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7"/>
  </p:notesMasterIdLst>
  <p:handoutMasterIdLst>
    <p:handoutMasterId r:id="rId268"/>
  </p:handoutMasterIdLst>
  <p:sldIdLst>
    <p:sldId id="1050" r:id="rId2"/>
    <p:sldId id="478" r:id="rId3"/>
    <p:sldId id="1051" r:id="rId4"/>
    <p:sldId id="737" r:id="rId5"/>
    <p:sldId id="700" r:id="rId6"/>
    <p:sldId id="1112" r:id="rId7"/>
    <p:sldId id="1113" r:id="rId8"/>
    <p:sldId id="1052" r:id="rId9"/>
    <p:sldId id="1053" r:id="rId10"/>
    <p:sldId id="1054" r:id="rId11"/>
    <p:sldId id="259" r:id="rId12"/>
    <p:sldId id="265" r:id="rId13"/>
    <p:sldId id="1055" r:id="rId14"/>
    <p:sldId id="1056" r:id="rId15"/>
    <p:sldId id="1057" r:id="rId16"/>
    <p:sldId id="317" r:id="rId17"/>
    <p:sldId id="262" r:id="rId18"/>
    <p:sldId id="1058" r:id="rId19"/>
    <p:sldId id="1059" r:id="rId20"/>
    <p:sldId id="1060" r:id="rId21"/>
    <p:sldId id="1061" r:id="rId22"/>
    <p:sldId id="371" r:id="rId23"/>
    <p:sldId id="1062" r:id="rId24"/>
    <p:sldId id="696" r:id="rId25"/>
    <p:sldId id="1063" r:id="rId26"/>
    <p:sldId id="1064" r:id="rId27"/>
    <p:sldId id="1065" r:id="rId28"/>
    <p:sldId id="1066" r:id="rId29"/>
    <p:sldId id="1067" r:id="rId30"/>
    <p:sldId id="1068" r:id="rId31"/>
    <p:sldId id="1069" r:id="rId32"/>
    <p:sldId id="1070" r:id="rId33"/>
    <p:sldId id="712" r:id="rId34"/>
    <p:sldId id="1071" r:id="rId35"/>
    <p:sldId id="506" r:id="rId36"/>
    <p:sldId id="1072" r:id="rId37"/>
    <p:sldId id="1073" r:id="rId38"/>
    <p:sldId id="1074" r:id="rId39"/>
    <p:sldId id="1075" r:id="rId40"/>
    <p:sldId id="1076" r:id="rId41"/>
    <p:sldId id="1077" r:id="rId42"/>
    <p:sldId id="1078" r:id="rId43"/>
    <p:sldId id="1079" r:id="rId44"/>
    <p:sldId id="710" r:id="rId45"/>
    <p:sldId id="1080" r:id="rId46"/>
    <p:sldId id="1081" r:id="rId47"/>
    <p:sldId id="714" r:id="rId48"/>
    <p:sldId id="715" r:id="rId49"/>
    <p:sldId id="716" r:id="rId50"/>
    <p:sldId id="1082" r:id="rId51"/>
    <p:sldId id="717" r:id="rId52"/>
    <p:sldId id="718" r:id="rId53"/>
    <p:sldId id="719" r:id="rId54"/>
    <p:sldId id="720" r:id="rId55"/>
    <p:sldId id="721" r:id="rId56"/>
    <p:sldId id="724" r:id="rId57"/>
    <p:sldId id="723" r:id="rId58"/>
    <p:sldId id="1083" r:id="rId59"/>
    <p:sldId id="1084" r:id="rId60"/>
    <p:sldId id="727" r:id="rId61"/>
    <p:sldId id="1085" r:id="rId62"/>
    <p:sldId id="729" r:id="rId63"/>
    <p:sldId id="257" r:id="rId64"/>
    <p:sldId id="258" r:id="rId65"/>
    <p:sldId id="1086" r:id="rId66"/>
    <p:sldId id="260" r:id="rId67"/>
    <p:sldId id="1087" r:id="rId68"/>
    <p:sldId id="1088" r:id="rId69"/>
    <p:sldId id="1089" r:id="rId70"/>
    <p:sldId id="531" r:id="rId71"/>
    <p:sldId id="300" r:id="rId72"/>
    <p:sldId id="1090" r:id="rId73"/>
    <p:sldId id="730" r:id="rId74"/>
    <p:sldId id="1091" r:id="rId75"/>
    <p:sldId id="267" r:id="rId76"/>
    <p:sldId id="273" r:id="rId77"/>
    <p:sldId id="283" r:id="rId78"/>
    <p:sldId id="731" r:id="rId79"/>
    <p:sldId id="732" r:id="rId80"/>
    <p:sldId id="733" r:id="rId81"/>
    <p:sldId id="1092" r:id="rId82"/>
    <p:sldId id="1093" r:id="rId83"/>
    <p:sldId id="533" r:id="rId84"/>
    <p:sldId id="534" r:id="rId85"/>
    <p:sldId id="1094" r:id="rId86"/>
    <p:sldId id="725" r:id="rId87"/>
    <p:sldId id="734" r:id="rId88"/>
    <p:sldId id="726" r:id="rId89"/>
    <p:sldId id="539" r:id="rId90"/>
    <p:sldId id="540" r:id="rId91"/>
    <p:sldId id="350" r:id="rId92"/>
    <p:sldId id="291" r:id="rId93"/>
    <p:sldId id="290" r:id="rId94"/>
    <p:sldId id="541" r:id="rId95"/>
    <p:sldId id="298" r:id="rId96"/>
    <p:sldId id="542" r:id="rId97"/>
    <p:sldId id="1095" r:id="rId98"/>
    <p:sldId id="543" r:id="rId99"/>
    <p:sldId id="544" r:id="rId100"/>
    <p:sldId id="546" r:id="rId101"/>
    <p:sldId id="547" r:id="rId102"/>
    <p:sldId id="548" r:id="rId103"/>
    <p:sldId id="549" r:id="rId104"/>
    <p:sldId id="550" r:id="rId105"/>
    <p:sldId id="551" r:id="rId106"/>
    <p:sldId id="1096" r:id="rId107"/>
    <p:sldId id="412" r:id="rId108"/>
    <p:sldId id="1097" r:id="rId109"/>
    <p:sldId id="1098" r:id="rId110"/>
    <p:sldId id="1099" r:id="rId111"/>
    <p:sldId id="1100" r:id="rId112"/>
    <p:sldId id="1101" r:id="rId113"/>
    <p:sldId id="1102" r:id="rId114"/>
    <p:sldId id="1103" r:id="rId115"/>
    <p:sldId id="1104" r:id="rId116"/>
    <p:sldId id="1105" r:id="rId117"/>
    <p:sldId id="738" r:id="rId118"/>
    <p:sldId id="545" r:id="rId119"/>
    <p:sldId id="739" r:id="rId120"/>
    <p:sldId id="1106" r:id="rId121"/>
    <p:sldId id="740" r:id="rId122"/>
    <p:sldId id="750" r:id="rId123"/>
    <p:sldId id="749" r:id="rId124"/>
    <p:sldId id="751" r:id="rId125"/>
    <p:sldId id="742" r:id="rId126"/>
    <p:sldId id="703" r:id="rId127"/>
    <p:sldId id="336" r:id="rId128"/>
    <p:sldId id="556" r:id="rId129"/>
    <p:sldId id="337" r:id="rId130"/>
    <p:sldId id="977" r:id="rId131"/>
    <p:sldId id="1031" r:id="rId132"/>
    <p:sldId id="490" r:id="rId133"/>
    <p:sldId id="1030" r:id="rId134"/>
    <p:sldId id="951" r:id="rId135"/>
    <p:sldId id="978" r:id="rId136"/>
    <p:sldId id="1028" r:id="rId137"/>
    <p:sldId id="497" r:id="rId138"/>
    <p:sldId id="1029" r:id="rId139"/>
    <p:sldId id="697" r:id="rId140"/>
    <p:sldId id="641" r:id="rId141"/>
    <p:sldId id="930" r:id="rId142"/>
    <p:sldId id="947" r:id="rId143"/>
    <p:sldId id="979" r:id="rId144"/>
    <p:sldId id="644" r:id="rId145"/>
    <p:sldId id="1023" r:id="rId146"/>
    <p:sldId id="339" r:id="rId147"/>
    <p:sldId id="340" r:id="rId148"/>
    <p:sldId id="1108" r:id="rId149"/>
    <p:sldId id="969" r:id="rId150"/>
    <p:sldId id="638" r:id="rId151"/>
    <p:sldId id="871" r:id="rId152"/>
    <p:sldId id="870" r:id="rId153"/>
    <p:sldId id="872" r:id="rId154"/>
    <p:sldId id="647" r:id="rId155"/>
    <p:sldId id="873" r:id="rId156"/>
    <p:sldId id="874" r:id="rId157"/>
    <p:sldId id="878" r:id="rId158"/>
    <p:sldId id="1025" r:id="rId159"/>
    <p:sldId id="879" r:id="rId160"/>
    <p:sldId id="754" r:id="rId161"/>
    <p:sldId id="953" r:id="rId162"/>
    <p:sldId id="877" r:id="rId163"/>
    <p:sldId id="492" r:id="rId164"/>
    <p:sldId id="1107" r:id="rId165"/>
    <p:sldId id="566" r:id="rId166"/>
    <p:sldId id="654" r:id="rId167"/>
    <p:sldId id="656" r:id="rId168"/>
    <p:sldId id="657" r:id="rId169"/>
    <p:sldId id="658" r:id="rId170"/>
    <p:sldId id="659" r:id="rId171"/>
    <p:sldId id="660" r:id="rId172"/>
    <p:sldId id="661" r:id="rId173"/>
    <p:sldId id="662" r:id="rId174"/>
    <p:sldId id="663" r:id="rId175"/>
    <p:sldId id="668" r:id="rId176"/>
    <p:sldId id="665" r:id="rId177"/>
    <p:sldId id="666" r:id="rId178"/>
    <p:sldId id="670" r:id="rId179"/>
    <p:sldId id="491" r:id="rId180"/>
    <p:sldId id="671" r:id="rId181"/>
    <p:sldId id="655" r:id="rId182"/>
    <p:sldId id="1032" r:id="rId183"/>
    <p:sldId id="1002" r:id="rId184"/>
    <p:sldId id="1004" r:id="rId185"/>
    <p:sldId id="1005" r:id="rId186"/>
    <p:sldId id="672" r:id="rId187"/>
    <p:sldId id="673" r:id="rId188"/>
    <p:sldId id="674" r:id="rId189"/>
    <p:sldId id="675" r:id="rId190"/>
    <p:sldId id="676" r:id="rId191"/>
    <p:sldId id="677" r:id="rId192"/>
    <p:sldId id="678" r:id="rId193"/>
    <p:sldId id="679" r:id="rId194"/>
    <p:sldId id="998" r:id="rId195"/>
    <p:sldId id="999" r:id="rId196"/>
    <p:sldId id="1000" r:id="rId197"/>
    <p:sldId id="1001" r:id="rId198"/>
    <p:sldId id="360" r:id="rId199"/>
    <p:sldId id="480" r:id="rId200"/>
    <p:sldId id="684" r:id="rId201"/>
    <p:sldId id="341" r:id="rId202"/>
    <p:sldId id="681" r:id="rId203"/>
    <p:sldId id="682" r:id="rId204"/>
    <p:sldId id="685" r:id="rId205"/>
    <p:sldId id="683" r:id="rId206"/>
    <p:sldId id="687" r:id="rId207"/>
    <p:sldId id="680" r:id="rId208"/>
    <p:sldId id="686" r:id="rId209"/>
    <p:sldId id="688" r:id="rId210"/>
    <p:sldId id="690" r:id="rId211"/>
    <p:sldId id="691" r:id="rId212"/>
    <p:sldId id="689" r:id="rId213"/>
    <p:sldId id="692" r:id="rId214"/>
    <p:sldId id="693" r:id="rId215"/>
    <p:sldId id="1021" r:id="rId216"/>
    <p:sldId id="1022" r:id="rId217"/>
    <p:sldId id="528" r:id="rId218"/>
    <p:sldId id="529" r:id="rId219"/>
    <p:sldId id="530" r:id="rId220"/>
    <p:sldId id="342" r:id="rId221"/>
    <p:sldId id="1033" r:id="rId222"/>
    <p:sldId id="631" r:id="rId223"/>
    <p:sldId id="752" r:id="rId224"/>
    <p:sldId id="568" r:id="rId225"/>
    <p:sldId id="569" r:id="rId226"/>
    <p:sldId id="756" r:id="rId227"/>
    <p:sldId id="570" r:id="rId228"/>
    <p:sldId id="632" r:id="rId229"/>
    <p:sldId id="564" r:id="rId230"/>
    <p:sldId id="571" r:id="rId231"/>
    <p:sldId id="602" r:id="rId232"/>
    <p:sldId id="573" r:id="rId233"/>
    <p:sldId id="574" r:id="rId234"/>
    <p:sldId id="576" r:id="rId235"/>
    <p:sldId id="577" r:id="rId236"/>
    <p:sldId id="578" r:id="rId237"/>
    <p:sldId id="579" r:id="rId238"/>
    <p:sldId id="580" r:id="rId239"/>
    <p:sldId id="581" r:id="rId240"/>
    <p:sldId id="582" r:id="rId241"/>
    <p:sldId id="583" r:id="rId242"/>
    <p:sldId id="584" r:id="rId243"/>
    <p:sldId id="585" r:id="rId244"/>
    <p:sldId id="586" r:id="rId245"/>
    <p:sldId id="757" r:id="rId246"/>
    <p:sldId id="587" r:id="rId247"/>
    <p:sldId id="588" r:id="rId248"/>
    <p:sldId id="589" r:id="rId249"/>
    <p:sldId id="590" r:id="rId250"/>
    <p:sldId id="758" r:id="rId251"/>
    <p:sldId id="591" r:id="rId252"/>
    <p:sldId id="593" r:id="rId253"/>
    <p:sldId id="592" r:id="rId254"/>
    <p:sldId id="594" r:id="rId255"/>
    <p:sldId id="595" r:id="rId256"/>
    <p:sldId id="597" r:id="rId257"/>
    <p:sldId id="1111" r:id="rId258"/>
    <p:sldId id="634" r:id="rId259"/>
    <p:sldId id="633" r:id="rId260"/>
    <p:sldId id="598" r:id="rId261"/>
    <p:sldId id="600" r:id="rId262"/>
    <p:sldId id="635" r:id="rId263"/>
    <p:sldId id="636" r:id="rId264"/>
    <p:sldId id="705" r:id="rId265"/>
    <p:sldId id="706" r:id="rId26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1050"/>
            <p14:sldId id="478"/>
            <p14:sldId id="1051"/>
            <p14:sldId id="737"/>
          </p14:sldIdLst>
        </p14:section>
        <p14:section name="Intro on Big Data" id="{3261FA86-2A95-41D4-9CBC-E188D83E54D8}">
          <p14:sldIdLst>
            <p14:sldId id="700"/>
            <p14:sldId id="1112"/>
            <p14:sldId id="1113"/>
            <p14:sldId id="1052"/>
            <p14:sldId id="1053"/>
            <p14:sldId id="1054"/>
            <p14:sldId id="259"/>
            <p14:sldId id="265"/>
            <p14:sldId id="1055"/>
            <p14:sldId id="1056"/>
            <p14:sldId id="1057"/>
            <p14:sldId id="317"/>
            <p14:sldId id="262"/>
            <p14:sldId id="1058"/>
            <p14:sldId id="1059"/>
            <p14:sldId id="1060"/>
            <p14:sldId id="1061"/>
            <p14:sldId id="371"/>
            <p14:sldId id="1062"/>
            <p14:sldId id="696"/>
            <p14:sldId id="1063"/>
            <p14:sldId id="1064"/>
            <p14:sldId id="1065"/>
            <p14:sldId id="1066"/>
            <p14:sldId id="1067"/>
            <p14:sldId id="1068"/>
            <p14:sldId id="1069"/>
            <p14:sldId id="1070"/>
            <p14:sldId id="712"/>
            <p14:sldId id="1071"/>
            <p14:sldId id="506"/>
            <p14:sldId id="1072"/>
            <p14:sldId id="1073"/>
            <p14:sldId id="1074"/>
            <p14:sldId id="1075"/>
            <p14:sldId id="1076"/>
            <p14:sldId id="1077"/>
            <p14:sldId id="1078"/>
            <p14:sldId id="1079"/>
            <p14:sldId id="710"/>
            <p14:sldId id="1080"/>
            <p14:sldId id="1081"/>
            <p14:sldId id="714"/>
            <p14:sldId id="715"/>
            <p14:sldId id="716"/>
            <p14:sldId id="1082"/>
            <p14:sldId id="717"/>
            <p14:sldId id="718"/>
            <p14:sldId id="719"/>
            <p14:sldId id="720"/>
            <p14:sldId id="721"/>
            <p14:sldId id="724"/>
            <p14:sldId id="723"/>
            <p14:sldId id="1083"/>
            <p14:sldId id="1084"/>
            <p14:sldId id="727"/>
            <p14:sldId id="1085"/>
            <p14:sldId id="729"/>
            <p14:sldId id="257"/>
            <p14:sldId id="258"/>
            <p14:sldId id="1086"/>
            <p14:sldId id="260"/>
            <p14:sldId id="1087"/>
            <p14:sldId id="1088"/>
            <p14:sldId id="1089"/>
            <p14:sldId id="531"/>
            <p14:sldId id="300"/>
            <p14:sldId id="1090"/>
            <p14:sldId id="730"/>
            <p14:sldId id="1091"/>
            <p14:sldId id="267"/>
            <p14:sldId id="273"/>
            <p14:sldId id="283"/>
            <p14:sldId id="731"/>
            <p14:sldId id="732"/>
            <p14:sldId id="733"/>
            <p14:sldId id="1092"/>
            <p14:sldId id="1093"/>
            <p14:sldId id="533"/>
            <p14:sldId id="534"/>
            <p14:sldId id="1094"/>
            <p14:sldId id="725"/>
            <p14:sldId id="734"/>
            <p14:sldId id="726"/>
            <p14:sldId id="539"/>
            <p14:sldId id="540"/>
            <p14:sldId id="350"/>
            <p14:sldId id="291"/>
            <p14:sldId id="290"/>
            <p14:sldId id="541"/>
            <p14:sldId id="298"/>
            <p14:sldId id="542"/>
            <p14:sldId id="1095"/>
            <p14:sldId id="543"/>
            <p14:sldId id="544"/>
            <p14:sldId id="546"/>
            <p14:sldId id="547"/>
            <p14:sldId id="548"/>
            <p14:sldId id="549"/>
            <p14:sldId id="550"/>
            <p14:sldId id="551"/>
            <p14:sldId id="1096"/>
            <p14:sldId id="412"/>
            <p14:sldId id="1097"/>
            <p14:sldId id="1098"/>
            <p14:sldId id="1099"/>
            <p14:sldId id="1100"/>
            <p14:sldId id="1101"/>
            <p14:sldId id="1102"/>
            <p14:sldId id="1103"/>
            <p14:sldId id="1104"/>
            <p14:sldId id="1105"/>
            <p14:sldId id="738"/>
            <p14:sldId id="545"/>
            <p14:sldId id="739"/>
            <p14:sldId id="1106"/>
            <p14:sldId id="740"/>
            <p14:sldId id="750"/>
            <p14:sldId id="749"/>
            <p14:sldId id="751"/>
            <p14:sldId id="742"/>
            <p14:sldId id="703"/>
          </p14:sldIdLst>
        </p14:section>
        <p14:section name="Data Platform" id="{16427602-A52C-46CC-964C-B7E50DA8D230}">
          <p14:sldIdLst>
            <p14:sldId id="336"/>
            <p14:sldId id="556"/>
            <p14:sldId id="337"/>
            <p14:sldId id="977"/>
            <p14:sldId id="1031"/>
            <p14:sldId id="490"/>
            <p14:sldId id="1030"/>
            <p14:sldId id="951"/>
            <p14:sldId id="978"/>
            <p14:sldId id="1028"/>
            <p14:sldId id="497"/>
            <p14:sldId id="1029"/>
            <p14:sldId id="697"/>
            <p14:sldId id="641"/>
            <p14:sldId id="930"/>
            <p14:sldId id="947"/>
            <p14:sldId id="979"/>
            <p14:sldId id="644"/>
            <p14:sldId id="1023"/>
            <p14:sldId id="339"/>
            <p14:sldId id="340"/>
            <p14:sldId id="1108"/>
            <p14:sldId id="969"/>
            <p14:sldId id="638"/>
            <p14:sldId id="871"/>
            <p14:sldId id="870"/>
            <p14:sldId id="872"/>
            <p14:sldId id="647"/>
            <p14:sldId id="873"/>
            <p14:sldId id="874"/>
            <p14:sldId id="878"/>
            <p14:sldId id="1025"/>
            <p14:sldId id="879"/>
            <p14:sldId id="754"/>
            <p14:sldId id="953"/>
            <p14:sldId id="877"/>
            <p14:sldId id="492"/>
            <p14:sldId id="1107"/>
            <p14:sldId id="566"/>
            <p14:sldId id="654"/>
            <p14:sldId id="656"/>
            <p14:sldId id="657"/>
            <p14:sldId id="658"/>
            <p14:sldId id="659"/>
            <p14:sldId id="660"/>
            <p14:sldId id="661"/>
            <p14:sldId id="662"/>
            <p14:sldId id="663"/>
            <p14:sldId id="668"/>
            <p14:sldId id="665"/>
            <p14:sldId id="666"/>
            <p14:sldId id="670"/>
            <p14:sldId id="491"/>
            <p14:sldId id="671"/>
            <p14:sldId id="655"/>
            <p14:sldId id="1032"/>
            <p14:sldId id="1002"/>
            <p14:sldId id="1004"/>
            <p14:sldId id="1005"/>
            <p14:sldId id="672"/>
            <p14:sldId id="673"/>
            <p14:sldId id="674"/>
            <p14:sldId id="675"/>
            <p14:sldId id="676"/>
            <p14:sldId id="677"/>
            <p14:sldId id="678"/>
            <p14:sldId id="679"/>
            <p14:sldId id="998"/>
            <p14:sldId id="999"/>
            <p14:sldId id="1000"/>
            <p14:sldId id="1001"/>
            <p14:sldId id="360"/>
            <p14:sldId id="480"/>
            <p14:sldId id="684"/>
            <p14:sldId id="341"/>
            <p14:sldId id="681"/>
            <p14:sldId id="682"/>
            <p14:sldId id="685"/>
            <p14:sldId id="683"/>
            <p14:sldId id="687"/>
            <p14:sldId id="680"/>
            <p14:sldId id="686"/>
            <p14:sldId id="688"/>
            <p14:sldId id="690"/>
            <p14:sldId id="691"/>
            <p14:sldId id="689"/>
            <p14:sldId id="692"/>
            <p14:sldId id="693"/>
            <p14:sldId id="1021"/>
            <p14:sldId id="1022"/>
            <p14:sldId id="528"/>
            <p14:sldId id="529"/>
            <p14:sldId id="530"/>
            <p14:sldId id="342"/>
            <p14:sldId id="1033"/>
          </p14:sldIdLst>
        </p14:section>
        <p14:section name="Challenges and Applications" id="{CB042222-4C2B-42BA-AA0C-5F8ABA3BD402}">
          <p14:sldIdLst>
            <p14:sldId id="631"/>
            <p14:sldId id="752"/>
            <p14:sldId id="568"/>
            <p14:sldId id="569"/>
            <p14:sldId id="756"/>
            <p14:sldId id="570"/>
            <p14:sldId id="632"/>
            <p14:sldId id="564"/>
            <p14:sldId id="571"/>
            <p14:sldId id="602"/>
            <p14:sldId id="573"/>
            <p14:sldId id="574"/>
            <p14:sldId id="576"/>
            <p14:sldId id="577"/>
            <p14:sldId id="578"/>
            <p14:sldId id="579"/>
            <p14:sldId id="580"/>
            <p14:sldId id="581"/>
            <p14:sldId id="582"/>
            <p14:sldId id="583"/>
            <p14:sldId id="584"/>
            <p14:sldId id="585"/>
            <p14:sldId id="586"/>
            <p14:sldId id="757"/>
            <p14:sldId id="587"/>
            <p14:sldId id="588"/>
            <p14:sldId id="589"/>
            <p14:sldId id="590"/>
            <p14:sldId id="758"/>
            <p14:sldId id="591"/>
            <p14:sldId id="593"/>
            <p14:sldId id="592"/>
            <p14:sldId id="594"/>
            <p14:sldId id="595"/>
            <p14:sldId id="597"/>
            <p14:sldId id="1111"/>
            <p14:sldId id="634"/>
            <p14:sldId id="633"/>
            <p14:sldId id="598"/>
            <p14:sldId id="600"/>
            <p14:sldId id="635"/>
            <p14:sldId id="636"/>
            <p14:sldId id="705"/>
            <p14:sldId id="7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0" autoAdjust="0"/>
    <p:restoredTop sz="94616" autoAdjust="0"/>
  </p:normalViewPr>
  <p:slideViewPr>
    <p:cSldViewPr snapToGrid="0">
      <p:cViewPr varScale="1">
        <p:scale>
          <a:sx n="113" d="100"/>
          <a:sy n="113" d="100"/>
        </p:scale>
        <p:origin x="49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2/22/2023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22/02/2023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it.wikipedia.org/wiki/Conoscenza" TargetMode="External"/><Relationship Id="rId13" Type="http://schemas.openxmlformats.org/officeDocument/2006/relationships/hyperlink" Target="https://it.wikipedia.org/wiki/Contratto" TargetMode="External"/><Relationship Id="rId3" Type="http://schemas.openxmlformats.org/officeDocument/2006/relationships/hyperlink" Target="https://it.wikipedia.org/wiki/Petrolio" TargetMode="External"/><Relationship Id="rId7" Type="http://schemas.openxmlformats.org/officeDocument/2006/relationships/hyperlink" Target="https://it.wikipedia.org/wiki/Mercato" TargetMode="External"/><Relationship Id="rId12" Type="http://schemas.openxmlformats.org/officeDocument/2006/relationships/hyperlink" Target="https://it.wikipedia.org/wiki/Microprocessor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it.wikipedia.org/wiki/Servizi" TargetMode="External"/><Relationship Id="rId11" Type="http://schemas.openxmlformats.org/officeDocument/2006/relationships/hyperlink" Target="https://it.wikipedia.org/wiki/Medicina" TargetMode="External"/><Relationship Id="rId5" Type="http://schemas.openxmlformats.org/officeDocument/2006/relationships/hyperlink" Target="https://it.wikipedia.org/wiki/Bene_(economia)" TargetMode="External"/><Relationship Id="rId10" Type="http://schemas.openxmlformats.org/officeDocument/2006/relationships/hyperlink" Target="https://it.wikipedia.org/wiki/Servizio" TargetMode="External"/><Relationship Id="rId4" Type="http://schemas.openxmlformats.org/officeDocument/2006/relationships/hyperlink" Target="https://it.wikipedia.org/wiki/Metalli" TargetMode="External"/><Relationship Id="rId9" Type="http://schemas.openxmlformats.org/officeDocument/2006/relationships/hyperlink" Target="https://it.wikipedia.org/wiki/Prodotto_(economi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data.co.il/2019/01/hadoop-3-erasure-coding-examine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22</a:t>
            </a:fld>
            <a:endParaRPr lang="it-IT"/>
          </a:p>
        </p:txBody>
      </p:sp>
    </p:spTree>
    <p:extLst>
      <p:ext uri="{BB962C8B-B14F-4D97-AF65-F5344CB8AC3E}">
        <p14:creationId xmlns:p14="http://schemas.microsoft.com/office/powerpoint/2010/main" val="41106615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622872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4540600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7329684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r>
              <a:rPr lang="en-US" dirty="0"/>
              <a:t>In generic classification problems</a:t>
            </a:r>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1020521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9807613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38302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Footprint = </a:t>
            </a:r>
            <a:r>
              <a:rPr lang="en-US" dirty="0" err="1"/>
              <a:t>spazio</a:t>
            </a:r>
            <a:r>
              <a:rPr lang="en-US" dirty="0"/>
              <a:t> </a:t>
            </a:r>
            <a:r>
              <a:rPr lang="en-US" dirty="0" err="1"/>
              <a:t>occupato</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24</a:t>
            </a:fld>
            <a:endParaRPr lang="it-IT"/>
          </a:p>
        </p:txBody>
      </p:sp>
    </p:spTree>
    <p:extLst>
      <p:ext uri="{BB962C8B-B14F-4D97-AF65-F5344CB8AC3E}">
        <p14:creationId xmlns:p14="http://schemas.microsoft.com/office/powerpoint/2010/main" val="209140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«Compute</a:t>
            </a:r>
            <a:r>
              <a:rPr lang="it-IT" baseline="0" dirty="0"/>
              <a:t> </a:t>
            </a:r>
            <a:r>
              <a:rPr lang="it-IT" baseline="0" dirty="0" err="1"/>
              <a:t>nodes</a:t>
            </a:r>
            <a:r>
              <a:rPr lang="it-IT" baseline="0" dirty="0"/>
              <a:t> can </a:t>
            </a:r>
            <a:r>
              <a:rPr lang="it-IT" baseline="0" dirty="0" err="1"/>
              <a:t>fail</a:t>
            </a:r>
            <a:r>
              <a:rPr lang="it-IT" baseline="0" dirty="0"/>
              <a:t>» si può anche togliere</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26</a:t>
            </a:fld>
            <a:endParaRPr lang="it-IT"/>
          </a:p>
        </p:txBody>
      </p:sp>
    </p:spTree>
    <p:extLst>
      <p:ext uri="{BB962C8B-B14F-4D97-AF65-F5344CB8AC3E}">
        <p14:creationId xmlns:p14="http://schemas.microsoft.com/office/powerpoint/2010/main" val="4182725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https://it.wikipedia.org/wiki/Commodity</a:t>
            </a:r>
          </a:p>
          <a:p>
            <a:r>
              <a:rPr lang="it-IT" sz="1200" b="1" i="1" kern="1200" dirty="0">
                <a:solidFill>
                  <a:schemeClr val="tx1"/>
                </a:solidFill>
                <a:effectLst/>
                <a:latin typeface="+mn-lt"/>
                <a:ea typeface="+mn-ea"/>
                <a:cs typeface="+mn-cs"/>
              </a:rPr>
              <a:t>Commodity</a:t>
            </a:r>
            <a:r>
              <a:rPr lang="it-IT" sz="1200" b="0" i="0" kern="1200" dirty="0">
                <a:solidFill>
                  <a:schemeClr val="tx1"/>
                </a:solidFill>
                <a:effectLst/>
                <a:latin typeface="+mn-lt"/>
                <a:ea typeface="+mn-ea"/>
                <a:cs typeface="+mn-cs"/>
              </a:rPr>
              <a:t> è un termine inglese che indica un bene per cui c'è domanda ma che è offerto senza differenze qualitative sul mercato ed è fungibile, cioè il prodotto è lo stesso indipendentemente da chi lo produce, come per esempio il </a:t>
            </a:r>
            <a:r>
              <a:rPr lang="it-IT" sz="1200" b="0" i="0" u="none" strike="noStrike" kern="1200" dirty="0">
                <a:solidFill>
                  <a:schemeClr val="tx1"/>
                </a:solidFill>
                <a:effectLst/>
                <a:latin typeface="+mn-lt"/>
                <a:ea typeface="+mn-ea"/>
                <a:cs typeface="+mn-cs"/>
                <a:hlinkClick r:id="rId3" tooltip="Petrolio"/>
              </a:rPr>
              <a:t>petrolio</a:t>
            </a:r>
            <a:r>
              <a:rPr lang="it-IT" sz="1200" b="0" i="0" kern="1200" dirty="0">
                <a:solidFill>
                  <a:schemeClr val="tx1"/>
                </a:solidFill>
                <a:effectLst/>
                <a:latin typeface="+mn-lt"/>
                <a:ea typeface="+mn-ea"/>
                <a:cs typeface="+mn-cs"/>
              </a:rPr>
              <a:t> o i </a:t>
            </a:r>
            <a:r>
              <a:rPr lang="it-IT" sz="1200" b="0" i="0" u="none" strike="noStrike" kern="1200" dirty="0">
                <a:solidFill>
                  <a:schemeClr val="tx1"/>
                </a:solidFill>
                <a:effectLst/>
                <a:latin typeface="+mn-lt"/>
                <a:ea typeface="+mn-ea"/>
                <a:cs typeface="+mn-cs"/>
                <a:hlinkClick r:id="rId4" tooltip="Metalli"/>
              </a:rPr>
              <a:t>metalli</a:t>
            </a:r>
            <a:r>
              <a:rPr lang="it-IT" sz="1200" b="0" i="0" kern="1200" dirty="0">
                <a:solidFill>
                  <a:schemeClr val="tx1"/>
                </a:solidFill>
                <a:effectLst/>
                <a:latin typeface="+mn-lt"/>
                <a:ea typeface="+mn-ea"/>
                <a:cs typeface="+mn-cs"/>
              </a:rPr>
              <a:t>.</a:t>
            </a:r>
          </a:p>
          <a:p>
            <a:r>
              <a:rPr lang="it-IT" sz="1200" b="0" i="0" kern="1200" dirty="0">
                <a:solidFill>
                  <a:schemeClr val="tx1"/>
                </a:solidFill>
                <a:effectLst/>
                <a:latin typeface="+mn-lt"/>
                <a:ea typeface="+mn-ea"/>
                <a:cs typeface="+mn-cs"/>
              </a:rPr>
              <a:t>La </a:t>
            </a:r>
            <a:r>
              <a:rPr lang="it-IT" sz="1200" b="0" i="1" kern="1200" dirty="0" err="1">
                <a:solidFill>
                  <a:schemeClr val="tx1"/>
                </a:solidFill>
                <a:effectLst/>
                <a:latin typeface="+mn-lt"/>
                <a:ea typeface="+mn-ea"/>
                <a:cs typeface="+mn-cs"/>
              </a:rPr>
              <a:t>commoditization</a:t>
            </a:r>
            <a:r>
              <a:rPr lang="it-IT" sz="1200" b="0" i="0" kern="1200" dirty="0">
                <a:solidFill>
                  <a:schemeClr val="tx1"/>
                </a:solidFill>
                <a:effectLst/>
                <a:latin typeface="+mn-lt"/>
                <a:ea typeface="+mn-ea"/>
                <a:cs typeface="+mn-cs"/>
              </a:rPr>
              <a:t> accade quando </a:t>
            </a:r>
            <a:r>
              <a:rPr lang="it-IT" sz="1200" b="0" i="0" u="none" strike="noStrike" kern="1200" dirty="0">
                <a:solidFill>
                  <a:schemeClr val="tx1"/>
                </a:solidFill>
                <a:effectLst/>
                <a:latin typeface="+mn-lt"/>
                <a:ea typeface="+mn-ea"/>
                <a:cs typeface="+mn-cs"/>
                <a:hlinkClick r:id="rId5" tooltip="Bene (economia)"/>
              </a:rPr>
              <a:t>beni</a:t>
            </a:r>
            <a:r>
              <a:rPr lang="it-IT" sz="1200" b="0" i="0" kern="1200" dirty="0">
                <a:solidFill>
                  <a:schemeClr val="tx1"/>
                </a:solidFill>
                <a:effectLst/>
                <a:latin typeface="+mn-lt"/>
                <a:ea typeface="+mn-ea"/>
                <a:cs typeface="+mn-cs"/>
              </a:rPr>
              <a:t> o </a:t>
            </a:r>
            <a:r>
              <a:rPr lang="it-IT" sz="1200" b="0" i="0" u="none" strike="noStrike" kern="1200" dirty="0">
                <a:solidFill>
                  <a:schemeClr val="tx1"/>
                </a:solidFill>
                <a:effectLst/>
                <a:latin typeface="+mn-lt"/>
                <a:ea typeface="+mn-ea"/>
                <a:cs typeface="+mn-cs"/>
                <a:hlinkClick r:id="rId6" tooltip="Servizi"/>
              </a:rPr>
              <a:t>servizi</a:t>
            </a:r>
            <a:r>
              <a:rPr lang="it-IT" sz="1200" b="0" i="0" kern="1200" dirty="0">
                <a:solidFill>
                  <a:schemeClr val="tx1"/>
                </a:solidFill>
                <a:effectLst/>
                <a:latin typeface="+mn-lt"/>
                <a:ea typeface="+mn-ea"/>
                <a:cs typeface="+mn-cs"/>
              </a:rPr>
              <a:t> di un determinato </a:t>
            </a:r>
            <a:r>
              <a:rPr lang="it-IT" sz="1200" b="0" i="0" u="none" strike="noStrike" kern="1200" dirty="0">
                <a:solidFill>
                  <a:schemeClr val="tx1"/>
                </a:solidFill>
                <a:effectLst/>
                <a:latin typeface="+mn-lt"/>
                <a:ea typeface="+mn-ea"/>
                <a:cs typeface="+mn-cs"/>
                <a:hlinkClick r:id="rId7" tooltip="Mercato"/>
              </a:rPr>
              <a:t>mercato</a:t>
            </a:r>
            <a:r>
              <a:rPr lang="it-IT" sz="1200" b="0" i="0" kern="1200" dirty="0">
                <a:solidFill>
                  <a:schemeClr val="tx1"/>
                </a:solidFill>
                <a:effectLst/>
                <a:latin typeface="+mn-lt"/>
                <a:ea typeface="+mn-ea"/>
                <a:cs typeface="+mn-cs"/>
              </a:rPr>
              <a:t> perdono la loro differenziazione. Spesso questo avviene quando c'è una diffusione della </a:t>
            </a:r>
            <a:r>
              <a:rPr lang="it-IT" sz="1200" b="0" i="0" u="none" strike="noStrike" kern="1200" dirty="0">
                <a:solidFill>
                  <a:schemeClr val="tx1"/>
                </a:solidFill>
                <a:effectLst/>
                <a:latin typeface="+mn-lt"/>
                <a:ea typeface="+mn-ea"/>
                <a:cs typeface="+mn-cs"/>
                <a:hlinkClick r:id="rId8" tooltip="Conoscenza"/>
              </a:rPr>
              <a:t>conoscenza</a:t>
            </a:r>
            <a:r>
              <a:rPr lang="it-IT" sz="1200" b="0" i="0" kern="1200" dirty="0">
                <a:solidFill>
                  <a:schemeClr val="tx1"/>
                </a:solidFill>
                <a:effectLst/>
                <a:latin typeface="+mn-lt"/>
                <a:ea typeface="+mn-ea"/>
                <a:cs typeface="+mn-cs"/>
              </a:rPr>
              <a:t> per offrire efficientemente quel determinato </a:t>
            </a:r>
            <a:r>
              <a:rPr lang="it-IT" sz="1200" b="0" i="0" u="none" strike="noStrike" kern="1200" dirty="0">
                <a:solidFill>
                  <a:schemeClr val="tx1"/>
                </a:solidFill>
                <a:effectLst/>
                <a:latin typeface="+mn-lt"/>
                <a:ea typeface="+mn-ea"/>
                <a:cs typeface="+mn-cs"/>
                <a:hlinkClick r:id="rId9" tooltip="Prodotto (economia)"/>
              </a:rPr>
              <a:t>prodotto</a:t>
            </a:r>
            <a:r>
              <a:rPr lang="it-IT" sz="1200" b="0" i="0" kern="1200" dirty="0">
                <a:solidFill>
                  <a:schemeClr val="tx1"/>
                </a:solidFill>
                <a:effectLst/>
                <a:latin typeface="+mn-lt"/>
                <a:ea typeface="+mn-ea"/>
                <a:cs typeface="+mn-cs"/>
              </a:rPr>
              <a:t> o </a:t>
            </a:r>
            <a:r>
              <a:rPr lang="it-IT" sz="1200" b="0" i="0" u="none" strike="noStrike" kern="1200" dirty="0">
                <a:solidFill>
                  <a:schemeClr val="tx1"/>
                </a:solidFill>
                <a:effectLst/>
                <a:latin typeface="+mn-lt"/>
                <a:ea typeface="+mn-ea"/>
                <a:cs typeface="+mn-cs"/>
                <a:hlinkClick r:id="rId10" tooltip="Servizio"/>
              </a:rPr>
              <a:t>servizio</a:t>
            </a:r>
            <a:r>
              <a:rPr lang="it-IT" sz="1200" b="0" i="0" kern="1200" dirty="0">
                <a:solidFill>
                  <a:schemeClr val="tx1"/>
                </a:solidFill>
                <a:effectLst/>
                <a:latin typeface="+mn-lt"/>
                <a:ea typeface="+mn-ea"/>
                <a:cs typeface="+mn-cs"/>
              </a:rPr>
              <a:t>. Alcuni esempi di </a:t>
            </a:r>
            <a:r>
              <a:rPr lang="it-IT" sz="1200" b="0" i="1" kern="1200" dirty="0" err="1">
                <a:solidFill>
                  <a:schemeClr val="tx1"/>
                </a:solidFill>
                <a:effectLst/>
                <a:latin typeface="+mn-lt"/>
                <a:ea typeface="+mn-ea"/>
                <a:cs typeface="+mn-cs"/>
              </a:rPr>
              <a:t>commoditization</a:t>
            </a:r>
            <a:r>
              <a:rPr lang="it-IT" sz="1200" b="0" i="0" kern="1200" dirty="0">
                <a:solidFill>
                  <a:schemeClr val="tx1"/>
                </a:solidFill>
                <a:effectLst/>
                <a:latin typeface="+mn-lt"/>
                <a:ea typeface="+mn-ea"/>
                <a:cs typeface="+mn-cs"/>
              </a:rPr>
              <a:t> possono essere </a:t>
            </a:r>
            <a:r>
              <a:rPr lang="it-IT" sz="1200" b="0" i="0" u="none" strike="noStrike" kern="1200" dirty="0">
                <a:solidFill>
                  <a:schemeClr val="tx1"/>
                </a:solidFill>
                <a:effectLst/>
                <a:latin typeface="+mn-lt"/>
                <a:ea typeface="+mn-ea"/>
                <a:cs typeface="+mn-cs"/>
                <a:hlinkClick r:id="rId11" tooltip="Medicina"/>
              </a:rPr>
              <a:t>medicine</a:t>
            </a:r>
            <a:r>
              <a:rPr lang="it-IT" sz="1200" b="0" i="0" kern="1200" dirty="0">
                <a:solidFill>
                  <a:schemeClr val="tx1"/>
                </a:solidFill>
                <a:effectLst/>
                <a:latin typeface="+mn-lt"/>
                <a:ea typeface="+mn-ea"/>
                <a:cs typeface="+mn-cs"/>
              </a:rPr>
              <a:t> non più protette da brevetto o </a:t>
            </a:r>
            <a:r>
              <a:rPr lang="it-IT" sz="1200" b="0" i="0" u="none" strike="noStrike" kern="1200" dirty="0">
                <a:solidFill>
                  <a:schemeClr val="tx1"/>
                </a:solidFill>
                <a:effectLst/>
                <a:latin typeface="+mn-lt"/>
                <a:ea typeface="+mn-ea"/>
                <a:cs typeface="+mn-cs"/>
                <a:hlinkClick r:id="rId12" tooltip="Microprocessore"/>
              </a:rPr>
              <a:t>microprocessori</a:t>
            </a:r>
            <a:r>
              <a:rPr lang="it-IT" sz="1200" b="0" i="0" kern="1200" dirty="0">
                <a:solidFill>
                  <a:schemeClr val="tx1"/>
                </a:solidFill>
                <a:effectLst/>
                <a:latin typeface="+mn-lt"/>
                <a:ea typeface="+mn-ea"/>
                <a:cs typeface="+mn-cs"/>
              </a:rPr>
              <a:t> la cui tecnologia è diventata pubblica e la cui produzione esclusiva non è più garantita da </a:t>
            </a:r>
            <a:r>
              <a:rPr lang="it-IT" sz="1200" b="0" i="0" u="none" strike="noStrike" kern="1200" dirty="0">
                <a:solidFill>
                  <a:schemeClr val="tx1"/>
                </a:solidFill>
                <a:effectLst/>
                <a:latin typeface="+mn-lt"/>
                <a:ea typeface="+mn-ea"/>
                <a:cs typeface="+mn-cs"/>
                <a:hlinkClick r:id="rId13" tooltip="Contratto"/>
              </a:rPr>
              <a:t>contratti</a:t>
            </a:r>
            <a:r>
              <a:rPr lang="it-IT" sz="1200" b="0" i="0" kern="1200" dirty="0">
                <a:solidFill>
                  <a:schemeClr val="tx1"/>
                </a:solidFill>
                <a:effectLst/>
                <a:latin typeface="+mn-lt"/>
                <a:ea typeface="+mn-ea"/>
                <a:cs typeface="+mn-cs"/>
              </a:rPr>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27</a:t>
            </a:fld>
            <a:endParaRPr lang="it-IT"/>
          </a:p>
        </p:txBody>
      </p:sp>
    </p:spTree>
    <p:extLst>
      <p:ext uri="{BB962C8B-B14F-4D97-AF65-F5344CB8AC3E}">
        <p14:creationId xmlns:p14="http://schemas.microsoft.com/office/powerpoint/2010/main" val="123260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http://bigdatausecases.info/entry/handling-kernel-upgrades-at-scale-the-dirty-cow-story </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28</a:t>
            </a:fld>
            <a:endParaRPr lang="it-IT"/>
          </a:p>
        </p:txBody>
      </p:sp>
    </p:spTree>
    <p:extLst>
      <p:ext uri="{BB962C8B-B14F-4D97-AF65-F5344CB8AC3E}">
        <p14:creationId xmlns:p14="http://schemas.microsoft.com/office/powerpoint/2010/main" val="74002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128MB is the </a:t>
            </a:r>
            <a:r>
              <a:rPr lang="en-US" sz="1200" b="1" i="0" u="none" strike="noStrike" kern="1200" baseline="0" dirty="0">
                <a:solidFill>
                  <a:srgbClr val="FF0000"/>
                </a:solidFill>
                <a:latin typeface="+mn-lt"/>
                <a:ea typeface="+mn-ea"/>
                <a:cs typeface="+mn-cs"/>
              </a:rPr>
              <a:t>maximum</a:t>
            </a:r>
            <a:r>
              <a:rPr lang="en-US" sz="1200" b="1" i="0" u="none" strike="noStrike" kern="1200" baseline="0" dirty="0">
                <a:solidFill>
                  <a:schemeClr val="tx1"/>
                </a:solidFill>
                <a:latin typeface="+mn-lt"/>
                <a:ea typeface="+mn-ea"/>
                <a:cs typeface="+mn-cs"/>
              </a:rPr>
              <a:t> size</a:t>
            </a:r>
            <a:r>
              <a:rPr lang="en-US" sz="1200" b="0" i="0" u="none" strike="noStrike" kern="1200" baseline="0" dirty="0">
                <a:solidFill>
                  <a:schemeClr val="tx1"/>
                </a:solidFill>
                <a:latin typeface="+mn-lt"/>
                <a:ea typeface="+mn-ea"/>
                <a:cs typeface="+mn-cs"/>
              </a:rPr>
              <a:t> for a block</a:t>
            </a:r>
            <a:endParaRPr lang="en-US" dirty="0"/>
          </a:p>
          <a:p>
            <a:r>
              <a:rPr lang="en-US" sz="1200" b="0" i="0" u="none" strike="noStrike" kern="1200" baseline="0" dirty="0">
                <a:solidFill>
                  <a:schemeClr val="tx1"/>
                </a:solidFill>
                <a:latin typeface="+mn-lt"/>
                <a:ea typeface="+mn-ea"/>
                <a:cs typeface="+mn-cs"/>
              </a:rPr>
              <a:t>FS blocks are generally transparent to the filesystem user, who is simply reading or writing a file of whatever length. But filesystem maintenance tools, such as </a:t>
            </a:r>
            <a:r>
              <a:rPr lang="en-US" sz="1200" b="0" i="1" u="none" strike="noStrike" kern="1200" baseline="0" dirty="0" err="1">
                <a:solidFill>
                  <a:schemeClr val="tx1"/>
                </a:solidFill>
                <a:latin typeface="+mn-lt"/>
                <a:ea typeface="+mn-ea"/>
                <a:cs typeface="+mn-cs"/>
              </a:rPr>
              <a:t>df</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n-US" sz="1200" b="0" i="1" u="none" strike="noStrike" kern="1200" baseline="0" dirty="0" err="1">
                <a:solidFill>
                  <a:schemeClr val="tx1"/>
                </a:solidFill>
                <a:latin typeface="+mn-lt"/>
                <a:ea typeface="+mn-ea"/>
                <a:cs typeface="+mn-cs"/>
              </a:rPr>
              <a:t>fsck</a:t>
            </a:r>
            <a:r>
              <a:rPr lang="en-US" sz="1200" b="0" i="0" u="none" strike="noStrike" kern="1200" baseline="0" dirty="0">
                <a:solidFill>
                  <a:schemeClr val="tx1"/>
                </a:solidFill>
                <a:latin typeface="+mn-lt"/>
                <a:ea typeface="+mn-ea"/>
                <a:cs typeface="+mn-cs"/>
              </a:rPr>
              <a:t>, operate on the filesystem block level.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34</a:t>
            </a:fld>
            <a:endParaRPr lang="it-IT"/>
          </a:p>
        </p:txBody>
      </p:sp>
    </p:spTree>
    <p:extLst>
      <p:ext uri="{BB962C8B-B14F-4D97-AF65-F5344CB8AC3E}">
        <p14:creationId xmlns:p14="http://schemas.microsoft.com/office/powerpoint/2010/main" val="730702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a:t>
            </a:r>
            <a:r>
              <a:rPr lang="en-US" baseline="0" dirty="0"/>
              <a:t>he same machine could run multiple DNs – why?!</a:t>
            </a:r>
          </a:p>
          <a:p>
            <a:r>
              <a:rPr lang="en-US" baseline="0" dirty="0"/>
              <a:t>The same machine could run both NN and DN – not advisable!</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35</a:t>
            </a:fld>
            <a:endParaRPr lang="it-IT"/>
          </a:p>
        </p:txBody>
      </p:sp>
    </p:spTree>
    <p:extLst>
      <p:ext uri="{BB962C8B-B14F-4D97-AF65-F5344CB8AC3E}">
        <p14:creationId xmlns:p14="http://schemas.microsoft.com/office/powerpoint/2010/main" val="337162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These solutions must be configured in </a:t>
            </a:r>
            <a:r>
              <a:rPr lang="en-US" dirty="0" err="1"/>
              <a:t>hadoop</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36</a:t>
            </a:fld>
            <a:endParaRPr lang="it-IT"/>
          </a:p>
        </p:txBody>
      </p:sp>
    </p:spTree>
    <p:extLst>
      <p:ext uri="{BB962C8B-B14F-4D97-AF65-F5344CB8AC3E}">
        <p14:creationId xmlns:p14="http://schemas.microsoft.com/office/powerpoint/2010/main" val="329308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Standby NN acts as a secondary NN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standby NN ensures to read the entire log be0ofpre promoting itself to active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Failover time is reduce to around a minute</a:t>
            </a:r>
            <a:r>
              <a:rPr lang="en-US" baseline="0" dirty="0"/>
              <a:t> (the decision should not be rushed); actual takeover is in the tens of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37</a:t>
            </a:fld>
            <a:endParaRPr lang="it-IT"/>
          </a:p>
        </p:txBody>
      </p:sp>
    </p:spTree>
    <p:extLst>
      <p:ext uri="{BB962C8B-B14F-4D97-AF65-F5344CB8AC3E}">
        <p14:creationId xmlns:p14="http://schemas.microsoft.com/office/powerpoint/2010/main" val="3300150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t>A </a:t>
            </a:r>
            <a:r>
              <a:rPr lang="en-US" sz="1200" b="1" dirty="0">
                <a:solidFill>
                  <a:srgbClr val="FF0000"/>
                </a:solidFill>
              </a:rPr>
              <a:t>name space</a:t>
            </a:r>
            <a:r>
              <a:rPr lang="en-US" sz="1200" dirty="0"/>
              <a:t> (NS) is a hierarchy of files and directories,</a:t>
            </a:r>
            <a:r>
              <a:rPr lang="en-US" sz="1200" baseline="0" dirty="0"/>
              <a:t> </a:t>
            </a:r>
            <a:r>
              <a:rPr lang="en-US" sz="1200" dirty="0"/>
              <a:t>i.e. two name spaces can have the same file name in the same directory</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112482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a:t>
            </a:fld>
            <a:endParaRPr lang="it-IT"/>
          </a:p>
        </p:txBody>
      </p:sp>
    </p:spTree>
    <p:extLst>
      <p:ext uri="{BB962C8B-B14F-4D97-AF65-F5344CB8AC3E}">
        <p14:creationId xmlns:p14="http://schemas.microsoft.com/office/powerpoint/2010/main" val="342125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topology</a:t>
            </a:r>
            <a:r>
              <a:rPr lang="en-US" baseline="0" dirty="0"/>
              <a:t> is not </a:t>
            </a:r>
            <a:r>
              <a:rPr lang="en-US" baseline="0" dirty="0" err="1"/>
              <a:t>knwon</a:t>
            </a:r>
            <a:r>
              <a:rPr lang="en-US" baseline="0" dirty="0"/>
              <a:t> </a:t>
            </a:r>
            <a:r>
              <a:rPr lang="en-US" baseline="0" dirty="0" err="1"/>
              <a:t>apriori</a:t>
            </a:r>
            <a:r>
              <a:rPr lang="en-US" baseline="0" dirty="0"/>
              <a:t>; Hadoop hypothesizes a flat distribution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40</a:t>
            </a:fld>
            <a:endParaRPr lang="it-IT"/>
          </a:p>
        </p:txBody>
      </p:sp>
    </p:spTree>
    <p:extLst>
      <p:ext uri="{BB962C8B-B14F-4D97-AF65-F5344CB8AC3E}">
        <p14:creationId xmlns:p14="http://schemas.microsoft.com/office/powerpoint/2010/main" val="42895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NOTE: IF THE WRITE COMMAND WAS ISSUED</a:t>
            </a:r>
            <a:r>
              <a:rPr lang="en-US" baseline="0" dirty="0"/>
              <a:t> FROM AN EXTERNAL CLIENT (which established a connection with the NN) THEN N1 IS CHOSEN RANDOMLY</a:t>
            </a:r>
          </a:p>
          <a:p>
            <a:endParaRPr lang="en-US" baseline="0" dirty="0"/>
          </a:p>
          <a:p>
            <a:r>
              <a:rPr lang="en-US" dirty="0"/>
              <a:t>http://www.informit.com/articles/article.aspx?p=2755708&amp;seqNum=5</a:t>
            </a:r>
          </a:p>
          <a:p>
            <a:r>
              <a:rPr lang="en-US" dirty="0"/>
              <a:t>https://community.cloudera.com/t5/Storage-Random-Access-HDFS/HDFS-block-rebalancing/td-p/3431</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41</a:t>
            </a:fld>
            <a:endParaRPr lang="it-IT"/>
          </a:p>
        </p:txBody>
      </p:sp>
    </p:spTree>
    <p:extLst>
      <p:ext uri="{BB962C8B-B14F-4D97-AF65-F5344CB8AC3E}">
        <p14:creationId xmlns:p14="http://schemas.microsoft.com/office/powerpoint/2010/main" val="183542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hlinkClick r:id="rId3"/>
              </a:rPr>
              <a:t>https://www.idata.co.il/2019/01/hadoop-3-erasure-coding-examined/</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42</a:t>
            </a:fld>
            <a:endParaRPr lang="it-IT"/>
          </a:p>
        </p:txBody>
      </p:sp>
    </p:spTree>
    <p:extLst>
      <p:ext uri="{BB962C8B-B14F-4D97-AF65-F5344CB8AC3E}">
        <p14:creationId xmlns:p14="http://schemas.microsoft.com/office/powerpoint/2010/main" val="292385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3570917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Instruction branching: http://stackoverflow.com/questions/5662261/why-is-it-good-to-avoid-instruction-branching-where-possible</a:t>
            </a:r>
          </a:p>
          <a:p>
            <a:r>
              <a:rPr lang="en-US" dirty="0"/>
              <a:t>Type specific encoding: https://discourse.looker.com/t/on-columnar-formats-and-encoding/2873</a:t>
            </a:r>
          </a:p>
          <a:p>
            <a:r>
              <a:rPr lang="en-US" dirty="0"/>
              <a:t>Dictionary</a:t>
            </a:r>
            <a:r>
              <a:rPr lang="en-US" baseline="0" dirty="0"/>
              <a:t> encoding apparently not available on row-oriented storage https://pdfs.semanticscholar.org/1024/da80d950b8d3142ace378324644a67aa2d72.pdf</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3111147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https://discuss.pivotal.io/hc/en-us/articles/212053948-Parquet-tables-Explained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46</a:t>
            </a:fld>
            <a:endParaRPr lang="it-IT"/>
          </a:p>
        </p:txBody>
      </p:sp>
    </p:spTree>
    <p:extLst>
      <p:ext uri="{BB962C8B-B14F-4D97-AF65-F5344CB8AC3E}">
        <p14:creationId xmlns:p14="http://schemas.microsoft.com/office/powerpoint/2010/main" val="940531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Definition </a:t>
            </a:r>
            <a:r>
              <a:rPr lang="it-IT" dirty="0" err="1"/>
              <a:t>level</a:t>
            </a:r>
            <a:r>
              <a:rPr lang="it-IT" dirty="0"/>
              <a:t>: (from the right) </a:t>
            </a:r>
            <a:r>
              <a:rPr lang="it-IT" dirty="0" err="1"/>
              <a:t>which</a:t>
            </a:r>
            <a:r>
              <a:rPr lang="it-IT" dirty="0"/>
              <a:t> </a:t>
            </a:r>
            <a:r>
              <a:rPr lang="it-IT" dirty="0" err="1"/>
              <a:t>field</a:t>
            </a:r>
            <a:r>
              <a:rPr lang="it-IT" baseline="0" dirty="0"/>
              <a:t> </a:t>
            </a:r>
            <a:r>
              <a:rPr lang="it-IT" baseline="0" dirty="0" err="1"/>
              <a:t>is</a:t>
            </a:r>
            <a:r>
              <a:rPr lang="it-IT" baseline="0" dirty="0"/>
              <a:t> </a:t>
            </a:r>
            <a:r>
              <a:rPr lang="it-IT" baseline="0" dirty="0" err="1"/>
              <a:t>being</a:t>
            </a:r>
            <a:r>
              <a:rPr lang="it-IT" baseline="0" dirty="0"/>
              <a:t> </a:t>
            </a:r>
            <a:r>
              <a:rPr lang="it-IT" baseline="0" dirty="0" err="1"/>
              <a:t>defined</a:t>
            </a:r>
            <a:r>
              <a:rPr lang="it-IT" baseline="0" dirty="0"/>
              <a:t> NO </a:t>
            </a:r>
            <a:r>
              <a:rPr lang="it-IT" baseline="0" dirty="0" err="1"/>
              <a:t>if</a:t>
            </a:r>
            <a:r>
              <a:rPr lang="it-IT" baseline="0" dirty="0"/>
              <a:t> the </a:t>
            </a:r>
            <a:r>
              <a:rPr lang="it-IT" baseline="0" dirty="0" err="1"/>
              <a:t>field</a:t>
            </a:r>
            <a:r>
              <a:rPr lang="it-IT" baseline="0" dirty="0"/>
              <a:t> </a:t>
            </a:r>
            <a:r>
              <a:rPr lang="it-IT" baseline="0" dirty="0" err="1"/>
              <a:t>is</a:t>
            </a:r>
            <a:r>
              <a:rPr lang="it-IT" baseline="0" dirty="0"/>
              <a:t> </a:t>
            </a:r>
            <a:r>
              <a:rPr lang="it-IT" baseline="0" dirty="0" err="1"/>
              <a:t>not</a:t>
            </a:r>
            <a:r>
              <a:rPr lang="it-IT" baseline="0" dirty="0"/>
              <a:t> </a:t>
            </a:r>
            <a:r>
              <a:rPr lang="it-IT" baseline="0" dirty="0" err="1"/>
              <a:t>defined</a:t>
            </a:r>
            <a:r>
              <a:rPr lang="it-IT" baseline="0" dirty="0"/>
              <a:t>, </a:t>
            </a:r>
            <a:r>
              <a:rPr lang="it-IT" baseline="0" dirty="0" err="1"/>
              <a:t>which</a:t>
            </a:r>
            <a:r>
              <a:rPr lang="it-IT" baseline="0" dirty="0"/>
              <a:t> </a:t>
            </a:r>
            <a:r>
              <a:rPr lang="it-IT" baseline="0" dirty="0" err="1"/>
              <a:t>is</a:t>
            </a:r>
            <a:r>
              <a:rPr lang="it-IT" baseline="0" dirty="0"/>
              <a:t> the </a:t>
            </a:r>
            <a:r>
              <a:rPr lang="it-IT" baseline="0" dirty="0" err="1"/>
              <a:t>nesting</a:t>
            </a:r>
            <a:r>
              <a:rPr lang="it-IT" baseline="0" dirty="0"/>
              <a:t> </a:t>
            </a:r>
            <a:r>
              <a:rPr lang="it-IT" baseline="0" dirty="0" err="1"/>
              <a:t>level</a:t>
            </a:r>
            <a:r>
              <a:rPr lang="it-IT" baseline="0" dirty="0"/>
              <a:t> </a:t>
            </a:r>
            <a:r>
              <a:rPr lang="it-IT" baseline="0" dirty="0" err="1"/>
              <a:t>that</a:t>
            </a:r>
            <a:r>
              <a:rPr lang="it-IT" baseline="0" dirty="0"/>
              <a:t> </a:t>
            </a:r>
            <a:r>
              <a:rPr lang="it-IT" baseline="0" dirty="0" err="1"/>
              <a:t>is</a:t>
            </a:r>
            <a:r>
              <a:rPr lang="it-IT" baseline="0" dirty="0"/>
              <a:t> </a:t>
            </a:r>
            <a:r>
              <a:rPr lang="it-IT" baseline="0" dirty="0" err="1"/>
              <a:t>defined</a:t>
            </a:r>
            <a:endParaRPr lang="it-IT" baseline="0" dirty="0"/>
          </a:p>
          <a:p>
            <a:r>
              <a:rPr lang="it-IT" baseline="0" dirty="0"/>
              <a:t>Mi serve quando ho dei campi opzionali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47</a:t>
            </a:fld>
            <a:endParaRPr lang="it-IT"/>
          </a:p>
        </p:txBody>
      </p:sp>
    </p:spTree>
    <p:extLst>
      <p:ext uri="{BB962C8B-B14F-4D97-AF65-F5344CB8AC3E}">
        <p14:creationId xmlns:p14="http://schemas.microsoft.com/office/powerpoint/2010/main" val="16636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Repetition</a:t>
            </a:r>
            <a:r>
              <a:rPr lang="it-IT" dirty="0"/>
              <a:t> </a:t>
            </a:r>
            <a:r>
              <a:rPr lang="it-IT" dirty="0" err="1"/>
              <a:t>level</a:t>
            </a:r>
            <a:r>
              <a:rPr lang="it-IT" dirty="0"/>
              <a:t>: (from the </a:t>
            </a:r>
            <a:r>
              <a:rPr lang="it-IT" dirty="0" err="1"/>
              <a:t>left</a:t>
            </a:r>
            <a:r>
              <a:rPr lang="it-IT" dirty="0"/>
              <a:t>)</a:t>
            </a:r>
            <a:r>
              <a:rPr lang="it-IT" baseline="0" dirty="0"/>
              <a:t> </a:t>
            </a:r>
            <a:r>
              <a:rPr lang="it-IT" baseline="0" dirty="0" err="1"/>
              <a:t>which</a:t>
            </a:r>
            <a:r>
              <a:rPr lang="it-IT" baseline="0" dirty="0"/>
              <a:t> </a:t>
            </a:r>
            <a:r>
              <a:rPr lang="it-IT" baseline="0" dirty="0" err="1"/>
              <a:t>level</a:t>
            </a:r>
            <a:r>
              <a:rPr lang="it-IT" baseline="0" dirty="0"/>
              <a:t> </a:t>
            </a:r>
            <a:r>
              <a:rPr lang="it-IT" baseline="0" dirty="0" err="1"/>
              <a:t>is</a:t>
            </a:r>
            <a:r>
              <a:rPr lang="it-IT" baseline="0" dirty="0"/>
              <a:t> </a:t>
            </a:r>
            <a:r>
              <a:rPr lang="it-IT" baseline="0" dirty="0" err="1"/>
              <a:t>being</a:t>
            </a:r>
            <a:r>
              <a:rPr lang="it-IT" baseline="0" dirty="0"/>
              <a:t> </a:t>
            </a:r>
            <a:r>
              <a:rPr lang="it-IT" baseline="0" dirty="0" err="1"/>
              <a:t>repeated</a:t>
            </a:r>
            <a:endParaRPr lang="it-IT" baseline="0" dirty="0"/>
          </a:p>
          <a:p>
            <a:r>
              <a:rPr lang="it-IT" baseline="0" dirty="0"/>
              <a:t>Da dove parte la struttura sopra alla foglia relativa alla colonna attuale</a:t>
            </a:r>
          </a:p>
          <a:p>
            <a:r>
              <a:rPr lang="it-IT" baseline="0" dirty="0"/>
              <a:t>Mi serve quando ho dei campi ripetibili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48</a:t>
            </a:fld>
            <a:endParaRPr lang="it-IT"/>
          </a:p>
        </p:txBody>
      </p:sp>
    </p:spTree>
    <p:extLst>
      <p:ext uri="{BB962C8B-B14F-4D97-AF65-F5344CB8AC3E}">
        <p14:creationId xmlns:p14="http://schemas.microsoft.com/office/powerpoint/2010/main" val="12941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Repetition</a:t>
            </a:r>
            <a:r>
              <a:rPr lang="it-IT" dirty="0"/>
              <a:t> </a:t>
            </a:r>
            <a:r>
              <a:rPr lang="it-IT" dirty="0" err="1"/>
              <a:t>level</a:t>
            </a:r>
            <a:r>
              <a:rPr lang="it-IT" dirty="0"/>
              <a:t>: (from the </a:t>
            </a:r>
            <a:r>
              <a:rPr lang="it-IT" dirty="0" err="1"/>
              <a:t>left</a:t>
            </a:r>
            <a:r>
              <a:rPr lang="it-IT" dirty="0"/>
              <a:t>)</a:t>
            </a:r>
            <a:r>
              <a:rPr lang="it-IT" baseline="0" dirty="0"/>
              <a:t> </a:t>
            </a:r>
            <a:r>
              <a:rPr lang="it-IT" baseline="0" dirty="0" err="1"/>
              <a:t>which</a:t>
            </a:r>
            <a:r>
              <a:rPr lang="it-IT" baseline="0" dirty="0"/>
              <a:t> </a:t>
            </a:r>
            <a:r>
              <a:rPr lang="it-IT" baseline="0" dirty="0" err="1"/>
              <a:t>level</a:t>
            </a:r>
            <a:r>
              <a:rPr lang="it-IT" baseline="0" dirty="0"/>
              <a:t> </a:t>
            </a:r>
            <a:r>
              <a:rPr lang="it-IT" baseline="0" dirty="0" err="1"/>
              <a:t>is</a:t>
            </a:r>
            <a:r>
              <a:rPr lang="it-IT" baseline="0" dirty="0"/>
              <a:t> </a:t>
            </a:r>
            <a:r>
              <a:rPr lang="it-IT" baseline="0" dirty="0" err="1"/>
              <a:t>being</a:t>
            </a:r>
            <a:r>
              <a:rPr lang="it-IT" baseline="0" dirty="0"/>
              <a:t> </a:t>
            </a:r>
            <a:r>
              <a:rPr lang="it-IT" baseline="0" dirty="0" err="1"/>
              <a:t>repeated</a:t>
            </a:r>
            <a:endParaRPr lang="it-IT" baseline="0" dirty="0"/>
          </a:p>
          <a:p>
            <a:r>
              <a:rPr lang="it-IT" baseline="0" dirty="0"/>
              <a:t>Da dove parte la struttura sopra alla foglia relativa alla colonna attuale</a:t>
            </a:r>
          </a:p>
          <a:p>
            <a:r>
              <a:rPr lang="it-IT" baseline="0" dirty="0"/>
              <a:t>Mi serve quando ho dei campi ripetibili</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171760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https://en.wikipedia.org/wiki/LiveJournal </a:t>
            </a:r>
            <a:r>
              <a:rPr lang="it-IT" dirty="0" err="1"/>
              <a:t>LiveJournal</a:t>
            </a:r>
            <a:r>
              <a:rPr lang="it-IT" dirty="0"/>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54</a:t>
            </a:fld>
            <a:endParaRPr lang="it-IT"/>
          </a:p>
        </p:txBody>
      </p:sp>
    </p:spTree>
    <p:extLst>
      <p:ext uri="{BB962C8B-B14F-4D97-AF65-F5344CB8AC3E}">
        <p14:creationId xmlns:p14="http://schemas.microsoft.com/office/powerpoint/2010/main" val="372721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it-IT" altLang="ko-KR" dirty="0"/>
              <a:t>Oggi:</a:t>
            </a:r>
            <a:r>
              <a:rPr lang="it-IT" altLang="ko-KR" baseline="0" dirty="0"/>
              <a:t> per Big Data intendiamo quelle architetture e quegli strumenti che permettono di gestire ed elaborare i dati in un ambiente distribuito.</a:t>
            </a:r>
            <a:endParaRPr lang="it-IT" altLang="ko-KR" dirty="0"/>
          </a:p>
          <a:p>
            <a:pPr fontAlgn="base" latinLnBrk="1"/>
            <a:r>
              <a:rPr lang="it-IT" altLang="ko-KR" dirty="0"/>
              <a:t>Il fatto che tu </a:t>
            </a:r>
            <a:r>
              <a:rPr lang="it-IT" altLang="ko-KR" baseline="0" dirty="0"/>
              <a:t>«non sia in grado di gestirli» non significa che siano big data</a:t>
            </a:r>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pPr/>
              <a:t>11</a:t>
            </a:fld>
            <a:endParaRPr lang="ko-KR" altLang="en-US"/>
          </a:p>
        </p:txBody>
      </p:sp>
    </p:spTree>
    <p:extLst>
      <p:ext uri="{BB962C8B-B14F-4D97-AF65-F5344CB8AC3E}">
        <p14:creationId xmlns:p14="http://schemas.microsoft.com/office/powerpoint/2010/main" val="3438647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57</a:t>
            </a:fld>
            <a:endParaRPr lang="it-IT"/>
          </a:p>
        </p:txBody>
      </p:sp>
    </p:spTree>
    <p:extLst>
      <p:ext uri="{BB962C8B-B14F-4D97-AF65-F5344CB8AC3E}">
        <p14:creationId xmlns:p14="http://schemas.microsoft.com/office/powerpoint/2010/main" val="45315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Container = sorta di mini-VM (core and </a:t>
            </a:r>
            <a:r>
              <a:rPr lang="it-IT" dirty="0" err="1"/>
              <a:t>memory</a:t>
            </a:r>
            <a:r>
              <a:rPr lang="it-IT" dirty="0"/>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a:p>
        </p:txBody>
      </p:sp>
    </p:spTree>
    <p:extLst>
      <p:ext uri="{BB962C8B-B14F-4D97-AF65-F5344CB8AC3E}">
        <p14:creationId xmlns:p14="http://schemas.microsoft.com/office/powerpoint/2010/main" val="19193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Capacity: guarantee a minimum to everyone</a:t>
            </a:r>
            <a:r>
              <a:rPr lang="en-US" sz="1200" b="0" i="0" kern="1200" baseline="0" dirty="0">
                <a:solidFill>
                  <a:schemeClr val="tx1"/>
                </a:solidFill>
                <a:effectLst/>
                <a:latin typeface="+mn-lt"/>
                <a:ea typeface="+mn-ea"/>
                <a:cs typeface="+mn-cs"/>
              </a:rPr>
              <a:t> in the organization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a:t>
            </a:r>
            <a:r>
              <a:rPr lang="en-US" sz="1200" b="0" i="0" kern="1200" baseline="0" dirty="0">
                <a:solidFill>
                  <a:schemeClr val="tx1"/>
                </a:solidFill>
                <a:effectLst/>
                <a:latin typeface="+mn-lt"/>
                <a:ea typeface="+mn-ea"/>
                <a:cs typeface="+mn-cs"/>
              </a:rPr>
              <a:t> everyone the same amount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 scheduling is a method of assigning resources to jobs such that all jobs get, on average, an equal share of resources over time. When there is a single job running, that job uses the entire cluster. When other jobs are submitted, tasks slots that free up are assigned to the new jobs, so that each job gets roughly the same amount of CPU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CapacityScheduler</a:t>
            </a:r>
            <a:r>
              <a:rPr lang="en-US" sz="1200" b="0" i="0" kern="1200" dirty="0">
                <a:solidFill>
                  <a:schemeClr val="tx1"/>
                </a:solidFill>
                <a:effectLst/>
                <a:latin typeface="+mn-lt"/>
                <a:ea typeface="+mn-ea"/>
                <a:cs typeface="+mn-cs"/>
              </a:rPr>
              <a:t> is designed to allow sharing a large cluster while giving each organization a minimum capacity guarantee. The central idea is that the available resources in the Hadoop Map-Reduce cluster are partitioned among multiple organizations who collectively fund the cluster based on computing needs. There is an added benefit that an organization can access any excess capacity not being used by others. This provides elasticity for the organizations in a cost-effective manner.</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62</a:t>
            </a:fld>
            <a:endParaRPr lang="it-IT"/>
          </a:p>
        </p:txBody>
      </p:sp>
    </p:spTree>
    <p:extLst>
      <p:ext uri="{BB962C8B-B14F-4D97-AF65-F5344CB8AC3E}">
        <p14:creationId xmlns:p14="http://schemas.microsoft.com/office/powerpoint/2010/main" val="2316872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Paradigma</a:t>
            </a:r>
            <a:r>
              <a:rPr lang="en-US" baseline="0" dirty="0"/>
              <a:t> di </a:t>
            </a:r>
            <a:r>
              <a:rPr lang="en-US" baseline="0" dirty="0" err="1"/>
              <a:t>programmazione</a:t>
            </a:r>
            <a:r>
              <a:rPr lang="en-US" baseline="0" dirty="0"/>
              <a:t> </a:t>
            </a:r>
            <a:r>
              <a:rPr lang="en-US" baseline="0" dirty="0" err="1"/>
              <a:t>pensato</a:t>
            </a:r>
            <a:r>
              <a:rPr lang="en-US" baseline="0" dirty="0"/>
              <a:t> per </a:t>
            </a:r>
            <a:r>
              <a:rPr lang="en-US" baseline="0" dirty="0" err="1"/>
              <a:t>rispondere</a:t>
            </a:r>
            <a:r>
              <a:rPr lang="en-US" baseline="0" dirty="0"/>
              <a:t> al </a:t>
            </a:r>
            <a:r>
              <a:rPr lang="en-US" baseline="0" dirty="0" err="1"/>
              <a:t>tipo</a:t>
            </a:r>
            <a:r>
              <a:rPr lang="en-US" baseline="0" dirty="0"/>
              <a:t> </a:t>
            </a:r>
            <a:r>
              <a:rPr lang="en-US" baseline="0" dirty="0" err="1"/>
              <a:t>problema</a:t>
            </a:r>
            <a:r>
              <a:rPr lang="en-US" baseline="0" dirty="0"/>
              <a:t> di </a:t>
            </a:r>
            <a:r>
              <a:rPr lang="en-US" baseline="0" dirty="0" err="1"/>
              <a:t>analisi</a:t>
            </a:r>
            <a:r>
              <a:rPr lang="en-US" baseline="0" dirty="0"/>
              <a:t> </a:t>
            </a:r>
            <a:r>
              <a:rPr lang="en-US" baseline="0" dirty="0" err="1"/>
              <a:t>su</a:t>
            </a:r>
            <a:r>
              <a:rPr lang="en-US" baseline="0" dirty="0"/>
              <a:t> big data, </a:t>
            </a:r>
            <a:r>
              <a:rPr lang="en-US" baseline="0" dirty="0" err="1"/>
              <a:t>che</a:t>
            </a:r>
            <a:r>
              <a:rPr lang="en-US" baseline="0" dirty="0"/>
              <a:t> </a:t>
            </a:r>
            <a:r>
              <a:rPr lang="en-US" baseline="0" dirty="0" err="1"/>
              <a:t>coinvolge</a:t>
            </a:r>
            <a:r>
              <a:rPr lang="en-US" baseline="0" dirty="0"/>
              <a:t> un </a:t>
            </a:r>
            <a:r>
              <a:rPr lang="en-US" baseline="0" dirty="0" err="1"/>
              <a:t>grande</a:t>
            </a:r>
            <a:r>
              <a:rPr lang="en-US" baseline="0" dirty="0"/>
              <a:t> </a:t>
            </a:r>
            <a:r>
              <a:rPr lang="en-US" baseline="0" dirty="0" err="1"/>
              <a:t>quantitativo</a:t>
            </a:r>
            <a:r>
              <a:rPr lang="en-US" baseline="0" dirty="0"/>
              <a:t> di </a:t>
            </a:r>
            <a:r>
              <a:rPr lang="en-US" baseline="0" dirty="0" err="1"/>
              <a:t>dati</a:t>
            </a:r>
            <a:r>
              <a:rPr lang="en-US" baseline="0" dirty="0"/>
              <a:t> e </a:t>
            </a:r>
            <a:r>
              <a:rPr lang="en-US" baseline="0" dirty="0" err="1"/>
              <a:t>che</a:t>
            </a:r>
            <a:r>
              <a:rPr lang="en-US" baseline="0" dirty="0"/>
              <a:t> </a:t>
            </a:r>
            <a:r>
              <a:rPr lang="en-US" baseline="0" dirty="0" err="1"/>
              <a:t>solitamente</a:t>
            </a:r>
            <a:r>
              <a:rPr lang="en-US" baseline="0" dirty="0"/>
              <a:t> segue </a:t>
            </a:r>
            <a:r>
              <a:rPr lang="en-US" baseline="0" dirty="0" err="1"/>
              <a:t>più</a:t>
            </a:r>
            <a:r>
              <a:rPr lang="en-US" baseline="0" dirty="0"/>
              <a:t> o </a:t>
            </a:r>
            <a:r>
              <a:rPr lang="en-US" baseline="0" dirty="0" err="1"/>
              <a:t>meno</a:t>
            </a:r>
            <a:r>
              <a:rPr lang="en-US" baseline="0" dirty="0"/>
              <a:t> lo </a:t>
            </a:r>
            <a:r>
              <a:rPr lang="en-US" baseline="0" dirty="0" err="1"/>
              <a:t>stesso</a:t>
            </a:r>
            <a:r>
              <a:rPr lang="en-US" baseline="0" dirty="0"/>
              <a:t> pattern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63</a:t>
            </a:fld>
            <a:endParaRPr lang="it-IT"/>
          </a:p>
        </p:txBody>
      </p:sp>
    </p:spTree>
    <p:extLst>
      <p:ext uri="{BB962C8B-B14F-4D97-AF65-F5344CB8AC3E}">
        <p14:creationId xmlns:p14="http://schemas.microsoft.com/office/powerpoint/2010/main" val="429288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MAP: è come </a:t>
            </a:r>
            <a:r>
              <a:rPr lang="en-US" dirty="0" err="1"/>
              <a:t>applicare</a:t>
            </a:r>
            <a:r>
              <a:rPr lang="en-US" dirty="0"/>
              <a:t> un </a:t>
            </a:r>
            <a:r>
              <a:rPr lang="en-US" dirty="0" err="1"/>
              <a:t>ciclo</a:t>
            </a:r>
            <a:r>
              <a:rPr lang="en-US" dirty="0"/>
              <a:t> FOR </a:t>
            </a:r>
            <a:r>
              <a:rPr lang="en-US" dirty="0" err="1"/>
              <a:t>ed</a:t>
            </a:r>
            <a:r>
              <a:rPr lang="en-US" baseline="0" dirty="0"/>
              <a:t> </a:t>
            </a:r>
            <a:r>
              <a:rPr lang="en-US" baseline="0" dirty="0" err="1"/>
              <a:t>eseguire</a:t>
            </a:r>
            <a:r>
              <a:rPr lang="en-US" baseline="0" dirty="0"/>
              <a:t> la </a:t>
            </a:r>
            <a:r>
              <a:rPr lang="en-US" baseline="0" dirty="0" err="1"/>
              <a:t>stessa</a:t>
            </a:r>
            <a:r>
              <a:rPr lang="en-US" baseline="0" dirty="0"/>
              <a:t> </a:t>
            </a:r>
            <a:r>
              <a:rPr lang="en-US" baseline="0" dirty="0" err="1"/>
              <a:t>operazione</a:t>
            </a:r>
            <a:r>
              <a:rPr lang="en-US" baseline="0" dirty="0"/>
              <a:t> </a:t>
            </a:r>
            <a:r>
              <a:rPr lang="en-US" baseline="0" dirty="0" err="1"/>
              <a:t>su</a:t>
            </a:r>
            <a:r>
              <a:rPr lang="en-US" baseline="0" dirty="0"/>
              <a:t> </a:t>
            </a:r>
            <a:r>
              <a:rPr lang="en-US" baseline="0" dirty="0" err="1"/>
              <a:t>tutti</a:t>
            </a:r>
            <a:r>
              <a:rPr lang="en-US" baseline="0" dirty="0"/>
              <a:t> </a:t>
            </a:r>
            <a:r>
              <a:rPr lang="en-US" baseline="0" dirty="0" err="1"/>
              <a:t>gli</a:t>
            </a:r>
            <a:r>
              <a:rPr lang="en-US" baseline="0" dirty="0"/>
              <a:t> </a:t>
            </a:r>
            <a:r>
              <a:rPr lang="en-US" baseline="0" dirty="0" err="1"/>
              <a:t>elementi</a:t>
            </a:r>
            <a:r>
              <a:rPr lang="en-US" baseline="0" dirty="0"/>
              <a:t> </a:t>
            </a:r>
            <a:r>
              <a:rPr lang="en-US" baseline="0" dirty="0" err="1"/>
              <a:t>della</a:t>
            </a:r>
            <a:r>
              <a:rPr lang="en-US" baseline="0" dirty="0"/>
              <a:t> </a:t>
            </a:r>
            <a:r>
              <a:rPr lang="en-US" baseline="0" dirty="0" err="1"/>
              <a:t>lista</a:t>
            </a:r>
            <a:r>
              <a:rPr lang="en-US" baseline="0" dirty="0"/>
              <a:t>; </a:t>
            </a:r>
            <a:r>
              <a:rPr lang="en-US" baseline="0" dirty="0" err="1"/>
              <a:t>l'output</a:t>
            </a:r>
            <a:r>
              <a:rPr lang="en-US" baseline="0" dirty="0"/>
              <a:t> </a:t>
            </a:r>
            <a:r>
              <a:rPr lang="en-US" baseline="0" dirty="0" err="1"/>
              <a:t>può</a:t>
            </a:r>
            <a:r>
              <a:rPr lang="en-US" baseline="0" dirty="0"/>
              <a:t> </a:t>
            </a:r>
            <a:r>
              <a:rPr lang="en-US" baseline="0" dirty="0" err="1"/>
              <a:t>essere</a:t>
            </a:r>
            <a:r>
              <a:rPr lang="en-US" baseline="0" dirty="0"/>
              <a:t> compost da </a:t>
            </a:r>
            <a:r>
              <a:rPr lang="en-US" baseline="0" dirty="0" err="1"/>
              <a:t>più</a:t>
            </a:r>
            <a:r>
              <a:rPr lang="en-US" baseline="0" dirty="0"/>
              <a:t> </a:t>
            </a:r>
            <a:r>
              <a:rPr lang="en-US" baseline="0" dirty="0" err="1"/>
              <a:t>valori</a:t>
            </a:r>
            <a:endParaRPr lang="en-US" baseline="0" dirty="0"/>
          </a:p>
          <a:p>
            <a:r>
              <a:rPr lang="en-US" baseline="0" dirty="0"/>
              <a:t>FOLD/REDUCE: </a:t>
            </a:r>
            <a:r>
              <a:rPr lang="en-US" baseline="0" dirty="0" err="1"/>
              <a:t>prendo</a:t>
            </a:r>
            <a:r>
              <a:rPr lang="en-US" baseline="0" dirty="0"/>
              <a:t> un </a:t>
            </a:r>
            <a:r>
              <a:rPr lang="en-US" baseline="0" dirty="0" err="1"/>
              <a:t>insieme</a:t>
            </a:r>
            <a:r>
              <a:rPr lang="en-US" baseline="0" dirty="0"/>
              <a:t> di </a:t>
            </a:r>
            <a:r>
              <a:rPr lang="en-US" baseline="0" dirty="0" err="1"/>
              <a:t>elementi</a:t>
            </a:r>
            <a:r>
              <a:rPr lang="en-US" baseline="0" dirty="0"/>
              <a:t> con la </a:t>
            </a:r>
            <a:r>
              <a:rPr lang="en-US" baseline="0" dirty="0" err="1"/>
              <a:t>stessa</a:t>
            </a:r>
            <a:r>
              <a:rPr lang="en-US" baseline="0" dirty="0"/>
              <a:t> </a:t>
            </a:r>
            <a:r>
              <a:rPr lang="en-US" baseline="0" dirty="0" err="1"/>
              <a:t>chiave</a:t>
            </a:r>
            <a:r>
              <a:rPr lang="en-US" baseline="0" dirty="0"/>
              <a:t> e ci </a:t>
            </a:r>
            <a:r>
              <a:rPr lang="en-US" baseline="0" dirty="0" err="1"/>
              <a:t>applico</a:t>
            </a:r>
            <a:r>
              <a:rPr lang="en-US" baseline="0" dirty="0"/>
              <a:t> </a:t>
            </a:r>
            <a:r>
              <a:rPr lang="en-US" baseline="0" dirty="0" err="1"/>
              <a:t>una</a:t>
            </a:r>
            <a:r>
              <a:rPr lang="en-US" baseline="0" dirty="0"/>
              <a:t> determinate </a:t>
            </a:r>
            <a:r>
              <a:rPr lang="en-US" baseline="0" dirty="0" err="1"/>
              <a:t>funzione</a:t>
            </a:r>
            <a:r>
              <a:rPr lang="en-US" baseline="0" dirty="0"/>
              <a:t> per </a:t>
            </a:r>
            <a:r>
              <a:rPr lang="en-US" baseline="0" dirty="0" err="1"/>
              <a:t>ricavare</a:t>
            </a:r>
            <a:r>
              <a:rPr lang="en-US" baseline="0" dirty="0"/>
              <a:t> un </a:t>
            </a:r>
            <a:r>
              <a:rPr lang="en-US" baseline="0" dirty="0" err="1"/>
              <a:t>unico</a:t>
            </a:r>
            <a:r>
              <a:rPr lang="en-US" baseline="0" dirty="0"/>
              <a:t> </a:t>
            </a:r>
            <a:r>
              <a:rPr lang="en-US" baseline="0" dirty="0" err="1"/>
              <a:t>valore</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64</a:t>
            </a:fld>
            <a:endParaRPr lang="it-IT"/>
          </a:p>
        </p:txBody>
      </p:sp>
    </p:spTree>
    <p:extLst>
      <p:ext uri="{BB962C8B-B14F-4D97-AF65-F5344CB8AC3E}">
        <p14:creationId xmlns:p14="http://schemas.microsoft.com/office/powerpoint/2010/main" val="1610958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Due</a:t>
            </a:r>
            <a:r>
              <a:rPr lang="it-IT" baseline="0" dirty="0"/>
              <a:t> tipi di reduce: uno complessivo, uno per gruppi (</a:t>
            </a:r>
            <a:r>
              <a:rPr lang="it-IT" baseline="0" dirty="0" err="1"/>
              <a:t>groupByKey</a:t>
            </a:r>
            <a:r>
              <a:rPr lang="it-IT"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 non </a:t>
            </a:r>
            <a:r>
              <a:rPr lang="en-US" dirty="0" err="1"/>
              <a:t>necessariamente</a:t>
            </a:r>
            <a:r>
              <a:rPr lang="en-US" baseline="0" dirty="0"/>
              <a:t> reduce ad 1 </a:t>
            </a:r>
            <a:r>
              <a:rPr lang="en-US" baseline="0" dirty="0" err="1"/>
              <a:t>valore</a:t>
            </a:r>
            <a:r>
              <a:rPr lang="en-US" baseline="0" dirty="0"/>
              <a:t> finale, ma ad un </a:t>
            </a:r>
            <a:r>
              <a:rPr lang="en-US" baseline="0" dirty="0" err="1"/>
              <a:t>sottoinsieme</a:t>
            </a:r>
            <a:r>
              <a:rPr lang="en-US" baseline="0" dirty="0"/>
              <a:t> di </a:t>
            </a:r>
            <a:r>
              <a:rPr lang="en-US" baseline="0" dirty="0" err="1"/>
              <a:t>quello</a:t>
            </a:r>
            <a:r>
              <a:rPr lang="en-US" baseline="0" dirty="0"/>
              <a:t> </a:t>
            </a:r>
            <a:r>
              <a:rPr lang="en-US" baseline="0" dirty="0" err="1"/>
              <a:t>iniziale</a:t>
            </a:r>
            <a:r>
              <a:rPr lang="en-US" baseline="0" dirty="0"/>
              <a:t> (e.g., top 5; mi serve </a:t>
            </a:r>
            <a:r>
              <a:rPr lang="en-US" baseline="0" dirty="0" err="1"/>
              <a:t>cmq</a:t>
            </a:r>
            <a:r>
              <a:rPr lang="en-US" baseline="0" dirty="0"/>
              <a:t> </a:t>
            </a:r>
            <a:r>
              <a:rPr lang="en-US" baseline="0" dirty="0" err="1"/>
              <a:t>il</a:t>
            </a:r>
            <a:r>
              <a:rPr lang="en-US" baseline="0" dirty="0"/>
              <a:t> reduce, </a:t>
            </a:r>
            <a:r>
              <a:rPr lang="en-US" baseline="0" dirty="0" err="1"/>
              <a:t>perchè</a:t>
            </a:r>
            <a:r>
              <a:rPr lang="en-US" baseline="0" dirty="0"/>
              <a:t> </a:t>
            </a:r>
            <a:r>
              <a:rPr lang="en-US" baseline="0" dirty="0" err="1"/>
              <a:t>nel</a:t>
            </a:r>
            <a:r>
              <a:rPr lang="en-US" baseline="0" dirty="0"/>
              <a:t> map </a:t>
            </a:r>
            <a:r>
              <a:rPr lang="en-US" baseline="0" dirty="0" err="1"/>
              <a:t>posso</a:t>
            </a:r>
            <a:r>
              <a:rPr lang="en-US" baseline="0" dirty="0"/>
              <a:t> </a:t>
            </a:r>
            <a:r>
              <a:rPr lang="en-US" baseline="0" dirty="0" err="1"/>
              <a:t>evere</a:t>
            </a:r>
            <a:r>
              <a:rPr lang="en-US" baseline="0" dirty="0"/>
              <a:t> solo un top locale)</a:t>
            </a:r>
            <a:endParaRPr lang="en-US"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65</a:t>
            </a:fld>
            <a:endParaRPr lang="it-IT" dirty="0"/>
          </a:p>
        </p:txBody>
      </p:sp>
    </p:spTree>
    <p:extLst>
      <p:ext uri="{BB962C8B-B14F-4D97-AF65-F5344CB8AC3E}">
        <p14:creationId xmlns:p14="http://schemas.microsoft.com/office/powerpoint/2010/main" val="3425931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66</a:t>
            </a:fld>
            <a:endParaRPr lang="it-IT"/>
          </a:p>
        </p:txBody>
      </p:sp>
    </p:spTree>
    <p:extLst>
      <p:ext uri="{BB962C8B-B14F-4D97-AF65-F5344CB8AC3E}">
        <p14:creationId xmlns:p14="http://schemas.microsoft.com/office/powerpoint/2010/main" val="285876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COSA C'E' DI SBAGLIATO?</a:t>
            </a:r>
          </a:p>
          <a:p>
            <a:r>
              <a:rPr lang="en-US" dirty="0" err="1"/>
              <a:t>groupB</a:t>
            </a:r>
            <a:r>
              <a:rPr lang="en-US" dirty="0"/>
              <a:t> e D </a:t>
            </a:r>
            <a:r>
              <a:rPr lang="en-US" dirty="0" err="1"/>
              <a:t>ripetuti</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69</a:t>
            </a:fld>
            <a:endParaRPr lang="it-IT"/>
          </a:p>
        </p:txBody>
      </p:sp>
    </p:spTree>
    <p:extLst>
      <p:ext uri="{BB962C8B-B14F-4D97-AF65-F5344CB8AC3E}">
        <p14:creationId xmlns:p14="http://schemas.microsoft.com/office/powerpoint/2010/main" val="2909665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Secondary</a:t>
            </a:r>
            <a:r>
              <a:rPr lang="it-IT" dirty="0"/>
              <a:t> </a:t>
            </a:r>
            <a:r>
              <a:rPr lang="it-IT" dirty="0" err="1"/>
              <a:t>sorting</a:t>
            </a:r>
            <a:r>
              <a:rPr lang="it-IT" dirty="0"/>
              <a:t>: https://www.quora.com/What-is-secondary-sort-in-Hadoop-and-how-does-it-work</a:t>
            </a:r>
          </a:p>
          <a:p>
            <a:r>
              <a:rPr lang="it-IT" dirty="0" err="1"/>
              <a:t>TotalORderPartitioner</a:t>
            </a:r>
            <a:r>
              <a:rPr lang="it-IT" dirty="0"/>
              <a:t>: http://blog.ditullio.fr/2016/01/04/hadoop-basics-total-order-sorting-mapreduce/ Prima</a:t>
            </a:r>
            <a:r>
              <a:rPr lang="it-IT" baseline="0" dirty="0"/>
              <a:t> estrae un sample dei dati di input per capire che suddivisone creare, definisce le partizioni «ordinate», poi esegue il job normalmente</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71</a:t>
            </a:fld>
            <a:endParaRPr lang="it-IT"/>
          </a:p>
        </p:txBody>
      </p:sp>
    </p:spTree>
    <p:extLst>
      <p:ext uri="{BB962C8B-B14F-4D97-AF65-F5344CB8AC3E}">
        <p14:creationId xmlns:p14="http://schemas.microsoft.com/office/powerpoint/2010/main" val="3789236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54734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endParaRPr lang="en-US" altLang="ko-KR" sz="1400"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pPr/>
              <a:t>12</a:t>
            </a:fld>
            <a:endParaRPr lang="ko-KR" altLang="en-US"/>
          </a:p>
        </p:txBody>
      </p:sp>
    </p:spTree>
    <p:extLst>
      <p:ext uri="{BB962C8B-B14F-4D97-AF65-F5344CB8AC3E}">
        <p14:creationId xmlns:p14="http://schemas.microsoft.com/office/powerpoint/2010/main" val="422889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researchers in the lab had previously been working on Hadoop Map‐Reduce, and observed that </a:t>
            </a:r>
            <a:r>
              <a:rPr lang="en-US" sz="1200" b="0" i="0" u="none" strike="noStrike" kern="1200" baseline="0" dirty="0" err="1">
                <a:solidFill>
                  <a:schemeClr val="tx1"/>
                </a:solidFill>
                <a:latin typeface="+mn-lt"/>
                <a:ea typeface="+mn-ea"/>
                <a:cs typeface="+mn-cs"/>
              </a:rPr>
              <a:t>MapReduce</a:t>
            </a:r>
            <a:r>
              <a:rPr lang="en-US" sz="1200" b="0" i="0" u="none" strike="noStrike" kern="1200" baseline="0" dirty="0">
                <a:solidFill>
                  <a:schemeClr val="tx1"/>
                </a:solidFill>
                <a:latin typeface="+mn-lt"/>
                <a:ea typeface="+mn-ea"/>
                <a:cs typeface="+mn-cs"/>
              </a:rPr>
              <a:t> was inefficient for iterative and interactive </a:t>
            </a:r>
            <a:r>
              <a:rPr lang="it-IT" sz="1200" b="0" i="0" u="none" strike="noStrike" kern="1200" baseline="0" dirty="0" err="1">
                <a:solidFill>
                  <a:schemeClr val="tx1"/>
                </a:solidFill>
                <a:latin typeface="+mn-lt"/>
                <a:ea typeface="+mn-ea"/>
                <a:cs typeface="+mn-cs"/>
              </a:rPr>
              <a:t>computing</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jobs</a:t>
            </a:r>
            <a:endParaRPr lang="it-IT"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4281570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Resilienza</a:t>
            </a:r>
            <a:r>
              <a:rPr lang="it-IT" baseline="0" dirty="0"/>
              <a:t> e distribuzione ci sono anche in MR, ma non c’è il concetto di </a:t>
            </a:r>
            <a:r>
              <a:rPr lang="it-IT" baseline="0" dirty="0" err="1"/>
              <a:t>dataset</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76</a:t>
            </a:fld>
            <a:endParaRPr lang="it-IT"/>
          </a:p>
        </p:txBody>
      </p:sp>
    </p:spTree>
    <p:extLst>
      <p:ext uri="{BB962C8B-B14F-4D97-AF65-F5344CB8AC3E}">
        <p14:creationId xmlns:p14="http://schemas.microsoft.com/office/powerpoint/2010/main" val="401074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77</a:t>
            </a:fld>
            <a:endParaRPr lang="it-IT"/>
          </a:p>
        </p:txBody>
      </p:sp>
    </p:spTree>
    <p:extLst>
      <p:ext uri="{BB962C8B-B14F-4D97-AF65-F5344CB8AC3E}">
        <p14:creationId xmlns:p14="http://schemas.microsoft.com/office/powerpoint/2010/main" val="267869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Highlight the fact that</a:t>
            </a:r>
            <a:r>
              <a:rPr lang="en-US" baseline="0" dirty="0"/>
              <a:t> </a:t>
            </a:r>
            <a:r>
              <a:rPr lang="en-US" dirty="0"/>
              <a:t>shuffle outputs are spilled to disk?</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80</a:t>
            </a:fld>
            <a:endParaRPr lang="it-IT"/>
          </a:p>
        </p:txBody>
      </p:sp>
    </p:spTree>
    <p:extLst>
      <p:ext uri="{BB962C8B-B14F-4D97-AF65-F5344CB8AC3E}">
        <p14:creationId xmlns:p14="http://schemas.microsoft.com/office/powerpoint/2010/main" val="2190470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Driver can be run from the client (spark-shell) or from the AMP (for production)</a:t>
            </a:r>
          </a:p>
          <a:p>
            <a:endParaRPr lang="en-US" dirty="0"/>
          </a:p>
          <a:p>
            <a:r>
              <a:rPr lang="en-US" dirty="0"/>
              <a:t>https://spark.apache.org/docs/latest/running-on-yarn.html</a:t>
            </a:r>
          </a:p>
          <a:p>
            <a:r>
              <a:rPr lang="en-US" sz="1200" b="0" i="0" kern="1200" dirty="0">
                <a:solidFill>
                  <a:schemeClr val="tx1"/>
                </a:solidFill>
                <a:effectLst/>
                <a:latin typeface="+mn-lt"/>
                <a:ea typeface="+mn-ea"/>
                <a:cs typeface="+mn-cs"/>
              </a:rPr>
              <a:t>"In </a:t>
            </a:r>
            <a:r>
              <a:rPr lang="en-US" dirty="0"/>
              <a:t>cluster</a:t>
            </a:r>
            <a:r>
              <a:rPr lang="en-US" sz="1200" b="0" i="0" kern="1200" dirty="0">
                <a:solidFill>
                  <a:schemeClr val="tx1"/>
                </a:solidFill>
                <a:effectLst/>
                <a:latin typeface="+mn-lt"/>
                <a:ea typeface="+mn-ea"/>
                <a:cs typeface="+mn-cs"/>
              </a:rPr>
              <a:t> mode, the Spark driver runs inside an application master process which is managed by YARN on the cluster, and the client can go away after initiating the application. In </a:t>
            </a:r>
            <a:r>
              <a:rPr lang="en-US" dirty="0"/>
              <a:t>client</a:t>
            </a:r>
            <a:r>
              <a:rPr lang="en-US" sz="1200" b="0" i="0" kern="1200" dirty="0">
                <a:solidFill>
                  <a:schemeClr val="tx1"/>
                </a:solidFill>
                <a:effectLst/>
                <a:latin typeface="+mn-lt"/>
                <a:ea typeface="+mn-ea"/>
                <a:cs typeface="+mn-cs"/>
              </a:rPr>
              <a:t> mode, the driver runs in the client process, and the application master is only used for requesting resources from YARN"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81</a:t>
            </a:fld>
            <a:endParaRPr lang="it-IT"/>
          </a:p>
        </p:txBody>
      </p:sp>
    </p:spTree>
    <p:extLst>
      <p:ext uri="{BB962C8B-B14F-4D97-AF65-F5344CB8AC3E}">
        <p14:creationId xmlns:p14="http://schemas.microsoft.com/office/powerpoint/2010/main" val="4160775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run the tasks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provide in-memory storage for RDDs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First, they </a:t>
            </a:r>
            <a:r>
              <a:rPr lang="en-US" sz="1200" b="1" i="0" u="none" strike="noStrike" kern="1200" baseline="0" dirty="0">
                <a:solidFill>
                  <a:schemeClr val="tx1"/>
                </a:solidFill>
                <a:latin typeface="+mn-lt"/>
                <a:ea typeface="+mn-ea"/>
                <a:cs typeface="+mn-cs"/>
              </a:rPr>
              <a:t>run the tasks </a:t>
            </a:r>
            <a:r>
              <a:rPr lang="en-US" sz="1200" b="0" i="0" u="none" strike="noStrike" kern="1200" baseline="0" dirty="0">
                <a:solidFill>
                  <a:schemeClr val="tx1"/>
                </a:solidFill>
                <a:latin typeface="+mn-lt"/>
                <a:ea typeface="+mn-ea"/>
                <a:cs typeface="+mn-cs"/>
              </a:rPr>
              <a:t>that make up the application and return results to the driver. Second, they </a:t>
            </a:r>
            <a:r>
              <a:rPr lang="en-US" sz="1200" b="1" i="0" u="none" strike="noStrike" kern="1200" baseline="0" dirty="0">
                <a:solidFill>
                  <a:schemeClr val="tx1"/>
                </a:solidFill>
                <a:latin typeface="+mn-lt"/>
                <a:ea typeface="+mn-ea"/>
                <a:cs typeface="+mn-cs"/>
              </a:rPr>
              <a:t>provide in-memory storage for RDDs </a:t>
            </a:r>
            <a:r>
              <a:rPr lang="en-US" sz="1200" b="0" i="0" u="none" strike="noStrike" kern="1200" baseline="0" dirty="0">
                <a:solidFill>
                  <a:schemeClr val="tx1"/>
                </a:solidFill>
                <a:latin typeface="+mn-lt"/>
                <a:ea typeface="+mn-ea"/>
                <a:cs typeface="+mn-cs"/>
              </a:rPr>
              <a:t>that are cached by user programs, through a service called the Block Manager that lives within each executor. Because RDDs are cached directly inside of executors, tasks can run alongside the cached data.</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83</a:t>
            </a:fld>
            <a:endParaRPr lang="it-IT"/>
          </a:p>
        </p:txBody>
      </p:sp>
    </p:spTree>
    <p:extLst>
      <p:ext uri="{BB962C8B-B14F-4D97-AF65-F5344CB8AC3E}">
        <p14:creationId xmlns:p14="http://schemas.microsoft.com/office/powerpoint/2010/main" val="1654192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Driver: process where the main() runs.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the process running the user code that creates a </a:t>
            </a:r>
            <a:r>
              <a:rPr lang="en-US" sz="1200" b="0" i="0" u="none" strike="noStrike" kern="1200" baseline="0" dirty="0" err="1">
                <a:solidFill>
                  <a:schemeClr val="tx1"/>
                </a:solidFill>
                <a:latin typeface="+mn-lt"/>
                <a:ea typeface="+mn-ea"/>
                <a:cs typeface="+mn-cs"/>
              </a:rPr>
              <a:t>SparkContext</a:t>
            </a:r>
            <a:r>
              <a:rPr lang="en-US" sz="1200" b="0" i="0" u="none" strike="noStrike" kern="1200" baseline="0" dirty="0">
                <a:solidFill>
                  <a:schemeClr val="tx1"/>
                </a:solidFill>
                <a:latin typeface="+mn-lt"/>
                <a:ea typeface="+mn-ea"/>
                <a:cs typeface="+mn-cs"/>
              </a:rPr>
              <a:t>, creates RDDs, and performs transformations and actions. When you launch a Spark shell, you’ve created a driver program (if you remember, the Spark shell comes preloaded with a </a:t>
            </a:r>
            <a:r>
              <a:rPr lang="en-US" sz="1200" b="0" i="0" u="none" strike="noStrike" kern="1200" baseline="0" dirty="0" err="1">
                <a:solidFill>
                  <a:schemeClr val="tx1"/>
                </a:solidFill>
                <a:latin typeface="+mn-lt"/>
                <a:ea typeface="+mn-ea"/>
                <a:cs typeface="+mn-cs"/>
              </a:rPr>
              <a:t>SparkContext</a:t>
            </a:r>
            <a:r>
              <a:rPr lang="en-US" sz="1200" b="0" i="0" u="none" strike="noStrike" kern="1200" baseline="0" dirty="0">
                <a:solidFill>
                  <a:schemeClr val="tx1"/>
                </a:solidFill>
                <a:latin typeface="+mn-lt"/>
                <a:ea typeface="+mn-ea"/>
                <a:cs typeface="+mn-cs"/>
              </a:rPr>
              <a:t> called </a:t>
            </a:r>
            <a:r>
              <a:rPr lang="en-US" sz="1200" b="0" i="0" u="none" strike="noStrike" kern="1200" baseline="0" dirty="0" err="1">
                <a:solidFill>
                  <a:schemeClr val="tx1"/>
                </a:solidFill>
                <a:latin typeface="+mn-lt"/>
                <a:ea typeface="+mn-ea"/>
                <a:cs typeface="+mn-cs"/>
              </a:rPr>
              <a:t>sc</a:t>
            </a:r>
            <a:r>
              <a:rPr lang="en-US" sz="1200" b="0" i="0" u="none" strike="noStrike" kern="1200" baseline="0" dirty="0">
                <a:solidFill>
                  <a:schemeClr val="tx1"/>
                </a:solidFill>
                <a:latin typeface="+mn-lt"/>
                <a:ea typeface="+mn-ea"/>
                <a:cs typeface="+mn-cs"/>
              </a:rPr>
              <a:t>). Once the driver terminates, the application is finished.</a:t>
            </a:r>
          </a:p>
          <a:p>
            <a:r>
              <a:rPr lang="en-US" sz="1200" b="0" i="0" u="none" strike="noStrike" kern="1200" baseline="0" dirty="0">
                <a:solidFill>
                  <a:schemeClr val="tx1"/>
                </a:solidFill>
                <a:latin typeface="+mn-lt"/>
                <a:ea typeface="+mn-ea"/>
                <a:cs typeface="+mn-cs"/>
              </a:rPr>
              <a:t>When the driver runs, it performs two duties: </a:t>
            </a:r>
            <a:r>
              <a:rPr lang="en-US" sz="1200" b="1" i="1" u="none" strike="noStrike" kern="1200" baseline="0" dirty="0">
                <a:solidFill>
                  <a:schemeClr val="tx1"/>
                </a:solidFill>
                <a:latin typeface="+mn-lt"/>
                <a:ea typeface="+mn-ea"/>
                <a:cs typeface="+mn-cs"/>
              </a:rPr>
              <a:t>Converting a user program into tasks </a:t>
            </a:r>
            <a:r>
              <a:rPr lang="en-US" sz="1200" b="0" i="0" u="none" strike="noStrike" kern="1200" baseline="0" dirty="0">
                <a:solidFill>
                  <a:schemeClr val="tx1"/>
                </a:solidFill>
                <a:latin typeface="+mn-lt"/>
                <a:ea typeface="+mn-ea"/>
                <a:cs typeface="+mn-cs"/>
              </a:rPr>
              <a:t>and </a:t>
            </a:r>
            <a:r>
              <a:rPr lang="en-US" sz="1200" b="1" i="1" u="none" strike="noStrike" kern="1200" baseline="0" dirty="0">
                <a:solidFill>
                  <a:schemeClr val="tx1"/>
                </a:solidFill>
                <a:latin typeface="+mn-lt"/>
                <a:ea typeface="+mn-ea"/>
                <a:cs typeface="+mn-cs"/>
              </a:rPr>
              <a:t>Scheduling tasks on executors </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Why is scheduling handled by the Driver and not demanded to the Resource Manager:</a:t>
            </a:r>
          </a:p>
          <a:p>
            <a:pPr marL="171450" indent="-171450">
              <a:buFontTx/>
              <a:buChar char="-"/>
            </a:pPr>
            <a:r>
              <a:rPr lang="en-US" sz="1200" b="0" i="0" u="none" strike="noStrike" kern="1200" baseline="0" dirty="0">
                <a:solidFill>
                  <a:schemeClr val="tx1"/>
                </a:solidFill>
                <a:latin typeface="+mn-lt"/>
                <a:ea typeface="+mn-ea"/>
                <a:cs typeface="+mn-cs"/>
              </a:rPr>
              <a:t>data is iteratively queried in Spark; the driver knows where the data is cached, not the RM</a:t>
            </a:r>
          </a:p>
          <a:p>
            <a:pPr marL="171450" indent="-171450">
              <a:buFontTx/>
              <a:buChar char="-"/>
            </a:pPr>
            <a:r>
              <a:rPr lang="en-US" sz="1200" b="0" i="0" u="none" strike="noStrike" kern="1200" baseline="0" dirty="0">
                <a:solidFill>
                  <a:schemeClr val="tx1"/>
                </a:solidFill>
                <a:latin typeface="+mn-lt"/>
                <a:ea typeface="+mn-ea"/>
                <a:cs typeface="+mn-cs"/>
              </a:rPr>
              <a:t>in MR, containers are destroyed when a task is done; in Spark, an Executor stays alive. Thus, there's no need to continuously allocate containers</a:t>
            </a:r>
            <a:endParaRPr lang="en-US" i="0"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84</a:t>
            </a:fld>
            <a:endParaRPr lang="it-IT"/>
          </a:p>
        </p:txBody>
      </p:sp>
    </p:spTree>
    <p:extLst>
      <p:ext uri="{BB962C8B-B14F-4D97-AF65-F5344CB8AC3E}">
        <p14:creationId xmlns:p14="http://schemas.microsoft.com/office/powerpoint/2010/main" val="889039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Driver can be run from the client (spark-shell) or from the AMP (for production)</a:t>
            </a:r>
          </a:p>
          <a:p>
            <a:endParaRPr lang="en-US" dirty="0"/>
          </a:p>
          <a:p>
            <a:r>
              <a:rPr lang="en-US" dirty="0"/>
              <a:t>https://spark.apache.org/docs/latest/running-on-yarn.html</a:t>
            </a:r>
          </a:p>
          <a:p>
            <a:r>
              <a:rPr lang="en-US" sz="1200" b="0" i="0" kern="1200" dirty="0">
                <a:solidFill>
                  <a:schemeClr val="tx1"/>
                </a:solidFill>
                <a:effectLst/>
                <a:latin typeface="+mn-lt"/>
                <a:ea typeface="+mn-ea"/>
                <a:cs typeface="+mn-cs"/>
              </a:rPr>
              <a:t>"In </a:t>
            </a:r>
            <a:r>
              <a:rPr lang="en-US" dirty="0"/>
              <a:t>cluster</a:t>
            </a:r>
            <a:r>
              <a:rPr lang="en-US" sz="1200" b="0" i="0" kern="1200" dirty="0">
                <a:solidFill>
                  <a:schemeClr val="tx1"/>
                </a:solidFill>
                <a:effectLst/>
                <a:latin typeface="+mn-lt"/>
                <a:ea typeface="+mn-ea"/>
                <a:cs typeface="+mn-cs"/>
              </a:rPr>
              <a:t> mode, the Spark driver runs inside an application master process which is managed by YARN on the cluster, and the client can go away after initiating the application. In </a:t>
            </a:r>
            <a:r>
              <a:rPr lang="en-US" dirty="0"/>
              <a:t>client</a:t>
            </a:r>
            <a:r>
              <a:rPr lang="en-US" sz="1200" b="0" i="0" kern="1200" dirty="0">
                <a:solidFill>
                  <a:schemeClr val="tx1"/>
                </a:solidFill>
                <a:effectLst/>
                <a:latin typeface="+mn-lt"/>
                <a:ea typeface="+mn-ea"/>
                <a:cs typeface="+mn-cs"/>
              </a:rPr>
              <a:t> mode, the driver runs in the client process, and the application master is only used for requesting resources from YARN"</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85</a:t>
            </a:fld>
            <a:endParaRPr lang="it-IT"/>
          </a:p>
        </p:txBody>
      </p:sp>
    </p:spTree>
    <p:extLst>
      <p:ext uri="{BB962C8B-B14F-4D97-AF65-F5344CB8AC3E}">
        <p14:creationId xmlns:p14="http://schemas.microsoft.com/office/powerpoint/2010/main" val="164035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Un </a:t>
            </a:r>
            <a:r>
              <a:rPr lang="en-US" dirty="0" err="1"/>
              <a:t>sistema</a:t>
            </a:r>
            <a:r>
              <a:rPr lang="en-US" dirty="0"/>
              <a:t> </a:t>
            </a:r>
            <a:r>
              <a:rPr lang="en-US" dirty="0" err="1"/>
              <a:t>dedicato</a:t>
            </a:r>
            <a:r>
              <a:rPr lang="en-US" dirty="0"/>
              <a:t> </a:t>
            </a:r>
            <a:r>
              <a:rPr lang="en-US" dirty="0" err="1"/>
              <a:t>all'elaborazione</a:t>
            </a:r>
            <a:r>
              <a:rPr lang="en-US" dirty="0"/>
              <a:t> </a:t>
            </a:r>
            <a:r>
              <a:rPr lang="en-US" dirty="0" err="1"/>
              <a:t>dei</a:t>
            </a:r>
            <a:r>
              <a:rPr lang="en-US" dirty="0"/>
              <a:t> </a:t>
            </a:r>
            <a:r>
              <a:rPr lang="en-US" dirty="0" err="1"/>
              <a:t>dati</a:t>
            </a:r>
            <a:r>
              <a:rPr lang="en-US" dirty="0"/>
              <a:t> e </a:t>
            </a:r>
            <a:r>
              <a:rPr lang="en-US" dirty="0" err="1"/>
              <a:t>pensato</a:t>
            </a:r>
            <a:r>
              <a:rPr lang="en-US" dirty="0"/>
              <a:t>, </a:t>
            </a:r>
            <a:r>
              <a:rPr lang="en-US" dirty="0" err="1"/>
              <a:t>progettato</a:t>
            </a:r>
            <a:r>
              <a:rPr lang="en-US" dirty="0"/>
              <a:t> per </a:t>
            </a:r>
            <a:r>
              <a:rPr lang="en-US" dirty="0" err="1"/>
              <a:t>elaborare</a:t>
            </a:r>
            <a:r>
              <a:rPr lang="en-US" dirty="0"/>
              <a:t> dataset </a:t>
            </a:r>
            <a:r>
              <a:rPr lang="en-US" dirty="0" err="1"/>
              <a:t>infiniti</a:t>
            </a:r>
            <a:r>
              <a:rPr lang="en-US" dirty="0"/>
              <a:t>.</a:t>
            </a:r>
          </a:p>
          <a:p>
            <a:endParaRPr lang="en-US" dirty="0"/>
          </a:p>
          <a:p>
            <a:r>
              <a:rPr lang="en-US" dirty="0"/>
              <a:t>DA MIGLIORARE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1492677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356120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Veracità:</a:t>
            </a:r>
            <a:r>
              <a:rPr lang="it-IT" baseline="0" dirty="0"/>
              <a:t> GPS inaccurato, </a:t>
            </a:r>
            <a:r>
              <a:rPr lang="it-IT" baseline="0" dirty="0" err="1"/>
              <a:t>sentiment</a:t>
            </a:r>
            <a:r>
              <a:rPr lang="it-IT" baseline="0" dirty="0"/>
              <a:t> dubbio, disinformazione..</a:t>
            </a:r>
          </a:p>
          <a:p>
            <a:r>
              <a:rPr lang="en-US" dirty="0"/>
              <a:t>uncertainty</a:t>
            </a:r>
          </a:p>
          <a:p>
            <a:pPr marL="171450" indent="-171450">
              <a:buFontTx/>
              <a:buChar char="-"/>
            </a:pPr>
            <a:r>
              <a:rPr lang="en-US" dirty="0"/>
              <a:t>wrong sensor</a:t>
            </a:r>
            <a:r>
              <a:rPr lang="en-US" baseline="0" dirty="0"/>
              <a:t> data (malfunctioning, </a:t>
            </a:r>
            <a:r>
              <a:rPr lang="en-US" baseline="0" dirty="0" err="1"/>
              <a:t>gps</a:t>
            </a:r>
            <a:r>
              <a:rPr lang="en-US" baseline="0" dirty="0"/>
              <a:t>..)</a:t>
            </a:r>
          </a:p>
          <a:p>
            <a:pPr marL="171450" indent="-171450">
              <a:buFontTx/>
              <a:buChar char="-"/>
            </a:pPr>
            <a:r>
              <a:rPr lang="en-US" baseline="0" dirty="0"/>
              <a:t>social data (wrong parsing, bad phrasing)</a:t>
            </a:r>
          </a:p>
          <a:p>
            <a:pPr marL="171450" indent="-171450">
              <a:buFontTx/>
              <a:buChar char="-"/>
            </a:pPr>
            <a:r>
              <a:rPr lang="en-US" baseline="0" dirty="0"/>
              <a:t>obsolete data</a:t>
            </a:r>
            <a:endParaRPr lang="en-US" dirty="0"/>
          </a:p>
          <a:p>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13</a:t>
            </a:fld>
            <a:endParaRPr lang="it-IT"/>
          </a:p>
        </p:txBody>
      </p:sp>
    </p:spTree>
    <p:extLst>
      <p:ext uri="{BB962C8B-B14F-4D97-AF65-F5344CB8AC3E}">
        <p14:creationId xmlns:p14="http://schemas.microsoft.com/office/powerpoint/2010/main" val="200305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Funnel: </a:t>
            </a:r>
            <a:r>
              <a:rPr lang="en-US" dirty="0" err="1"/>
              <a:t>imbuto</a:t>
            </a:r>
            <a:endParaRPr lang="en-US" dirty="0"/>
          </a:p>
          <a:p>
            <a:r>
              <a:rPr lang="en-US" dirty="0" err="1"/>
              <a:t>Funnelling</a:t>
            </a:r>
            <a:r>
              <a:rPr lang="en-US" dirty="0"/>
              <a:t>:</a:t>
            </a:r>
            <a:r>
              <a:rPr lang="en-US" baseline="0" dirty="0"/>
              <a:t> </a:t>
            </a:r>
            <a:r>
              <a:rPr lang="en-US" baseline="0" dirty="0" err="1"/>
              <a:t>accodamento</a:t>
            </a:r>
            <a:r>
              <a:rPr lang="en-US" baseline="0" dirty="0"/>
              <a:t>?</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92</a:t>
            </a:fld>
            <a:endParaRPr lang="it-IT"/>
          </a:p>
        </p:txBody>
      </p:sp>
    </p:spTree>
    <p:extLst>
      <p:ext uri="{BB962C8B-B14F-4D97-AF65-F5344CB8AC3E}">
        <p14:creationId xmlns:p14="http://schemas.microsoft.com/office/powerpoint/2010/main" val="4151990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cosa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sono</a:t>
            </a:r>
            <a:r>
              <a:rPr lang="en-US" sz="1200" b="0" i="0" u="none" strike="noStrike" kern="1200" baseline="0" dirty="0">
                <a:solidFill>
                  <a:schemeClr val="tx1"/>
                </a:solidFill>
                <a:latin typeface="+mn-lt"/>
                <a:ea typeface="+mn-ea"/>
                <a:cs typeface="+mn-cs"/>
              </a:rPr>
              <a:t> le </a:t>
            </a:r>
            <a:r>
              <a:rPr lang="en-US" sz="1200" b="0" i="0" u="none" strike="noStrike" kern="1200" baseline="0" dirty="0" err="1">
                <a:solidFill>
                  <a:schemeClr val="tx1"/>
                </a:solidFill>
                <a:latin typeface="+mn-lt"/>
                <a:ea typeface="+mn-ea"/>
                <a:cs typeface="+mn-cs"/>
              </a:rPr>
              <a:t>garanzie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semantiche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Cercare</a:t>
            </a:r>
            <a:r>
              <a:rPr lang="en-US" sz="1200" b="0" i="0" u="none" strike="noStrike" kern="1200" baseline="0" dirty="0">
                <a:solidFill>
                  <a:schemeClr val="tx1"/>
                </a:solidFill>
                <a:latin typeface="+mn-lt"/>
                <a:ea typeface="+mn-ea"/>
                <a:cs typeface="+mn-cs"/>
              </a:rPr>
              <a:t> una </a:t>
            </a:r>
            <a:r>
              <a:rPr lang="en-US" sz="1200" b="0" i="0" u="none" strike="noStrike" kern="1200" baseline="0" dirty="0" err="1">
                <a:solidFill>
                  <a:schemeClr val="tx1"/>
                </a:solidFill>
                <a:latin typeface="+mn-lt"/>
                <a:ea typeface="+mn-ea"/>
                <a:cs typeface="+mn-cs"/>
              </a:rPr>
              <a:t>definizione</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livello</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garanzia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sulla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consegna</a:t>
            </a:r>
            <a:r>
              <a:rPr lang="en-US" sz="1200" b="0" i="0" u="none" strike="noStrike" kern="1200" baseline="0" dirty="0">
                <a:solidFill>
                  <a:schemeClr val="tx1"/>
                </a:solidFill>
                <a:latin typeface="+mn-lt"/>
                <a:ea typeface="+mn-ea"/>
                <a:cs typeface="+mn-cs"/>
              </a:rPr>
              <a:t> del </a:t>
            </a:r>
            <a:r>
              <a:rPr lang="en-US" sz="1200" b="0" i="0" u="none" strike="noStrike" kern="1200" baseline="0" dirty="0" err="1">
                <a:solidFill>
                  <a:schemeClr val="tx1"/>
                </a:solidFill>
                <a:latin typeface="+mn-lt"/>
                <a:ea typeface="+mn-ea"/>
                <a:cs typeface="+mn-cs"/>
              </a:rPr>
              <a:t>messaggio</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general theory is that appropriate message handling, beyond ensuring that they are delivered at least once, is dependent on the application logic and should be handled at that level</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94</a:t>
            </a:fld>
            <a:endParaRPr lang="it-IT"/>
          </a:p>
        </p:txBody>
      </p:sp>
    </p:spTree>
    <p:extLst>
      <p:ext uri="{BB962C8B-B14F-4D97-AF65-F5344CB8AC3E}">
        <p14:creationId xmlns:p14="http://schemas.microsoft.com/office/powerpoint/2010/main" val="1517306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NON SONO TUTTI MEMORY CONSTRAINT</a:t>
            </a:r>
          </a:p>
          <a:p>
            <a:r>
              <a:rPr lang="en-US" dirty="0"/>
              <a:t>[SD qua e </a:t>
            </a:r>
            <a:r>
              <a:rPr lang="en-US" dirty="0" err="1"/>
              <a:t>là</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Input data is processed either on a per-tuple or per-window basis </a:t>
            </a:r>
          </a:p>
          <a:p>
            <a:r>
              <a:rPr lang="en-US" dirty="0"/>
              <a:t>one</a:t>
            </a:r>
            <a:r>
              <a:rPr lang="en-US" baseline="0" dirty="0"/>
              <a:t> pass: can't iterate on the data, would require too much memory</a:t>
            </a:r>
          </a:p>
          <a:p>
            <a:r>
              <a:rPr lang="en-US" baseline="0" dirty="0"/>
              <a:t>since I'm computing one piece at a time, I need to know how to aggregate it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370596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96</a:t>
            </a:fld>
            <a:endParaRPr lang="it-IT"/>
          </a:p>
        </p:txBody>
      </p:sp>
    </p:spTree>
    <p:extLst>
      <p:ext uri="{BB962C8B-B14F-4D97-AF65-F5344CB8AC3E}">
        <p14:creationId xmlns:p14="http://schemas.microsoft.com/office/powerpoint/2010/main" val="2317180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99</a:t>
            </a:fld>
            <a:endParaRPr lang="it-IT"/>
          </a:p>
        </p:txBody>
      </p:sp>
    </p:spTree>
    <p:extLst>
      <p:ext uri="{BB962C8B-B14F-4D97-AF65-F5344CB8AC3E}">
        <p14:creationId xmlns:p14="http://schemas.microsoft.com/office/powerpoint/2010/main" val="3293488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[One-Pass Streaming </a:t>
            </a:r>
            <a:r>
              <a:rPr lang="it-IT" dirty="0" err="1"/>
              <a:t>Algorithms</a:t>
            </a:r>
            <a:r>
              <a:rPr lang="it-IT" dirty="0"/>
              <a:t>] </a:t>
            </a:r>
            <a:r>
              <a:rPr lang="it-IT" dirty="0" err="1"/>
              <a:t>polylog</a:t>
            </a:r>
            <a:r>
              <a:rPr lang="it-IT" dirty="0"/>
              <a:t>(n) = (log n)^k</a:t>
            </a:r>
          </a:p>
          <a:p>
            <a:r>
              <a:rPr lang="it-IT" dirty="0"/>
              <a:t>https://stackoverflow.com/questions/1801135/what-is-the-meaning-of-o-polylogn-in-particular-how-is-polylogn-defined</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100</a:t>
            </a:fld>
            <a:endParaRPr lang="it-IT"/>
          </a:p>
        </p:txBody>
      </p:sp>
    </p:spTree>
    <p:extLst>
      <p:ext uri="{BB962C8B-B14F-4D97-AF65-F5344CB8AC3E}">
        <p14:creationId xmlns:p14="http://schemas.microsoft.com/office/powerpoint/2010/main" val="3690568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Wikipedia: la solvibilità di questi</a:t>
            </a:r>
            <a:r>
              <a:rPr lang="it-IT" baseline="0" dirty="0"/>
              <a:t> algoritmi è legata al fatto che per «</a:t>
            </a:r>
            <a:r>
              <a:rPr lang="it-IT" baseline="0" dirty="0" err="1"/>
              <a:t>one</a:t>
            </a:r>
            <a:r>
              <a:rPr lang="it-IT" baseline="0" dirty="0"/>
              <a:t>-pass» si intendono algoritmi che hanno </a:t>
            </a:r>
            <a:r>
              <a:rPr lang="it-IT" baseline="0" dirty="0" err="1"/>
              <a:t>storage</a:t>
            </a:r>
            <a:r>
              <a:rPr lang="it-IT" baseline="0" dirty="0"/>
              <a:t>&lt;O(n) e O(1) di update – motivo per cui, quelli che non sono solvibili, non lo sono perché non possono tenere tutta la lista in memoria</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623489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102</a:t>
            </a:fld>
            <a:endParaRPr lang="it-IT"/>
          </a:p>
        </p:txBody>
      </p:sp>
    </p:spTree>
    <p:extLst>
      <p:ext uri="{BB962C8B-B14F-4D97-AF65-F5344CB8AC3E}">
        <p14:creationId xmlns:p14="http://schemas.microsoft.com/office/powerpoint/2010/main" val="3413106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Streams - Algorithms and Applications (partial)]</a:t>
            </a:r>
          </a:p>
          <a:p>
            <a:r>
              <a:rPr lang="en-US" sz="1200" b="0" i="0" u="none" strike="noStrike" kern="1200" baseline="0" dirty="0">
                <a:solidFill>
                  <a:schemeClr val="tx1"/>
                </a:solidFill>
                <a:latin typeface="+mn-lt"/>
                <a:ea typeface="+mn-ea"/>
                <a:cs typeface="+mn-cs"/>
              </a:rPr>
              <a:t>Con 1 - One needs far too many samples for performing sophisticated analyses. See [86] for some lower bounds. (B stream-1.1)</a:t>
            </a:r>
          </a:p>
          <a:p>
            <a:r>
              <a:rPr lang="en-US" sz="1200" b="0" i="0" u="none" strike="noStrike" kern="1200" baseline="0" dirty="0">
                <a:solidFill>
                  <a:schemeClr val="tx1"/>
                </a:solidFill>
                <a:latin typeface="+mn-lt"/>
                <a:ea typeface="+mn-ea"/>
                <a:cs typeface="+mn-cs"/>
              </a:rPr>
              <a:t>Con 2 - As stream unfolds, if the samples maintained by the algorithm get deleted, one may be forced to resample from the past, which is in general, expensive or impossible in practice and in any case, not allowed in data stream models. Some work on this issue: https://arxiv.org/pdf/1209.5566.pdf</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dirty="0"/>
          </a:p>
        </p:txBody>
      </p:sp>
    </p:spTree>
    <p:extLst>
      <p:ext uri="{BB962C8B-B14F-4D97-AF65-F5344CB8AC3E}">
        <p14:creationId xmlns:p14="http://schemas.microsoft.com/office/powerpoint/2010/main" val="839285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Streams - Algorithms and Applications (partial)]</a:t>
            </a:r>
          </a:p>
          <a:p>
            <a:r>
              <a:rPr lang="en-US" dirty="0"/>
              <a:t>https://en.wikipedia.org/wiki/Random_projection</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105</a:t>
            </a:fld>
            <a:endParaRPr lang="it-IT"/>
          </a:p>
        </p:txBody>
      </p:sp>
    </p:spTree>
    <p:extLst>
      <p:ext uri="{BB962C8B-B14F-4D97-AF65-F5344CB8AC3E}">
        <p14:creationId xmlns:p14="http://schemas.microsoft.com/office/powerpoint/2010/main" val="418342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Perchè</a:t>
            </a:r>
            <a:r>
              <a:rPr lang="en-US" dirty="0"/>
              <a:t> </a:t>
            </a:r>
            <a:r>
              <a:rPr lang="en-US" dirty="0" err="1"/>
              <a:t>valore</a:t>
            </a:r>
            <a:r>
              <a:rPr lang="en-US" dirty="0"/>
              <a:t> </a:t>
            </a:r>
            <a:r>
              <a:rPr lang="en-US" dirty="0" err="1"/>
              <a:t>nei</a:t>
            </a:r>
            <a:r>
              <a:rPr lang="en-US" dirty="0"/>
              <a:t> big data? </a:t>
            </a:r>
            <a:r>
              <a:rPr lang="en-US" dirty="0" err="1"/>
              <a:t>Cos'è</a:t>
            </a:r>
            <a:r>
              <a:rPr lang="en-US" dirty="0"/>
              <a:t> </a:t>
            </a:r>
            <a:r>
              <a:rPr lang="en-US" dirty="0" err="1"/>
              <a:t>cambiato</a:t>
            </a:r>
            <a:r>
              <a:rPr lang="en-US" dirty="0"/>
              <a:t> </a:t>
            </a:r>
            <a:r>
              <a:rPr lang="en-US" dirty="0" err="1"/>
              <a:t>rispetto</a:t>
            </a:r>
            <a:r>
              <a:rPr lang="en-US" dirty="0"/>
              <a:t> al </a:t>
            </a:r>
            <a:r>
              <a:rPr lang="en-US" dirty="0" err="1"/>
              <a:t>passato</a:t>
            </a:r>
            <a:r>
              <a:rPr lang="en-US" dirty="0"/>
              <a:t>? </a:t>
            </a:r>
            <a:r>
              <a:rPr lang="en-US" dirty="0" err="1"/>
              <a:t>Alla</a:t>
            </a:r>
            <a:r>
              <a:rPr lang="en-US" dirty="0"/>
              <a:t> fine, </a:t>
            </a:r>
            <a:r>
              <a:rPr lang="en-US" dirty="0" err="1"/>
              <a:t>sempre</a:t>
            </a:r>
            <a:r>
              <a:rPr lang="en-US" dirty="0"/>
              <a:t> di </a:t>
            </a:r>
            <a:r>
              <a:rPr lang="en-US" dirty="0" err="1"/>
              <a:t>dati</a:t>
            </a:r>
            <a:r>
              <a:rPr lang="en-US" dirty="0"/>
              <a:t> </a:t>
            </a:r>
            <a:r>
              <a:rPr lang="en-US" dirty="0" err="1"/>
              <a:t>si</a:t>
            </a:r>
            <a:r>
              <a:rPr lang="en-US" baseline="0" dirty="0"/>
              <a:t> </a:t>
            </a:r>
            <a:r>
              <a:rPr lang="en-US" baseline="0" dirty="0" err="1"/>
              <a:t>tratta</a:t>
            </a:r>
            <a:r>
              <a:rPr lang="en-US" baseline="0" dirty="0"/>
              <a:t>.</a:t>
            </a:r>
            <a:endParaRPr lang="en-US" dirty="0"/>
          </a:p>
          <a:p>
            <a:r>
              <a:rPr lang="en-US" dirty="0" err="1"/>
              <a:t>Nel</a:t>
            </a:r>
            <a:r>
              <a:rPr lang="en-US" dirty="0"/>
              <a:t> </a:t>
            </a:r>
            <a:r>
              <a:rPr lang="en-US" dirty="0" err="1"/>
              <a:t>momento</a:t>
            </a:r>
            <a:r>
              <a:rPr lang="en-US" dirty="0"/>
              <a:t> in cui </a:t>
            </a:r>
            <a:r>
              <a:rPr lang="en-US" dirty="0" err="1"/>
              <a:t>sono</a:t>
            </a:r>
            <a:r>
              <a:rPr lang="en-US" dirty="0"/>
              <a:t> in </a:t>
            </a:r>
            <a:r>
              <a:rPr lang="en-US" dirty="0" err="1"/>
              <a:t>grado</a:t>
            </a:r>
            <a:r>
              <a:rPr lang="en-US" dirty="0"/>
              <a:t> </a:t>
            </a:r>
            <a:r>
              <a:rPr lang="en-US" dirty="0" err="1"/>
              <a:t>gestire</a:t>
            </a:r>
            <a:r>
              <a:rPr lang="en-US" dirty="0"/>
              <a:t> </a:t>
            </a:r>
            <a:r>
              <a:rPr lang="en-US" dirty="0" err="1"/>
              <a:t>questa</a:t>
            </a:r>
            <a:r>
              <a:rPr lang="en-US" dirty="0"/>
              <a:t> </a:t>
            </a:r>
            <a:r>
              <a:rPr lang="en-US" dirty="0" err="1"/>
              <a:t>grande</a:t>
            </a:r>
            <a:r>
              <a:rPr lang="en-US" dirty="0"/>
              <a:t> mole di </a:t>
            </a:r>
            <a:r>
              <a:rPr lang="en-US" dirty="0" err="1"/>
              <a:t>dati</a:t>
            </a:r>
            <a:r>
              <a:rPr lang="en-US" dirty="0"/>
              <a:t>, cambia </a:t>
            </a:r>
            <a:r>
              <a:rPr lang="en-US" dirty="0" err="1"/>
              <a:t>fortemente</a:t>
            </a:r>
            <a:r>
              <a:rPr lang="en-US" dirty="0"/>
              <a:t> </a:t>
            </a:r>
            <a:r>
              <a:rPr lang="en-US" dirty="0" err="1"/>
              <a:t>il</a:t>
            </a:r>
            <a:r>
              <a:rPr lang="en-US" dirty="0"/>
              <a:t> </a:t>
            </a:r>
            <a:r>
              <a:rPr lang="en-US" dirty="0" err="1"/>
              <a:t>mio</a:t>
            </a:r>
            <a:r>
              <a:rPr lang="en-US" dirty="0"/>
              <a:t> </a:t>
            </a:r>
            <a:r>
              <a:rPr lang="en-US" dirty="0" err="1"/>
              <a:t>approccio</a:t>
            </a:r>
            <a:r>
              <a:rPr lang="en-US" dirty="0"/>
              <a:t> </a:t>
            </a:r>
            <a:r>
              <a:rPr lang="en-US" dirty="0" err="1"/>
              <a:t>all'analisi</a:t>
            </a:r>
            <a:r>
              <a:rPr lang="en-US" dirty="0"/>
              <a:t>. </a:t>
            </a:r>
            <a:r>
              <a:rPr lang="en-US" dirty="0" err="1"/>
              <a:t>Perchè</a:t>
            </a:r>
            <a:endParaRPr lang="en-US" baseline="0" dirty="0"/>
          </a:p>
          <a:p>
            <a:pPr marL="228600" indent="-228600">
              <a:buAutoNum type="arabicParenR"/>
            </a:pPr>
            <a:r>
              <a:rPr lang="en-US" baseline="0" dirty="0" err="1"/>
              <a:t>sono</a:t>
            </a:r>
            <a:r>
              <a:rPr lang="en-US" baseline="0" dirty="0"/>
              <a:t> in </a:t>
            </a:r>
            <a:r>
              <a:rPr lang="en-US" baseline="0" dirty="0" err="1"/>
              <a:t>grado</a:t>
            </a:r>
            <a:r>
              <a:rPr lang="en-US" baseline="0" dirty="0"/>
              <a:t> di </a:t>
            </a:r>
            <a:r>
              <a:rPr lang="en-US" baseline="0" dirty="0" err="1"/>
              <a:t>gestire</a:t>
            </a:r>
            <a:r>
              <a:rPr lang="en-US" baseline="0" dirty="0"/>
              <a:t> </a:t>
            </a:r>
            <a:r>
              <a:rPr lang="en-US" baseline="0" dirty="0" err="1"/>
              <a:t>dati</a:t>
            </a:r>
            <a:r>
              <a:rPr lang="en-US" baseline="0" dirty="0"/>
              <a:t> </a:t>
            </a:r>
            <a:r>
              <a:rPr lang="en-US" baseline="0" dirty="0" err="1"/>
              <a:t>che</a:t>
            </a:r>
            <a:r>
              <a:rPr lang="en-US" baseline="0" dirty="0"/>
              <a:t> prima </a:t>
            </a:r>
            <a:r>
              <a:rPr lang="en-US" baseline="0" dirty="0" err="1"/>
              <a:t>ero</a:t>
            </a:r>
            <a:r>
              <a:rPr lang="en-US" baseline="0" dirty="0"/>
              <a:t> obbligato a </a:t>
            </a:r>
            <a:r>
              <a:rPr lang="en-US" baseline="0" dirty="0" err="1"/>
              <a:t>scartare</a:t>
            </a:r>
            <a:endParaRPr lang="en-US" baseline="0" dirty="0"/>
          </a:p>
          <a:p>
            <a:pPr marL="228600" indent="-228600">
              <a:buAutoNum type="arabicParenR"/>
            </a:pPr>
            <a:r>
              <a:rPr lang="en-US" baseline="0" dirty="0" err="1"/>
              <a:t>sono</a:t>
            </a:r>
            <a:r>
              <a:rPr lang="en-US" baseline="0" dirty="0"/>
              <a:t> in </a:t>
            </a:r>
            <a:r>
              <a:rPr lang="en-US" baseline="0" dirty="0" err="1"/>
              <a:t>grado</a:t>
            </a:r>
            <a:r>
              <a:rPr lang="en-US" baseline="0" dirty="0"/>
              <a:t> di </a:t>
            </a:r>
            <a:r>
              <a:rPr lang="en-US" baseline="0" dirty="0" err="1"/>
              <a:t>applicare</a:t>
            </a:r>
            <a:r>
              <a:rPr lang="en-US" baseline="0" dirty="0"/>
              <a:t> </a:t>
            </a:r>
            <a:r>
              <a:rPr lang="en-US" baseline="0" dirty="0" err="1"/>
              <a:t>degli</a:t>
            </a:r>
            <a:r>
              <a:rPr lang="en-US" baseline="0" dirty="0"/>
              <a:t> </a:t>
            </a:r>
            <a:r>
              <a:rPr lang="en-US" baseline="0" dirty="0" err="1"/>
              <a:t>algoritmi</a:t>
            </a:r>
            <a:r>
              <a:rPr lang="en-US" baseline="0" dirty="0"/>
              <a:t> </a:t>
            </a:r>
            <a:r>
              <a:rPr lang="en-US" baseline="0" dirty="0" err="1"/>
              <a:t>che</a:t>
            </a:r>
            <a:r>
              <a:rPr lang="en-US" baseline="0" dirty="0"/>
              <a:t> in </a:t>
            </a:r>
            <a:r>
              <a:rPr lang="en-US" baseline="0" dirty="0" err="1"/>
              <a:t>presenza</a:t>
            </a:r>
            <a:r>
              <a:rPr lang="en-US" baseline="0" dirty="0"/>
              <a:t> di </a:t>
            </a:r>
            <a:r>
              <a:rPr lang="en-US" baseline="0" dirty="0" err="1"/>
              <a:t>pochi</a:t>
            </a:r>
            <a:r>
              <a:rPr lang="en-US" baseline="0" dirty="0"/>
              <a:t> </a:t>
            </a:r>
            <a:r>
              <a:rPr lang="en-US" baseline="0" dirty="0" err="1"/>
              <a:t>dati</a:t>
            </a:r>
            <a:r>
              <a:rPr lang="en-US" baseline="0" dirty="0"/>
              <a:t> non </a:t>
            </a:r>
            <a:r>
              <a:rPr lang="en-US" baseline="0" dirty="0" err="1"/>
              <a:t>avrebbero</a:t>
            </a:r>
            <a:r>
              <a:rPr lang="en-US" baseline="0" dirty="0"/>
              <a:t> </a:t>
            </a:r>
            <a:r>
              <a:rPr lang="en-US" baseline="0" dirty="0" err="1"/>
              <a:t>funzionato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grows faster than energy on chip:</a:t>
            </a:r>
            <a:r>
              <a:rPr lang="en-US" baseline="0" dirty="0"/>
              <a:t> </a:t>
            </a:r>
            <a:r>
              <a:rPr lang="en-US" baseline="0" dirty="0" err="1"/>
              <a:t>più</a:t>
            </a:r>
            <a:r>
              <a:rPr lang="en-US" baseline="0" dirty="0"/>
              <a:t> </a:t>
            </a:r>
            <a:r>
              <a:rPr lang="en-US" baseline="0" dirty="0" err="1"/>
              <a:t>dati</a:t>
            </a:r>
            <a:r>
              <a:rPr lang="en-US" baseline="0" dirty="0"/>
              <a:t> di quell </a:t>
            </a:r>
            <a:r>
              <a:rPr lang="en-US" baseline="0" dirty="0" err="1"/>
              <a:t>che</a:t>
            </a:r>
            <a:r>
              <a:rPr lang="en-US" baseline="0" dirty="0"/>
              <a:t> </a:t>
            </a:r>
            <a:r>
              <a:rPr lang="en-US" baseline="0" dirty="0" err="1"/>
              <a:t>possiamo</a:t>
            </a:r>
            <a:r>
              <a:rPr lang="en-US" baseline="0" dirty="0"/>
              <a:t> </a:t>
            </a:r>
            <a:r>
              <a:rPr lang="en-US" baseline="0" dirty="0" err="1"/>
              <a:t>elaborare</a:t>
            </a:r>
            <a:endParaRPr lang="en-US" dirty="0"/>
          </a:p>
          <a:p>
            <a:endParaRPr lang="en-US" dirty="0"/>
          </a:p>
          <a:p>
            <a:r>
              <a:rPr lang="en-US" dirty="0"/>
              <a:t>Anthony </a:t>
            </a:r>
            <a:r>
              <a:rPr lang="en-US" dirty="0" err="1"/>
              <a:t>Goldbloom</a:t>
            </a:r>
            <a:r>
              <a:rPr lang="en-US" dirty="0"/>
              <a:t>: </a:t>
            </a:r>
            <a:r>
              <a:rPr lang="it-IT" sz="1200" b="0" i="0" kern="1200" dirty="0">
                <a:solidFill>
                  <a:schemeClr val="tx1"/>
                </a:solidFill>
                <a:effectLst/>
                <a:latin typeface="+mn-lt"/>
                <a:ea typeface="+mn-ea"/>
                <a:cs typeface="+mn-cs"/>
              </a:rPr>
              <a:t>CEO importante startup</a:t>
            </a:r>
            <a:r>
              <a:rPr lang="it-IT" sz="1200" b="0" i="0" kern="1200" baseline="0" dirty="0">
                <a:solidFill>
                  <a:schemeClr val="tx1"/>
                </a:solidFill>
                <a:effectLst/>
                <a:latin typeface="+mn-lt"/>
                <a:ea typeface="+mn-ea"/>
                <a:cs typeface="+mn-cs"/>
              </a:rPr>
              <a:t> americana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a:t>
            </a:fld>
            <a:endParaRPr lang="it-IT"/>
          </a:p>
        </p:txBody>
      </p:sp>
    </p:spTree>
    <p:extLst>
      <p:ext uri="{BB962C8B-B14F-4D97-AF65-F5344CB8AC3E}">
        <p14:creationId xmlns:p14="http://schemas.microsoft.com/office/powerpoint/2010/main" val="598992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Riferimento concettuale per le progettazione di un’architettura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107</a:t>
            </a:fld>
            <a:endParaRPr lang="it-IT"/>
          </a:p>
        </p:txBody>
      </p:sp>
    </p:spTree>
    <p:extLst>
      <p:ext uri="{BB962C8B-B14F-4D97-AF65-F5344CB8AC3E}">
        <p14:creationId xmlns:p14="http://schemas.microsoft.com/office/powerpoint/2010/main" val="826087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https://segment.com/resources/data-strategy/what-is-data-orchestration/</a:t>
            </a:r>
          </a:p>
          <a:p>
            <a:r>
              <a:rPr lang="it-IT" dirty="0"/>
              <a:t>https://itnext.io/orchestration-frameworks-for-big-data-cfb9d3af6e7e</a:t>
            </a:r>
          </a:p>
          <a:p>
            <a:r>
              <a:rPr lang="it-IT" dirty="0"/>
              <a:t>https://www.advsyscon.com/blog/big-data-orchestration/</a:t>
            </a:r>
          </a:p>
          <a:p>
            <a:r>
              <a:rPr lang="en-US" dirty="0"/>
              <a:t>Data_Pipelines_with_Apache_Airflow.pdf</a:t>
            </a:r>
          </a:p>
          <a:p>
            <a:r>
              <a:rPr lang="it-IT" dirty="0"/>
              <a:t>https://www.qubole.com/tech-blog/understand-apache-airflows-modular-architecture/</a:t>
            </a:r>
          </a:p>
          <a:p>
            <a:r>
              <a:rPr lang="it-IT" dirty="0"/>
              <a:t>https://lakefs.io/the-state-of-data-engineering-in-2021/</a:t>
            </a:r>
          </a:p>
          <a:p>
            <a:endParaRPr lang="en-GB" dirty="0"/>
          </a:p>
          <a:p>
            <a:r>
              <a:rPr lang="en-GB" dirty="0"/>
              <a:t>Not exclusive to big data</a:t>
            </a:r>
          </a:p>
          <a:p>
            <a:r>
              <a:rPr lang="en-GB" dirty="0"/>
              <a:t>Necessary to maintain control</a:t>
            </a:r>
          </a:p>
          <a:p>
            <a:r>
              <a:rPr lang="en-GB" dirty="0"/>
              <a:t>Strongly tied to </a:t>
            </a:r>
            <a:r>
              <a:rPr lang="en-GB" dirty="0" err="1"/>
              <a:t>DataOps</a:t>
            </a:r>
            <a:endParaRPr lang="en-GB" dirty="0"/>
          </a:p>
          <a:p>
            <a:r>
              <a:rPr lang="en-GB" dirty="0"/>
              <a:t>Helps the collaboration</a:t>
            </a:r>
          </a:p>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108</a:t>
            </a:fld>
            <a:endParaRPr lang="it-IT"/>
          </a:p>
        </p:txBody>
      </p:sp>
    </p:spTree>
    <p:extLst>
      <p:ext uri="{BB962C8B-B14F-4D97-AF65-F5344CB8AC3E}">
        <p14:creationId xmlns:p14="http://schemas.microsoft.com/office/powerpoint/2010/main" val="1200722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Service integration and abstraction?</a:t>
            </a:r>
          </a:p>
        </p:txBody>
      </p:sp>
      <p:sp>
        <p:nvSpPr>
          <p:cNvPr id="4" name="Segnaposto numero diapositiva 3"/>
          <p:cNvSpPr>
            <a:spLocks noGrp="1"/>
          </p:cNvSpPr>
          <p:nvPr>
            <p:ph type="sldNum" sz="quarter" idx="10"/>
          </p:nvPr>
        </p:nvSpPr>
        <p:spPr/>
        <p:txBody>
          <a:bodyPr/>
          <a:lstStyle/>
          <a:p>
            <a:fld id="{D98EE9EE-A74D-4412-94DD-33E68A97493E}" type="slidenum">
              <a:rPr lang="it-IT" smtClean="0"/>
              <a:t>125</a:t>
            </a:fld>
            <a:endParaRPr lang="it-IT"/>
          </a:p>
        </p:txBody>
      </p:sp>
    </p:spTree>
    <p:extLst>
      <p:ext uri="{BB962C8B-B14F-4D97-AF65-F5344CB8AC3E}">
        <p14:creationId xmlns:p14="http://schemas.microsoft.com/office/powerpoint/2010/main" val="3362055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https://segment.com/resources/data-strategy/what-is-data-orchestration/</a:t>
            </a:r>
          </a:p>
          <a:p>
            <a:r>
              <a:rPr lang="it-IT" dirty="0"/>
              <a:t>https://itnext.io/orchestration-frameworks-for-big-data-cfb9d3af6e7e</a:t>
            </a:r>
          </a:p>
          <a:p>
            <a:r>
              <a:rPr lang="it-IT" dirty="0"/>
              <a:t>https://www.advsyscon.com/blog/big-data-orchestration/</a:t>
            </a:r>
          </a:p>
          <a:p>
            <a:r>
              <a:rPr lang="en-US" dirty="0"/>
              <a:t>Data_Pipelines_with_Apache_Airflow.pdf</a:t>
            </a:r>
          </a:p>
          <a:p>
            <a:r>
              <a:rPr lang="it-IT" dirty="0"/>
              <a:t>https://www.qubole.com/tech-blog/understand-apache-airflows-modular-architecture/</a:t>
            </a:r>
          </a:p>
          <a:p>
            <a:r>
              <a:rPr lang="it-IT" dirty="0"/>
              <a:t>https://lakefs.io/the-state-of-data-engineering-in-2021/</a:t>
            </a:r>
          </a:p>
        </p:txBody>
      </p:sp>
      <p:sp>
        <p:nvSpPr>
          <p:cNvPr id="4" name="Segnaposto numero diapositiva 3"/>
          <p:cNvSpPr>
            <a:spLocks noGrp="1"/>
          </p:cNvSpPr>
          <p:nvPr>
            <p:ph type="sldNum" sz="quarter" idx="5"/>
          </p:nvPr>
        </p:nvSpPr>
        <p:spPr/>
        <p:txBody>
          <a:bodyPr/>
          <a:lstStyle/>
          <a:p>
            <a:fld id="{D98EE9EE-A74D-4412-94DD-33E68A97493E}" type="slidenum">
              <a:rPr lang="it-IT" smtClean="0"/>
              <a:t>126</a:t>
            </a:fld>
            <a:endParaRPr lang="it-IT"/>
          </a:p>
        </p:txBody>
      </p:sp>
    </p:spTree>
    <p:extLst>
      <p:ext uri="{BB962C8B-B14F-4D97-AF65-F5344CB8AC3E}">
        <p14:creationId xmlns:p14="http://schemas.microsoft.com/office/powerpoint/2010/main" val="33241591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136</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138</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139</a:t>
            </a:fld>
            <a:endParaRPr lang="it-IT"/>
          </a:p>
        </p:txBody>
      </p:sp>
    </p:spTree>
    <p:extLst>
      <p:ext uri="{BB962C8B-B14F-4D97-AF65-F5344CB8AC3E}">
        <p14:creationId xmlns:p14="http://schemas.microsoft.com/office/powerpoint/2010/main" val="2681024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141</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http://cidrdb.org/cidr2021/papers/cidr2021_paper17.pdf</a:t>
            </a:r>
          </a:p>
          <a:p>
            <a:r>
              <a:rPr lang="en-US" sz="1200" b="0" i="0" kern="1200" dirty="0">
                <a:solidFill>
                  <a:schemeClr val="tx1"/>
                </a:solidFill>
                <a:effectLst/>
                <a:latin typeface="+mn-lt"/>
                <a:ea typeface="+mn-ea"/>
                <a:cs typeface="+mn-cs"/>
              </a:rPr>
              <a:t>Data lakes were developed in response to the limitations of data warehouses. While data warehouses provide businesses with highly performant and scalable analytics, they are expensive, proprietary and can’t handle the modern use cases most companies are looking to address. Data lakes are often used to consolidate all of an organization’s data in a single, central location, where it can be saved “as is,” without the need to impose a schema (i.e. a formal structure for how the data is organized) up front like a data warehouse does. Data in all stages of the refinement process can be stored in a data lake: raw data can be ingested and stored right alongside an organization’s structured, tabular data sources (like database tables), as well as intermediate data tables generated in the process of refining raw data. Unlike most databases and data warehouses, data lakes can process all data types — including unstructured and semi-structured data like images, video, audio and documents — which are critical for today’s machine learning and advanced analytics use cases.</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150</a:t>
            </a:fld>
            <a:endParaRPr lang="it-IT"/>
          </a:p>
        </p:txBody>
      </p:sp>
    </p:spTree>
    <p:extLst>
      <p:ext uri="{BB962C8B-B14F-4D97-AF65-F5344CB8AC3E}">
        <p14:creationId xmlns:p14="http://schemas.microsoft.com/office/powerpoint/2010/main" val="3941036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154</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Cars generate 25GB/hour = 300TB/year</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17</a:t>
            </a:fld>
            <a:endParaRPr lang="it-IT"/>
          </a:p>
        </p:txBody>
      </p:sp>
    </p:spTree>
    <p:extLst>
      <p:ext uri="{BB962C8B-B14F-4D97-AF65-F5344CB8AC3E}">
        <p14:creationId xmlns:p14="http://schemas.microsoft.com/office/powerpoint/2010/main" val="4077895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157</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181</a:t>
            </a:fld>
            <a:endParaRPr lang="it-IT"/>
          </a:p>
        </p:txBody>
      </p:sp>
    </p:spTree>
    <p:extLst>
      <p:ext uri="{BB962C8B-B14F-4D97-AF65-F5344CB8AC3E}">
        <p14:creationId xmlns:p14="http://schemas.microsoft.com/office/powerpoint/2010/main" val="38924170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187</a:t>
            </a:fld>
            <a:endParaRPr lang="it-IT"/>
          </a:p>
        </p:txBody>
      </p:sp>
    </p:spTree>
    <p:extLst>
      <p:ext uri="{BB962C8B-B14F-4D97-AF65-F5344CB8AC3E}">
        <p14:creationId xmlns:p14="http://schemas.microsoft.com/office/powerpoint/2010/main" val="2856241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188</a:t>
            </a:fld>
            <a:endParaRPr lang="it-IT"/>
          </a:p>
        </p:txBody>
      </p:sp>
    </p:spTree>
    <p:extLst>
      <p:ext uri="{BB962C8B-B14F-4D97-AF65-F5344CB8AC3E}">
        <p14:creationId xmlns:p14="http://schemas.microsoft.com/office/powerpoint/2010/main" val="17920097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189</a:t>
            </a:fld>
            <a:endParaRPr lang="it-IT"/>
          </a:p>
        </p:txBody>
      </p:sp>
    </p:spTree>
    <p:extLst>
      <p:ext uri="{BB962C8B-B14F-4D97-AF65-F5344CB8AC3E}">
        <p14:creationId xmlns:p14="http://schemas.microsoft.com/office/powerpoint/2010/main" val="3247169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190</a:t>
            </a:fld>
            <a:endParaRPr lang="it-IT"/>
          </a:p>
        </p:txBody>
      </p:sp>
    </p:spTree>
    <p:extLst>
      <p:ext uri="{BB962C8B-B14F-4D97-AF65-F5344CB8AC3E}">
        <p14:creationId xmlns:p14="http://schemas.microsoft.com/office/powerpoint/2010/main" val="260614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191</a:t>
            </a:fld>
            <a:endParaRPr lang="it-IT"/>
          </a:p>
        </p:txBody>
      </p:sp>
    </p:spTree>
    <p:extLst>
      <p:ext uri="{BB962C8B-B14F-4D97-AF65-F5344CB8AC3E}">
        <p14:creationId xmlns:p14="http://schemas.microsoft.com/office/powerpoint/2010/main" val="1855621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192</a:t>
            </a:fld>
            <a:endParaRPr lang="it-IT"/>
          </a:p>
        </p:txBody>
      </p:sp>
    </p:spTree>
    <p:extLst>
      <p:ext uri="{BB962C8B-B14F-4D97-AF65-F5344CB8AC3E}">
        <p14:creationId xmlns:p14="http://schemas.microsoft.com/office/powerpoint/2010/main" val="15622568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21486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https://www.openphactsfoundation.org/wp/wp-content/uploads/2016/05/140609_Cologne_IPAW-2014_Paul-Groth_Provenance.pdf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200</a:t>
            </a:fld>
            <a:endParaRPr lang="it-IT"/>
          </a:p>
        </p:txBody>
      </p:sp>
    </p:spTree>
    <p:extLst>
      <p:ext uri="{BB962C8B-B14F-4D97-AF65-F5344CB8AC3E}">
        <p14:creationId xmlns:p14="http://schemas.microsoft.com/office/powerpoint/2010/main" val="2078055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Il </a:t>
            </a:r>
            <a:r>
              <a:rPr lang="en-US" dirty="0" err="1"/>
              <a:t>modello</a:t>
            </a:r>
            <a:r>
              <a:rPr lang="en-US" dirty="0"/>
              <a:t> long tail </a:t>
            </a:r>
            <a:r>
              <a:rPr lang="en-US" dirty="0" err="1"/>
              <a:t>si</a:t>
            </a:r>
            <a:r>
              <a:rPr lang="en-US" dirty="0"/>
              <a:t> </a:t>
            </a:r>
            <a:r>
              <a:rPr lang="en-US" dirty="0" err="1"/>
              <a:t>contrappone</a:t>
            </a:r>
            <a:r>
              <a:rPr lang="en-US" dirty="0"/>
              <a:t> a Pareto.</a:t>
            </a:r>
            <a:r>
              <a:rPr lang="en-US" baseline="0" dirty="0"/>
              <a:t> Pareto dice: 20% </a:t>
            </a:r>
            <a:r>
              <a:rPr lang="en-US" baseline="0" dirty="0" err="1"/>
              <a:t>delle</a:t>
            </a:r>
            <a:r>
              <a:rPr lang="en-US" baseline="0" dirty="0"/>
              <a:t> cause produce 80% </a:t>
            </a:r>
            <a:r>
              <a:rPr lang="en-US" baseline="0" dirty="0" err="1"/>
              <a:t>degli</a:t>
            </a:r>
            <a:r>
              <a:rPr lang="en-US" baseline="0" dirty="0"/>
              <a:t> </a:t>
            </a:r>
            <a:r>
              <a:rPr lang="en-US" baseline="0" dirty="0" err="1"/>
              <a:t>effetti</a:t>
            </a:r>
            <a:r>
              <a:rPr lang="en-US" baseline="0" dirty="0"/>
              <a:t>. </a:t>
            </a:r>
            <a:r>
              <a:rPr lang="en-US" baseline="0" dirty="0" err="1"/>
              <a:t>Tante</a:t>
            </a:r>
            <a:r>
              <a:rPr lang="en-US" baseline="0" dirty="0"/>
              <a:t> </a:t>
            </a:r>
            <a:r>
              <a:rPr lang="en-US" baseline="0" dirty="0" err="1"/>
              <a:t>applicazioni</a:t>
            </a:r>
            <a:r>
              <a:rPr lang="en-US" baseline="0" dirty="0"/>
              <a:t>, </a:t>
            </a:r>
            <a:r>
              <a:rPr lang="en-US" baseline="0" dirty="0" err="1"/>
              <a:t>tra</a:t>
            </a:r>
            <a:r>
              <a:rPr lang="en-US" baseline="0" dirty="0"/>
              <a:t> cui: </a:t>
            </a:r>
            <a:r>
              <a:rPr lang="en-US" baseline="0" dirty="0" err="1"/>
              <a:t>il</a:t>
            </a:r>
            <a:r>
              <a:rPr lang="en-US" baseline="0" dirty="0"/>
              <a:t> 20% </a:t>
            </a:r>
            <a:r>
              <a:rPr lang="en-US" baseline="0" dirty="0" err="1"/>
              <a:t>dei</a:t>
            </a:r>
            <a:r>
              <a:rPr lang="en-US" baseline="0" dirty="0"/>
              <a:t> </a:t>
            </a:r>
            <a:r>
              <a:rPr lang="en-US" baseline="0" dirty="0" err="1"/>
              <a:t>miei</a:t>
            </a:r>
            <a:r>
              <a:rPr lang="en-US" baseline="0" dirty="0"/>
              <a:t> </a:t>
            </a:r>
            <a:r>
              <a:rPr lang="en-US" baseline="0" dirty="0" err="1"/>
              <a:t>dati</a:t>
            </a:r>
            <a:r>
              <a:rPr lang="en-US" baseline="0" dirty="0"/>
              <a:t> </a:t>
            </a:r>
            <a:r>
              <a:rPr lang="en-US" baseline="0" dirty="0" err="1"/>
              <a:t>sono</a:t>
            </a:r>
            <a:r>
              <a:rPr lang="en-US" baseline="0" dirty="0"/>
              <a:t> </a:t>
            </a:r>
            <a:r>
              <a:rPr lang="en-US" baseline="0" dirty="0" err="1"/>
              <a:t>quelli</a:t>
            </a:r>
            <a:r>
              <a:rPr lang="en-US" baseline="0" dirty="0"/>
              <a:t> </a:t>
            </a:r>
            <a:r>
              <a:rPr lang="en-US" baseline="0" dirty="0" err="1"/>
              <a:t>che</a:t>
            </a:r>
            <a:r>
              <a:rPr lang="en-US" baseline="0" dirty="0"/>
              <a:t> </a:t>
            </a:r>
            <a:r>
              <a:rPr lang="en-US" baseline="0" dirty="0" err="1"/>
              <a:t>racchiudono</a:t>
            </a:r>
            <a:r>
              <a:rPr lang="en-US" baseline="0" dirty="0"/>
              <a:t> l’80% del </a:t>
            </a:r>
            <a:r>
              <a:rPr lang="en-US" baseline="0" dirty="0" err="1"/>
              <a:t>valore</a:t>
            </a:r>
            <a:r>
              <a:rPr lang="en-US" baseline="0" dirty="0"/>
              <a:t>.</a:t>
            </a:r>
          </a:p>
          <a:p>
            <a:r>
              <a:rPr lang="en-US" baseline="0" dirty="0"/>
              <a:t>Long tail dice </a:t>
            </a:r>
            <a:r>
              <a:rPr lang="en-US" baseline="0" dirty="0" err="1"/>
              <a:t>sì</a:t>
            </a:r>
            <a:r>
              <a:rPr lang="en-US" baseline="0" dirty="0"/>
              <a:t>, è </a:t>
            </a:r>
            <a:r>
              <a:rPr lang="en-US" baseline="0" dirty="0" err="1"/>
              <a:t>vero</a:t>
            </a:r>
            <a:r>
              <a:rPr lang="en-US" baseline="0" dirty="0"/>
              <a:t> </a:t>
            </a:r>
            <a:r>
              <a:rPr lang="en-US" baseline="0" dirty="0" err="1"/>
              <a:t>che</a:t>
            </a:r>
            <a:r>
              <a:rPr lang="en-US" baseline="0" dirty="0"/>
              <a:t> </a:t>
            </a:r>
            <a:r>
              <a:rPr lang="en-US" baseline="0" dirty="0" err="1"/>
              <a:t>il</a:t>
            </a:r>
            <a:r>
              <a:rPr lang="en-US" baseline="0" dirty="0"/>
              <a:t> 20% </a:t>
            </a:r>
            <a:r>
              <a:rPr lang="en-US" baseline="0" dirty="0" err="1"/>
              <a:t>sono</a:t>
            </a:r>
            <a:r>
              <a:rPr lang="en-US" baseline="0" dirty="0"/>
              <a:t> </a:t>
            </a:r>
            <a:r>
              <a:rPr lang="en-US" baseline="0" dirty="0" err="1"/>
              <a:t>più</a:t>
            </a:r>
            <a:r>
              <a:rPr lang="en-US" baseline="0" dirty="0"/>
              <a:t> “</a:t>
            </a:r>
            <a:r>
              <a:rPr lang="en-US" baseline="0" dirty="0" err="1"/>
              <a:t>importanti</a:t>
            </a:r>
            <a:r>
              <a:rPr lang="en-US" baseline="0" dirty="0"/>
              <a:t>”, ma è </a:t>
            </a:r>
            <a:r>
              <a:rPr lang="en-US" baseline="0" dirty="0" err="1"/>
              <a:t>dall’analisi</a:t>
            </a:r>
            <a:r>
              <a:rPr lang="en-US" baseline="0" dirty="0"/>
              <a:t> </a:t>
            </a:r>
            <a:r>
              <a:rPr lang="en-US" baseline="0" dirty="0" err="1"/>
              <a:t>della</a:t>
            </a:r>
            <a:r>
              <a:rPr lang="en-US" baseline="0" dirty="0"/>
              <a:t> </a:t>
            </a:r>
            <a:r>
              <a:rPr lang="en-US" baseline="0" dirty="0" err="1"/>
              <a:t>lunga</a:t>
            </a:r>
            <a:r>
              <a:rPr lang="en-US" baseline="0" dirty="0"/>
              <a:t> coda </a:t>
            </a:r>
            <a:r>
              <a:rPr lang="en-US" baseline="0" dirty="0" err="1"/>
              <a:t>che</a:t>
            </a:r>
            <a:r>
              <a:rPr lang="en-US" baseline="0" dirty="0"/>
              <a:t> </a:t>
            </a:r>
            <a:r>
              <a:rPr lang="en-US" baseline="0" dirty="0" err="1"/>
              <a:t>traggo</a:t>
            </a:r>
            <a:r>
              <a:rPr lang="en-US" baseline="0" dirty="0"/>
              <a:t> </a:t>
            </a:r>
            <a:r>
              <a:rPr lang="en-US" baseline="0" dirty="0" err="1"/>
              <a:t>il</a:t>
            </a:r>
            <a:r>
              <a:rPr lang="en-US" baseline="0" dirty="0"/>
              <a:t> </a:t>
            </a:r>
            <a:r>
              <a:rPr lang="en-US" baseline="0" dirty="0" err="1"/>
              <a:t>maggior</a:t>
            </a:r>
            <a:r>
              <a:rPr lang="en-US" baseline="0" dirty="0"/>
              <a:t> </a:t>
            </a:r>
            <a:r>
              <a:rPr lang="en-US" baseline="0" dirty="0" err="1"/>
              <a:t>valore</a:t>
            </a:r>
            <a:r>
              <a:rPr lang="en-US" baseline="0" dirty="0"/>
              <a:t>.</a:t>
            </a:r>
          </a:p>
          <a:p>
            <a:r>
              <a:rPr lang="en-US" baseline="0" dirty="0" err="1"/>
              <a:t>Applicazione</a:t>
            </a:r>
            <a:r>
              <a:rPr lang="en-US" baseline="0" dirty="0"/>
              <a:t> </a:t>
            </a:r>
            <a:r>
              <a:rPr lang="en-US" baseline="0" dirty="0" err="1"/>
              <a:t>sul</a:t>
            </a:r>
            <a:r>
              <a:rPr lang="en-US" baseline="0" dirty="0"/>
              <a:t> </a:t>
            </a:r>
            <a:r>
              <a:rPr lang="en-US" baseline="0" dirty="0" err="1"/>
              <a:t>modell</a:t>
            </a:r>
            <a:r>
              <a:rPr lang="en-US" baseline="0" dirty="0"/>
              <a:t> di business di amazon</a:t>
            </a:r>
          </a:p>
          <a:p>
            <a:r>
              <a:rPr lang="en-US" baseline="0" dirty="0" err="1"/>
              <a:t>Applicazione</a:t>
            </a:r>
            <a:r>
              <a:rPr lang="en-US" baseline="0" dirty="0"/>
              <a:t> sui </a:t>
            </a:r>
            <a:r>
              <a:rPr lang="en-US" baseline="0" dirty="0" err="1"/>
              <a:t>dati</a:t>
            </a:r>
            <a:r>
              <a:rPr lang="en-US" baseline="0" dirty="0"/>
              <a:t>: prima era </a:t>
            </a:r>
            <a:r>
              <a:rPr lang="en-US" baseline="0" dirty="0" err="1"/>
              <a:t>anche</a:t>
            </a:r>
            <a:r>
              <a:rPr lang="en-US" baseline="0" dirty="0"/>
              <a:t> </a:t>
            </a:r>
            <a:r>
              <a:rPr lang="en-US" baseline="0" dirty="0" err="1"/>
              <a:t>una</a:t>
            </a:r>
            <a:r>
              <a:rPr lang="en-US" baseline="0" dirty="0"/>
              <a:t> </a:t>
            </a:r>
            <a:r>
              <a:rPr lang="en-US" baseline="0" dirty="0" err="1"/>
              <a:t>necessità</a:t>
            </a:r>
            <a:r>
              <a:rPr lang="en-US" baseline="0" dirty="0"/>
              <a:t> </a:t>
            </a:r>
            <a:r>
              <a:rPr lang="en-US" baseline="0" dirty="0" err="1"/>
              <a:t>concentrarsi</a:t>
            </a:r>
            <a:r>
              <a:rPr lang="en-US" baseline="0" dirty="0"/>
              <a:t> solo </a:t>
            </a:r>
            <a:r>
              <a:rPr lang="en-US" baseline="0" dirty="0" err="1"/>
              <a:t>sul</a:t>
            </a:r>
            <a:r>
              <a:rPr lang="en-US" baseline="0" dirty="0"/>
              <a:t> 20% per </a:t>
            </a:r>
            <a:r>
              <a:rPr lang="en-US" baseline="0" dirty="0" err="1"/>
              <a:t>questione</a:t>
            </a:r>
            <a:r>
              <a:rPr lang="en-US" baseline="0" dirty="0"/>
              <a:t> di </a:t>
            </a:r>
            <a:r>
              <a:rPr lang="en-US" baseline="0" dirty="0" err="1"/>
              <a:t>risorse</a:t>
            </a:r>
            <a:r>
              <a:rPr lang="en-US" baseline="0" dirty="0"/>
              <a:t>; </a:t>
            </a:r>
            <a:r>
              <a:rPr lang="en-US" baseline="0" dirty="0" err="1"/>
              <a:t>oggi</a:t>
            </a:r>
            <a:r>
              <a:rPr lang="en-US" baseline="0" dirty="0"/>
              <a:t> </a:t>
            </a:r>
            <a:r>
              <a:rPr lang="en-US" baseline="0" dirty="0" err="1"/>
              <a:t>devo</a:t>
            </a:r>
            <a:r>
              <a:rPr lang="en-US" baseline="0" dirty="0"/>
              <a:t> </a:t>
            </a:r>
            <a:r>
              <a:rPr lang="en-US" baseline="0" dirty="0" err="1"/>
              <a:t>essere</a:t>
            </a:r>
            <a:r>
              <a:rPr lang="en-US" baseline="0" dirty="0"/>
              <a:t> in </a:t>
            </a:r>
            <a:r>
              <a:rPr lang="en-US" baseline="0" dirty="0" err="1"/>
              <a:t>grado</a:t>
            </a:r>
            <a:r>
              <a:rPr lang="en-US" baseline="0" dirty="0"/>
              <a:t> di </a:t>
            </a:r>
            <a:r>
              <a:rPr lang="en-US" baseline="0" dirty="0" err="1"/>
              <a:t>collezionare</a:t>
            </a:r>
            <a:r>
              <a:rPr lang="en-US" baseline="0" dirty="0"/>
              <a:t> </a:t>
            </a:r>
            <a:r>
              <a:rPr lang="en-US" baseline="0" dirty="0" err="1"/>
              <a:t>quanti</a:t>
            </a:r>
            <a:r>
              <a:rPr lang="en-US" baseline="0" dirty="0"/>
              <a:t> </a:t>
            </a:r>
            <a:r>
              <a:rPr lang="en-US" baseline="0" dirty="0" err="1"/>
              <a:t>più</a:t>
            </a:r>
            <a:r>
              <a:rPr lang="en-US" baseline="0" dirty="0"/>
              <a:t> </a:t>
            </a:r>
            <a:r>
              <a:rPr lang="en-US" baseline="0" dirty="0" err="1"/>
              <a:t>dati</a:t>
            </a:r>
            <a:r>
              <a:rPr lang="en-US" baseline="0" dirty="0"/>
              <a:t> </a:t>
            </a:r>
            <a:r>
              <a:rPr lang="en-US" baseline="0" dirty="0" err="1"/>
              <a:t>possibili</a:t>
            </a:r>
            <a:r>
              <a:rPr lang="en-US" baseline="0" dirty="0"/>
              <a:t>, </a:t>
            </a:r>
            <a:r>
              <a:rPr lang="en-US" baseline="0" dirty="0" err="1"/>
              <a:t>perchè</a:t>
            </a:r>
            <a:r>
              <a:rPr lang="en-US" baseline="0" dirty="0"/>
              <a:t> </a:t>
            </a:r>
            <a:r>
              <a:rPr lang="en-US" baseline="0" dirty="0" err="1"/>
              <a:t>anche</a:t>
            </a:r>
            <a:r>
              <a:rPr lang="en-US" baseline="0" dirty="0"/>
              <a:t> se </a:t>
            </a:r>
            <a:r>
              <a:rPr lang="en-US" baseline="0" dirty="0" err="1"/>
              <a:t>apparentemente</a:t>
            </a:r>
            <a:r>
              <a:rPr lang="en-US" baseline="0" dirty="0"/>
              <a:t> </a:t>
            </a:r>
            <a:r>
              <a:rPr lang="en-US" baseline="0" dirty="0" err="1"/>
              <a:t>poco</a:t>
            </a:r>
            <a:r>
              <a:rPr lang="en-US" baseline="0" dirty="0"/>
              <a:t> </a:t>
            </a:r>
            <a:r>
              <a:rPr lang="en-US" baseline="0" dirty="0" err="1"/>
              <a:t>significativi</a:t>
            </a:r>
            <a:r>
              <a:rPr lang="en-US" baseline="0" dirty="0"/>
              <a:t>, è </a:t>
            </a:r>
            <a:r>
              <a:rPr lang="en-US" baseline="0" dirty="0" err="1"/>
              <a:t>dalla</a:t>
            </a:r>
            <a:r>
              <a:rPr lang="en-US" baseline="0" dirty="0"/>
              <a:t> </a:t>
            </a:r>
            <a:r>
              <a:rPr lang="en-US" baseline="0" dirty="0" err="1"/>
              <a:t>massa</a:t>
            </a:r>
            <a:r>
              <a:rPr lang="en-US" baseline="0" dirty="0"/>
              <a:t> </a:t>
            </a:r>
            <a:r>
              <a:rPr lang="en-US" baseline="0" dirty="0" err="1"/>
              <a:t>che</a:t>
            </a:r>
            <a:r>
              <a:rPr lang="en-US" baseline="0" dirty="0"/>
              <a:t> </a:t>
            </a:r>
            <a:r>
              <a:rPr lang="en-US" baseline="0" dirty="0" err="1"/>
              <a:t>riesco</a:t>
            </a:r>
            <a:r>
              <a:rPr lang="en-US" baseline="0" dirty="0"/>
              <a:t> a </a:t>
            </a:r>
            <a:r>
              <a:rPr lang="en-US" baseline="0" dirty="0" err="1"/>
              <a:t>trarre</a:t>
            </a:r>
            <a:r>
              <a:rPr lang="en-US" baseline="0" dirty="0"/>
              <a:t> </a:t>
            </a:r>
            <a:r>
              <a:rPr lang="en-US" baseline="0" dirty="0" err="1"/>
              <a:t>il</a:t>
            </a:r>
            <a:r>
              <a:rPr lang="en-US" baseline="0" dirty="0"/>
              <a:t> </a:t>
            </a:r>
            <a:r>
              <a:rPr lang="en-US" baseline="0" dirty="0" err="1"/>
              <a:t>maggior</a:t>
            </a:r>
            <a:r>
              <a:rPr lang="en-US" baseline="0" dirty="0"/>
              <a:t> </a:t>
            </a:r>
            <a:r>
              <a:rPr lang="en-US" baseline="0" dirty="0" err="1"/>
              <a:t>valore</a:t>
            </a:r>
            <a:r>
              <a:rPr lang="en-US" baseline="0" dirty="0"/>
              <a:t>.</a:t>
            </a:r>
            <a:endParaRPr lang="en-US" dirty="0"/>
          </a:p>
          <a:p>
            <a:endParaRPr lang="en-US" dirty="0"/>
          </a:p>
          <a:p>
            <a:r>
              <a:rPr lang="en-US" dirty="0"/>
              <a:t>Il</a:t>
            </a:r>
            <a:r>
              <a:rPr lang="en-US" baseline="0" dirty="0"/>
              <a:t> principio di Pareto </a:t>
            </a:r>
            <a:r>
              <a:rPr lang="en-US" baseline="0" dirty="0" err="1"/>
              <a:t>indica</a:t>
            </a:r>
            <a:r>
              <a:rPr lang="en-US" baseline="0" dirty="0"/>
              <a:t> </a:t>
            </a:r>
            <a:r>
              <a:rPr lang="en-US" baseline="0" dirty="0" err="1"/>
              <a:t>che</a:t>
            </a:r>
            <a:r>
              <a:rPr lang="en-US" baseline="0" dirty="0"/>
              <a:t>, per </a:t>
            </a:r>
            <a:r>
              <a:rPr lang="en-US" baseline="0" dirty="0" err="1"/>
              <a:t>massimizzare</a:t>
            </a:r>
            <a:r>
              <a:rPr lang="en-US" baseline="0" dirty="0"/>
              <a:t> </a:t>
            </a:r>
            <a:r>
              <a:rPr lang="en-US" baseline="0" dirty="0" err="1"/>
              <a:t>i</a:t>
            </a:r>
            <a:r>
              <a:rPr lang="en-US" baseline="0" dirty="0"/>
              <a:t> </a:t>
            </a:r>
            <a:r>
              <a:rPr lang="en-US" baseline="0" dirty="0" err="1"/>
              <a:t>profitti</a:t>
            </a:r>
            <a:r>
              <a:rPr lang="en-US" baseline="0" dirty="0"/>
              <a:t>, ha </a:t>
            </a:r>
            <a:r>
              <a:rPr lang="en-US" baseline="0" dirty="0" err="1"/>
              <a:t>senso</a:t>
            </a:r>
            <a:r>
              <a:rPr lang="en-US" baseline="0" dirty="0"/>
              <a:t> </a:t>
            </a:r>
            <a:r>
              <a:rPr lang="en-US" baseline="0" dirty="0" err="1"/>
              <a:t>focalizzarsi</a:t>
            </a:r>
            <a:r>
              <a:rPr lang="en-US" baseline="0" dirty="0"/>
              <a:t> </a:t>
            </a:r>
            <a:r>
              <a:rPr lang="en-US" baseline="0" dirty="0" err="1"/>
              <a:t>su</a:t>
            </a:r>
            <a:r>
              <a:rPr lang="en-US" baseline="0" dirty="0"/>
              <a:t> </a:t>
            </a:r>
            <a:r>
              <a:rPr lang="en-US" baseline="0" dirty="0" err="1"/>
              <a:t>pochi</a:t>
            </a:r>
            <a:r>
              <a:rPr lang="en-US" baseline="0" dirty="0"/>
              <a:t> </a:t>
            </a:r>
            <a:r>
              <a:rPr lang="en-US" baseline="0" dirty="0" err="1"/>
              <a:t>elementi</a:t>
            </a:r>
            <a:r>
              <a:rPr lang="en-US" baseline="0" dirty="0"/>
              <a:t> </a:t>
            </a:r>
            <a:r>
              <a:rPr lang="en-US" baseline="0" dirty="0" err="1"/>
              <a:t>principali</a:t>
            </a:r>
            <a:r>
              <a:rPr lang="en-US" baseline="0" dirty="0"/>
              <a:t>, </a:t>
            </a:r>
            <a:r>
              <a:rPr lang="en-US" baseline="0" dirty="0" err="1"/>
              <a:t>pochi</a:t>
            </a:r>
            <a:r>
              <a:rPr lang="en-US" baseline="0" dirty="0"/>
              <a:t> </a:t>
            </a:r>
            <a:r>
              <a:rPr lang="en-US" baseline="0" dirty="0" err="1"/>
              <a:t>elementi</a:t>
            </a:r>
            <a:r>
              <a:rPr lang="en-US" baseline="0" dirty="0"/>
              <a:t> mainstream </a:t>
            </a:r>
            <a:r>
              <a:rPr lang="en-US" baseline="0" dirty="0" err="1"/>
              <a:t>piuttosto</a:t>
            </a:r>
            <a:r>
              <a:rPr lang="en-US" baseline="0" dirty="0"/>
              <a:t> </a:t>
            </a:r>
            <a:r>
              <a:rPr lang="en-US" baseline="0" dirty="0" err="1"/>
              <a:t>che</a:t>
            </a:r>
            <a:r>
              <a:rPr lang="en-US" baseline="0" dirty="0"/>
              <a:t> </a:t>
            </a:r>
            <a:r>
              <a:rPr lang="en-US" baseline="0" dirty="0" err="1"/>
              <a:t>un'ampia</a:t>
            </a:r>
            <a:r>
              <a:rPr lang="en-US" baseline="0" dirty="0"/>
              <a:t> </a:t>
            </a:r>
            <a:r>
              <a:rPr lang="en-US" baseline="0" dirty="0" err="1"/>
              <a:t>diversificazione</a:t>
            </a:r>
            <a:r>
              <a:rPr lang="en-US" baseline="0" dirty="0"/>
              <a:t>. </a:t>
            </a:r>
          </a:p>
          <a:p>
            <a:r>
              <a:rPr lang="en-US" baseline="0" dirty="0"/>
              <a:t>Il </a:t>
            </a:r>
            <a:r>
              <a:rPr lang="en-US" baseline="0" dirty="0" err="1"/>
              <a:t>modello</a:t>
            </a:r>
            <a:r>
              <a:rPr lang="en-US" baseline="0" dirty="0"/>
              <a:t> Long tail ci dice </a:t>
            </a:r>
            <a:r>
              <a:rPr lang="en-US" baseline="0" dirty="0" err="1"/>
              <a:t>il</a:t>
            </a:r>
            <a:r>
              <a:rPr lang="en-US" baseline="0" dirty="0"/>
              <a:t> </a:t>
            </a:r>
            <a:r>
              <a:rPr lang="en-US" baseline="0" dirty="0" err="1"/>
              <a:t>contrario</a:t>
            </a:r>
            <a:r>
              <a:rPr lang="en-US" baseline="0" dirty="0"/>
              <a:t>, </a:t>
            </a:r>
            <a:r>
              <a:rPr lang="en-US" baseline="0" dirty="0" err="1"/>
              <a:t>ossia</a:t>
            </a:r>
            <a:r>
              <a:rPr lang="en-US" baseline="0" dirty="0"/>
              <a:t> </a:t>
            </a:r>
            <a:r>
              <a:rPr lang="en-US" baseline="0" dirty="0" err="1"/>
              <a:t>che</a:t>
            </a:r>
            <a:r>
              <a:rPr lang="en-US" baseline="0" dirty="0"/>
              <a:t> è in </a:t>
            </a:r>
            <a:r>
              <a:rPr lang="en-US" baseline="0" dirty="0" err="1"/>
              <a:t>quella</a:t>
            </a:r>
            <a:r>
              <a:rPr lang="en-US" baseline="0" dirty="0"/>
              <a:t> </a:t>
            </a:r>
            <a:r>
              <a:rPr lang="en-US" baseline="0" dirty="0" err="1"/>
              <a:t>marea</a:t>
            </a:r>
            <a:r>
              <a:rPr lang="en-US" baseline="0" dirty="0"/>
              <a:t> di </a:t>
            </a:r>
            <a:r>
              <a:rPr lang="en-US" baseline="0" dirty="0" err="1"/>
              <a:t>elementi</a:t>
            </a:r>
            <a:r>
              <a:rPr lang="en-US" baseline="0" dirty="0"/>
              <a:t> di </a:t>
            </a:r>
            <a:r>
              <a:rPr lang="en-US" baseline="0" dirty="0" err="1"/>
              <a:t>nicchia</a:t>
            </a:r>
            <a:r>
              <a:rPr lang="en-US" baseline="0" dirty="0"/>
              <a:t> </a:t>
            </a:r>
            <a:r>
              <a:rPr lang="en-US" baseline="0" dirty="0" err="1"/>
              <a:t>che</a:t>
            </a:r>
            <a:r>
              <a:rPr lang="en-US" baseline="0" dirty="0"/>
              <a:t> mi devo </a:t>
            </a:r>
            <a:r>
              <a:rPr lang="en-US" baseline="0" dirty="0" err="1"/>
              <a:t>concentrare</a:t>
            </a:r>
            <a:r>
              <a:rPr lang="en-US" baseline="0" dirty="0"/>
              <a:t>, </a:t>
            </a:r>
            <a:r>
              <a:rPr lang="en-US" baseline="0" dirty="0" err="1"/>
              <a:t>perchè</a:t>
            </a:r>
            <a:r>
              <a:rPr lang="en-US" baseline="0" dirty="0"/>
              <a:t> </a:t>
            </a:r>
            <a:r>
              <a:rPr lang="en-US" baseline="0" dirty="0" err="1"/>
              <a:t>sono</a:t>
            </a:r>
            <a:r>
              <a:rPr lang="en-US" baseline="0" dirty="0"/>
              <a:t> </a:t>
            </a:r>
            <a:r>
              <a:rPr lang="en-US" baseline="0" dirty="0" err="1"/>
              <a:t>talmente</a:t>
            </a:r>
            <a:r>
              <a:rPr lang="en-US" baseline="0" dirty="0"/>
              <a:t> </a:t>
            </a:r>
            <a:r>
              <a:rPr lang="en-US" baseline="0" dirty="0" err="1"/>
              <a:t>tanti</a:t>
            </a:r>
            <a:r>
              <a:rPr lang="en-US" baseline="0" dirty="0"/>
              <a:t> da </a:t>
            </a:r>
            <a:r>
              <a:rPr lang="en-US" baseline="0" dirty="0" err="1"/>
              <a:t>essere</a:t>
            </a:r>
            <a:r>
              <a:rPr lang="en-US" baseline="0" dirty="0"/>
              <a:t> </a:t>
            </a:r>
            <a:r>
              <a:rPr lang="en-US" baseline="0" dirty="0" err="1"/>
              <a:t>quelli</a:t>
            </a:r>
            <a:r>
              <a:rPr lang="en-US" baseline="0" dirty="0"/>
              <a:t> </a:t>
            </a:r>
            <a:r>
              <a:rPr lang="en-US" baseline="0" dirty="0" err="1"/>
              <a:t>complessivamente</a:t>
            </a:r>
            <a:r>
              <a:rPr lang="en-US" baseline="0" dirty="0"/>
              <a:t> </a:t>
            </a:r>
            <a:r>
              <a:rPr lang="en-US" baseline="0" dirty="0" err="1"/>
              <a:t>più</a:t>
            </a:r>
            <a:r>
              <a:rPr lang="en-US" baseline="0" dirty="0"/>
              <a:t> </a:t>
            </a:r>
            <a:r>
              <a:rPr lang="en-US" baseline="0" dirty="0" err="1"/>
              <a:t>importanti</a:t>
            </a:r>
            <a:r>
              <a:rPr lang="en-US" baseline="0" dirty="0"/>
              <a:t> e </a:t>
            </a:r>
            <a:r>
              <a:rPr lang="en-US" baseline="0" dirty="0" err="1"/>
              <a:t>più</a:t>
            </a:r>
            <a:r>
              <a:rPr lang="en-US" baseline="0" dirty="0"/>
              <a:t> a </a:t>
            </a:r>
            <a:r>
              <a:rPr lang="en-US" baseline="0" dirty="0" err="1"/>
              <a:t>valore</a:t>
            </a:r>
            <a:r>
              <a:rPr lang="en-US" baseline="0" dirty="0"/>
              <a:t>; </a:t>
            </a:r>
            <a:r>
              <a:rPr lang="en-US" baseline="0" dirty="0" err="1"/>
              <a:t>più</a:t>
            </a:r>
            <a:r>
              <a:rPr lang="en-US" baseline="0" dirty="0"/>
              <a:t> </a:t>
            </a:r>
            <a:r>
              <a:rPr lang="en-US" baseline="0" dirty="0" err="1"/>
              <a:t>diversifico</a:t>
            </a:r>
            <a:r>
              <a:rPr lang="en-US" baseline="0" dirty="0"/>
              <a:t>, </a:t>
            </a:r>
            <a:r>
              <a:rPr lang="en-US" baseline="0" dirty="0" err="1"/>
              <a:t>più</a:t>
            </a:r>
            <a:r>
              <a:rPr lang="en-US" baseline="0" dirty="0"/>
              <a:t> </a:t>
            </a:r>
            <a:r>
              <a:rPr lang="en-US" baseline="0" dirty="0" err="1"/>
              <a:t>sono</a:t>
            </a:r>
            <a:r>
              <a:rPr lang="en-US" baseline="0" dirty="0"/>
              <a:t> in </a:t>
            </a:r>
            <a:r>
              <a:rPr lang="en-US" baseline="0" dirty="0" err="1"/>
              <a:t>grado</a:t>
            </a:r>
            <a:r>
              <a:rPr lang="en-US" baseline="0" dirty="0"/>
              <a:t> di </a:t>
            </a:r>
            <a:r>
              <a:rPr lang="en-US" baseline="0" dirty="0" err="1"/>
              <a:t>accontentare</a:t>
            </a:r>
            <a:r>
              <a:rPr lang="en-US" baseline="0" dirty="0"/>
              <a:t> </a:t>
            </a:r>
            <a:r>
              <a:rPr lang="en-US" baseline="0" dirty="0" err="1"/>
              <a:t>tutti</a:t>
            </a:r>
            <a:r>
              <a:rPr lang="en-US" baseline="0" dirty="0"/>
              <a:t>. </a:t>
            </a:r>
          </a:p>
          <a:p>
            <a:r>
              <a:rPr lang="en-US" baseline="0" dirty="0"/>
              <a:t>https://it.wikipedia.org/wiki/Coda_lunga</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a:t>
            </a:fld>
            <a:endParaRPr lang="it-IT"/>
          </a:p>
        </p:txBody>
      </p:sp>
    </p:spTree>
    <p:extLst>
      <p:ext uri="{BB962C8B-B14F-4D97-AF65-F5344CB8AC3E}">
        <p14:creationId xmlns:p14="http://schemas.microsoft.com/office/powerpoint/2010/main" val="2703503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202</a:t>
            </a:fld>
            <a:endParaRPr lang="it-IT"/>
          </a:p>
        </p:txBody>
      </p:sp>
    </p:spTree>
    <p:extLst>
      <p:ext uri="{BB962C8B-B14F-4D97-AF65-F5344CB8AC3E}">
        <p14:creationId xmlns:p14="http://schemas.microsoft.com/office/powerpoint/2010/main" val="2783698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https://dl.acm.org/doi/pdf/10.1145/1084805.1084812</a:t>
            </a:r>
          </a:p>
          <a:p>
            <a:r>
              <a:rPr lang="en-GB" dirty="0"/>
              <a:t>OPPURE https://ieeexplore.ieee.org/document/7364047</a:t>
            </a:r>
          </a:p>
        </p:txBody>
      </p:sp>
      <p:sp>
        <p:nvSpPr>
          <p:cNvPr id="4" name="Segnaposto numero diapositiva 3"/>
          <p:cNvSpPr>
            <a:spLocks noGrp="1"/>
          </p:cNvSpPr>
          <p:nvPr>
            <p:ph type="sldNum" sz="quarter" idx="10"/>
          </p:nvPr>
        </p:nvSpPr>
        <p:spPr/>
        <p:txBody>
          <a:bodyPr/>
          <a:lstStyle/>
          <a:p>
            <a:fld id="{D98EE9EE-A74D-4412-94DD-33E68A97493E}" type="slidenum">
              <a:rPr lang="it-IT" smtClean="0"/>
              <a:t>203</a:t>
            </a:fld>
            <a:endParaRPr lang="it-IT"/>
          </a:p>
        </p:txBody>
      </p:sp>
    </p:spTree>
    <p:extLst>
      <p:ext uri="{BB962C8B-B14F-4D97-AF65-F5344CB8AC3E}">
        <p14:creationId xmlns:p14="http://schemas.microsoft.com/office/powerpoint/2010/main" val="3890406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207</a:t>
            </a:fld>
            <a:endParaRPr lang="it-IT"/>
          </a:p>
        </p:txBody>
      </p:sp>
    </p:spTree>
    <p:extLst>
      <p:ext uri="{BB962C8B-B14F-4D97-AF65-F5344CB8AC3E}">
        <p14:creationId xmlns:p14="http://schemas.microsoft.com/office/powerpoint/2010/main" val="4104327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208</a:t>
            </a:fld>
            <a:endParaRPr lang="it-IT"/>
          </a:p>
        </p:txBody>
      </p:sp>
    </p:spTree>
    <p:extLst>
      <p:ext uri="{BB962C8B-B14F-4D97-AF65-F5344CB8AC3E}">
        <p14:creationId xmlns:p14="http://schemas.microsoft.com/office/powerpoint/2010/main" val="28307518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209</a:t>
            </a:fld>
            <a:endParaRPr lang="it-IT"/>
          </a:p>
        </p:txBody>
      </p:sp>
    </p:spTree>
    <p:extLst>
      <p:ext uri="{BB962C8B-B14F-4D97-AF65-F5344CB8AC3E}">
        <p14:creationId xmlns:p14="http://schemas.microsoft.com/office/powerpoint/2010/main" val="6123615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1989273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211</a:t>
            </a:fld>
            <a:endParaRPr lang="it-IT"/>
          </a:p>
        </p:txBody>
      </p:sp>
    </p:spTree>
    <p:extLst>
      <p:ext uri="{BB962C8B-B14F-4D97-AF65-F5344CB8AC3E}">
        <p14:creationId xmlns:p14="http://schemas.microsoft.com/office/powerpoint/2010/main" val="33220825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212</a:t>
            </a:fld>
            <a:endParaRPr lang="it-IT"/>
          </a:p>
        </p:txBody>
      </p:sp>
    </p:spTree>
    <p:extLst>
      <p:ext uri="{BB962C8B-B14F-4D97-AF65-F5344CB8AC3E}">
        <p14:creationId xmlns:p14="http://schemas.microsoft.com/office/powerpoint/2010/main" val="36657525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213</a:t>
            </a:fld>
            <a:endParaRPr lang="it-IT"/>
          </a:p>
        </p:txBody>
      </p:sp>
    </p:spTree>
    <p:extLst>
      <p:ext uri="{BB962C8B-B14F-4D97-AF65-F5344CB8AC3E}">
        <p14:creationId xmlns:p14="http://schemas.microsoft.com/office/powerpoint/2010/main" val="20055577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100000</a:t>
            </a:r>
            <a:r>
              <a:rPr lang="en-GB" baseline="0" dirty="0"/>
              <a:t> kb = 100 </a:t>
            </a:r>
            <a:r>
              <a:rPr lang="en-GB" baseline="0" dirty="0" err="1"/>
              <a:t>mb</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214</a:t>
            </a:fld>
            <a:endParaRPr lang="it-IT"/>
          </a:p>
        </p:txBody>
      </p:sp>
    </p:spTree>
    <p:extLst>
      <p:ext uri="{BB962C8B-B14F-4D97-AF65-F5344CB8AC3E}">
        <p14:creationId xmlns:p14="http://schemas.microsoft.com/office/powerpoint/2010/main" val="425448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(possibilità di addestrare modelli di apprendimento basandomi solo sull'esempio piuttosto che sulla progettazione del modello stesso)</a:t>
            </a:r>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19</a:t>
            </a:fld>
            <a:endParaRPr lang="it-IT"/>
          </a:p>
        </p:txBody>
      </p:sp>
    </p:spTree>
    <p:extLst>
      <p:ext uri="{BB962C8B-B14F-4D97-AF65-F5344CB8AC3E}">
        <p14:creationId xmlns:p14="http://schemas.microsoft.com/office/powerpoint/2010/main" val="13537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222</a:t>
            </a:fld>
            <a:endParaRPr lang="it-IT"/>
          </a:p>
        </p:txBody>
      </p:sp>
    </p:spTree>
    <p:extLst>
      <p:ext uri="{BB962C8B-B14F-4D97-AF65-F5344CB8AC3E}">
        <p14:creationId xmlns:p14="http://schemas.microsoft.com/office/powerpoint/2010/main" val="11813066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223</a:t>
            </a:fld>
            <a:endParaRPr lang="it-IT"/>
          </a:p>
        </p:txBody>
      </p:sp>
    </p:spTree>
    <p:extLst>
      <p:ext uri="{BB962C8B-B14F-4D97-AF65-F5344CB8AC3E}">
        <p14:creationId xmlns:p14="http://schemas.microsoft.com/office/powerpoint/2010/main" val="2761298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model heterogeneity</a:t>
            </a:r>
            <a:r>
              <a:rPr lang="en-GB" baseline="0" dirty="0"/>
              <a:t> is a problem for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Schema het is a problem for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Data </a:t>
            </a:r>
            <a:r>
              <a:rPr lang="en-GB" baseline="0" dirty="0" err="1"/>
              <a:t>inc</a:t>
            </a:r>
            <a:r>
              <a:rPr lang="en-GB" baseline="0" dirty="0"/>
              <a:t> is a problem for OLAP</a:t>
            </a:r>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224</a:t>
            </a:fld>
            <a:endParaRPr lang="it-IT"/>
          </a:p>
        </p:txBody>
      </p:sp>
    </p:spTree>
    <p:extLst>
      <p:ext uri="{BB962C8B-B14F-4D97-AF65-F5344CB8AC3E}">
        <p14:creationId xmlns:p14="http://schemas.microsoft.com/office/powerpoint/2010/main" val="28050580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D98EE9EE-A74D-4412-94DD-33E68A97493E}" type="slidenum">
              <a:rPr lang="it-IT" smtClean="0"/>
              <a:t>227</a:t>
            </a:fld>
            <a:endParaRPr lang="it-IT"/>
          </a:p>
        </p:txBody>
      </p:sp>
    </p:spTree>
    <p:extLst>
      <p:ext uri="{BB962C8B-B14F-4D97-AF65-F5344CB8AC3E}">
        <p14:creationId xmlns:p14="http://schemas.microsoft.com/office/powerpoint/2010/main" val="3986631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155617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13739664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4727890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391455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28670143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952750" y="849313"/>
            <a:ext cx="4076700" cy="2293937"/>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r>
              <a:rPr lang="it-IT" noProof="0"/>
              <a:t>‹n.›</a:t>
            </a:r>
          </a:p>
        </p:txBody>
      </p:sp>
    </p:spTree>
    <p:extLst>
      <p:ext uri="{BB962C8B-B14F-4D97-AF65-F5344CB8AC3E}">
        <p14:creationId xmlns:p14="http://schemas.microsoft.com/office/powerpoint/2010/main" val="61651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4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FCF7768-7A83-43C9-9C3D-95CD5F68D7E2}" type="datetime1">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187244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a:xfrm>
            <a:off x="-18535" y="6492875"/>
            <a:ext cx="2837793" cy="365125"/>
          </a:xfrm>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a:xfrm>
            <a:off x="-18535" y="6492875"/>
            <a:ext cx="2837793" cy="365125"/>
          </a:xfrm>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noProof="0" dirty="0"/>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www.ibmbigdatahub.com/sites/default/files/infographic_file/4-Vs-of-big-data.jpg" TargetMode="External"/></Relationships>
</file>

<file path=ppt/slides/_rels/slide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139.xml.rels><?xml version="1.0" encoding="UTF-8" standalone="yes"?>
<Relationships xmlns="http://schemas.openxmlformats.org/package/2006/relationships"><Relationship Id="rId3" Type="http://schemas.openxmlformats.org/officeDocument/2006/relationships/hyperlink" Target="https://jamesdixon.wordpress.com/2010/10/14/pentaho-hadoop-and-data-lakes/"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hyperlink" Target="https://databricks.com/discover/data-lakes/introductio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hyperlink" Target="https://databricks.com/blog/2020/01/30/what-is-a-data-lakehouse.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k2view.com/top-data-fabric-vendors"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1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www.datasciencecentral.com/profiles/blogs/dataops-it-s-a-secret" TargetMode="External"/></Relationships>
</file>

<file path=ppt/slides/_rels/slide16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3" Type="http://schemas.openxmlformats.org/officeDocument/2006/relationships/hyperlink" Target="https://openprovenance.org/services/view/translator"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prov.readthedocs.io/en/latest/" TargetMode="External"/><Relationship Id="rId4" Type="http://schemas.openxmlformats.org/officeDocument/2006/relationships/hyperlink" Target="https://lucmoreau.github.io/ProvToolbox/"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19.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7.png"/><Relationship Id="rId5" Type="http://schemas.microsoft.com/office/2007/relationships/hdphoto" Target="../media/hdphoto3.wdp"/><Relationship Id="rId4" Type="http://schemas.openxmlformats.org/officeDocument/2006/relationships/image" Target="../media/image9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b="1" dirty="0"/>
              <a:t>Data Platforms and Artificial Intelligence</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b="1" dirty="0"/>
              <a:t>Challenges and Applications</a:t>
            </a:r>
            <a:endParaRPr lang="en-US" noProof="0"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312658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US" noProof="0" dirty="0"/>
              <a:t>Big data as a noun</a:t>
            </a:r>
            <a:endParaRPr lang="en-US" i="1" noProof="0" dirty="0"/>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nchor="t"/>
          <a:lstStyle/>
          <a:p>
            <a:r>
              <a:rPr lang="en-US" noProof="0" dirty="0"/>
              <a:t>When does data become </a:t>
            </a:r>
            <a:r>
              <a:rPr lang="en-US" i="1" noProof="0" dirty="0"/>
              <a:t>big</a:t>
            </a:r>
            <a:r>
              <a:rPr lang="en-US" noProof="0" dirty="0"/>
              <a:t>?</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10</a:t>
            </a:fld>
            <a:endParaRPr lang="it-IT"/>
          </a:p>
        </p:txBody>
      </p:sp>
      <p:sp>
        <p:nvSpPr>
          <p:cNvPr id="16" name="Segnaposto contenuto 15"/>
          <p:cNvSpPr>
            <a:spLocks noGrp="1"/>
          </p:cNvSpPr>
          <p:nvPr>
            <p:ph idx="13"/>
          </p:nvPr>
        </p:nvSpPr>
        <p:spPr/>
        <p:txBody>
          <a:bodyPr/>
          <a:lstStyle/>
          <a:p>
            <a:endParaRPr lang="en-GB"/>
          </a:p>
        </p:txBody>
      </p:sp>
      <p:grpSp>
        <p:nvGrpSpPr>
          <p:cNvPr id="7" name="Gruppo 6">
            <a:extLst>
              <a:ext uri="{FF2B5EF4-FFF2-40B4-BE49-F238E27FC236}">
                <a16:creationId xmlns:a16="http://schemas.microsoft.com/office/drawing/2014/main" id="{4C8CB631-DC87-4B62-B13D-2C6AD0298767}"/>
              </a:ext>
            </a:extLst>
          </p:cNvPr>
          <p:cNvGrpSpPr/>
          <p:nvPr/>
        </p:nvGrpSpPr>
        <p:grpSpPr>
          <a:xfrm>
            <a:off x="2516697" y="2316334"/>
            <a:ext cx="6596193" cy="3582255"/>
            <a:chOff x="553600" y="1772816"/>
            <a:chExt cx="6898720" cy="3886893"/>
          </a:xfrm>
        </p:grpSpPr>
        <p:cxnSp>
          <p:nvCxnSpPr>
            <p:cNvPr id="8" name="Connettore 2 7">
              <a:extLst>
                <a:ext uri="{FF2B5EF4-FFF2-40B4-BE49-F238E27FC236}">
                  <a16:creationId xmlns:a16="http://schemas.microsoft.com/office/drawing/2014/main" id="{9B15BE7C-F7D2-480D-A121-DAEA71F0DC0D}"/>
                </a:ext>
              </a:extLst>
            </p:cNvPr>
            <p:cNvCxnSpPr/>
            <p:nvPr/>
          </p:nvCxnSpPr>
          <p:spPr>
            <a:xfrm>
              <a:off x="1907704" y="5085184"/>
              <a:ext cx="5544616" cy="0"/>
            </a:xfrm>
            <a:prstGeom prst="straightConnector1">
              <a:avLst/>
            </a:prstGeom>
            <a:ln w="19050" cmpd="sng">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9" name="Connettore 2 8">
              <a:extLst>
                <a:ext uri="{FF2B5EF4-FFF2-40B4-BE49-F238E27FC236}">
                  <a16:creationId xmlns:a16="http://schemas.microsoft.com/office/drawing/2014/main" id="{D2C67C07-E551-406D-AA45-650816D07156}"/>
                </a:ext>
              </a:extLst>
            </p:cNvPr>
            <p:cNvCxnSpPr/>
            <p:nvPr/>
          </p:nvCxnSpPr>
          <p:spPr>
            <a:xfrm flipV="1">
              <a:off x="1907704" y="1772816"/>
              <a:ext cx="0" cy="3312368"/>
            </a:xfrm>
            <a:prstGeom prst="straightConnector1">
              <a:avLst/>
            </a:prstGeom>
            <a:ln w="19050" cmpd="sng">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0" name="Rettangolo 9">
              <a:extLst>
                <a:ext uri="{FF2B5EF4-FFF2-40B4-BE49-F238E27FC236}">
                  <a16:creationId xmlns:a16="http://schemas.microsoft.com/office/drawing/2014/main" id="{4359E8A5-A59A-4D79-8237-C6E03932E753}"/>
                </a:ext>
              </a:extLst>
            </p:cNvPr>
            <p:cNvSpPr/>
            <p:nvPr/>
          </p:nvSpPr>
          <p:spPr>
            <a:xfrm>
              <a:off x="1903890" y="2132856"/>
              <a:ext cx="468433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F2F0031-B69D-4A86-AFBE-41F6EBDD6E1C}"/>
                </a:ext>
              </a:extLst>
            </p:cNvPr>
            <p:cNvSpPr/>
            <p:nvPr/>
          </p:nvSpPr>
          <p:spPr>
            <a:xfrm>
              <a:off x="1907704" y="2996952"/>
              <a:ext cx="2192430"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err="1">
                  <a:latin typeface="Helvetica" panose="020B0604020202020204" pitchFamily="34" charset="0"/>
                  <a:cs typeface="Helvetica" panose="020B0604020202020204" pitchFamily="34" charset="0"/>
                </a:rPr>
                <a:t>Normal</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processing</a:t>
              </a:r>
            </a:p>
            <a:p>
              <a:pPr algn="ctr"/>
              <a:r>
                <a:rPr lang="it-IT" dirty="0" err="1">
                  <a:latin typeface="Helvetica" panose="020B0604020202020204" pitchFamily="34" charset="0"/>
                  <a:cs typeface="Helvetica" panose="020B0604020202020204" pitchFamily="34" charset="0"/>
                </a:rPr>
                <a:t>capability</a:t>
              </a:r>
              <a:endParaRPr lang="it-IT"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636E10CB-F205-4F83-B707-6B76C9EFE69D}"/>
                </a:ext>
              </a:extLst>
            </p:cNvPr>
            <p:cNvSpPr/>
            <p:nvPr/>
          </p:nvSpPr>
          <p:spPr>
            <a:xfrm>
              <a:off x="553600" y="3085800"/>
              <a:ext cx="1336524" cy="1135430"/>
            </a:xfrm>
            <a:prstGeom prst="rect">
              <a:avLst/>
            </a:prstGeom>
          </p:spPr>
          <p:txBody>
            <a:bodyPr wrap="none">
              <a:spAutoFit/>
            </a:bodyPr>
            <a:lstStyle/>
            <a:p>
              <a:r>
                <a:rPr lang="en-US" altLang="ko-KR" sz="2000" dirty="0">
                  <a:latin typeface="Helvetica" panose="020B0604020202020204" pitchFamily="34" charset="0"/>
                  <a:cs typeface="Helvetica" panose="020B0604020202020204" pitchFamily="34" charset="0"/>
                </a:rPr>
                <a:t>IOPS</a:t>
              </a:r>
            </a:p>
            <a:p>
              <a:r>
                <a:rPr lang="en-US" altLang="ko-KR" sz="1400" dirty="0">
                  <a:latin typeface="Helvetica" panose="020B0604020202020204" pitchFamily="34" charset="0"/>
                  <a:cs typeface="Helvetica" panose="020B0604020202020204" pitchFamily="34" charset="0"/>
                </a:rPr>
                <a:t>(</a:t>
              </a:r>
              <a:r>
                <a:rPr lang="en-US" altLang="ko-KR" sz="1400" dirty="0" err="1">
                  <a:latin typeface="Helvetica" panose="020B0604020202020204" pitchFamily="34" charset="0"/>
                  <a:cs typeface="Helvetica" panose="020B0604020202020204" pitchFamily="34" charset="0"/>
                </a:rPr>
                <a:t>Input/Output</a:t>
              </a:r>
              <a:r>
                <a:rPr lang="en-US" altLang="ko-KR" sz="1400" dirty="0">
                  <a:latin typeface="Helvetica" panose="020B0604020202020204" pitchFamily="34" charset="0"/>
                  <a:cs typeface="Helvetica" panose="020B0604020202020204" pitchFamily="34" charset="0"/>
                </a:rPr>
                <a:t> </a:t>
              </a:r>
              <a:br>
                <a:rPr lang="en-US" altLang="ko-KR" sz="1400" dirty="0">
                  <a:latin typeface="Helvetica" panose="020B0604020202020204" pitchFamily="34" charset="0"/>
                  <a:cs typeface="Helvetica" panose="020B0604020202020204" pitchFamily="34" charset="0"/>
                </a:rPr>
              </a:br>
              <a:r>
                <a:rPr lang="en-US" altLang="ko-KR" sz="1400" dirty="0">
                  <a:latin typeface="Helvetica" panose="020B0604020202020204" pitchFamily="34" charset="0"/>
                  <a:cs typeface="Helvetica" panose="020B0604020202020204" pitchFamily="34" charset="0"/>
                </a:rPr>
                <a:t>Operations </a:t>
              </a:r>
              <a:br>
                <a:rPr lang="en-US" altLang="ko-KR" sz="1400" dirty="0">
                  <a:latin typeface="Helvetica" panose="020B0604020202020204" pitchFamily="34" charset="0"/>
                  <a:cs typeface="Helvetica" panose="020B0604020202020204" pitchFamily="34" charset="0"/>
                </a:rPr>
              </a:br>
              <a:r>
                <a:rPr lang="en-US" altLang="ko-KR" sz="1400" dirty="0">
                  <a:latin typeface="Helvetica" panose="020B0604020202020204" pitchFamily="34" charset="0"/>
                  <a:cs typeface="Helvetica" panose="020B0604020202020204" pitchFamily="34" charset="0"/>
                </a:rPr>
                <a:t>Per Second)</a:t>
              </a:r>
            </a:p>
          </p:txBody>
        </p:sp>
        <p:sp>
          <p:nvSpPr>
            <p:cNvPr id="13" name="Rettangolo 12">
              <a:extLst>
                <a:ext uri="{FF2B5EF4-FFF2-40B4-BE49-F238E27FC236}">
                  <a16:creationId xmlns:a16="http://schemas.microsoft.com/office/drawing/2014/main" id="{5CDAD402-536B-419F-8406-485A8497BF55}"/>
                </a:ext>
              </a:extLst>
            </p:cNvPr>
            <p:cNvSpPr/>
            <p:nvPr/>
          </p:nvSpPr>
          <p:spPr>
            <a:xfrm>
              <a:off x="4560707" y="2828835"/>
              <a:ext cx="1409085" cy="1302406"/>
            </a:xfrm>
            <a:prstGeom prst="rect">
              <a:avLst/>
            </a:prstGeom>
          </p:spPr>
          <p:txBody>
            <a:bodyPr wrap="none">
              <a:spAutoFit/>
            </a:bodyPr>
            <a:lstStyle/>
            <a:p>
              <a:pPr algn="ctr"/>
              <a:r>
                <a:rPr lang="en-US" altLang="ko-KR" sz="3600" dirty="0">
                  <a:solidFill>
                    <a:schemeClr val="bg1"/>
                  </a:solidFill>
                  <a:latin typeface="Helvetica" panose="020B0604020202020204" pitchFamily="34" charset="0"/>
                  <a:cs typeface="Helvetica" panose="020B0604020202020204" pitchFamily="34" charset="0"/>
                </a:rPr>
                <a:t>BIG</a:t>
              </a:r>
            </a:p>
            <a:p>
              <a:pPr algn="ctr"/>
              <a:r>
                <a:rPr lang="en-US" altLang="ko-KR" sz="3600" dirty="0">
                  <a:solidFill>
                    <a:schemeClr val="bg1"/>
                  </a:solidFill>
                  <a:latin typeface="Helvetica" panose="020B0604020202020204" pitchFamily="34" charset="0"/>
                  <a:cs typeface="Helvetica" panose="020B0604020202020204" pitchFamily="34" charset="0"/>
                </a:rPr>
                <a:t>DATA</a:t>
              </a:r>
            </a:p>
          </p:txBody>
        </p:sp>
        <p:sp>
          <p:nvSpPr>
            <p:cNvPr id="14" name="Rettangolo 13">
              <a:extLst>
                <a:ext uri="{FF2B5EF4-FFF2-40B4-BE49-F238E27FC236}">
                  <a16:creationId xmlns:a16="http://schemas.microsoft.com/office/drawing/2014/main" id="{C4AFBFCA-0D2A-49B2-8C42-2D4F4BFC1918}"/>
                </a:ext>
              </a:extLst>
            </p:cNvPr>
            <p:cNvSpPr/>
            <p:nvPr/>
          </p:nvSpPr>
          <p:spPr>
            <a:xfrm>
              <a:off x="4011156" y="5225573"/>
              <a:ext cx="1698653" cy="434136"/>
            </a:xfrm>
            <a:prstGeom prst="rect">
              <a:avLst/>
            </a:prstGeom>
          </p:spPr>
          <p:txBody>
            <a:bodyPr wrap="none">
              <a:spAutoFit/>
            </a:bodyPr>
            <a:lstStyle/>
            <a:p>
              <a:r>
                <a:rPr lang="en-US" altLang="ko-KR" sz="2000" dirty="0">
                  <a:latin typeface="Helvetica" panose="020B0604020202020204" pitchFamily="34" charset="0"/>
                  <a:cs typeface="Helvetica" panose="020B0604020202020204" pitchFamily="34" charset="0"/>
                </a:rPr>
                <a:t>Data volume</a:t>
              </a:r>
            </a:p>
          </p:txBody>
        </p:sp>
      </p:grpSp>
    </p:spTree>
    <p:extLst>
      <p:ext uri="{BB962C8B-B14F-4D97-AF65-F5344CB8AC3E}">
        <p14:creationId xmlns:p14="http://schemas.microsoft.com/office/powerpoint/2010/main" val="1630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Algorithms</a:t>
            </a:r>
          </a:p>
        </p:txBody>
      </p:sp>
      <p:sp>
        <p:nvSpPr>
          <p:cNvPr id="3" name="Segnaposto contenuto 2"/>
          <p:cNvSpPr>
            <a:spLocks noGrp="1"/>
          </p:cNvSpPr>
          <p:nvPr>
            <p:ph idx="1"/>
          </p:nvPr>
        </p:nvSpPr>
        <p:spPr/>
        <p:txBody>
          <a:bodyPr>
            <a:normAutofit/>
          </a:bodyPr>
          <a:lstStyle/>
          <a:p>
            <a:r>
              <a:rPr lang="en-US" noProof="0" dirty="0"/>
              <a:t>Consider </a:t>
            </a:r>
            <a:r>
              <a:rPr lang="en-US" i="1" noProof="0" dirty="0"/>
              <a:t>n </a:t>
            </a:r>
            <a:r>
              <a:rPr lang="en-US" noProof="0" dirty="0"/>
              <a:t>the space of events captured by the data stream</a:t>
            </a:r>
          </a:p>
          <a:p>
            <a:r>
              <a:rPr lang="en-US" noProof="0" dirty="0"/>
              <a:t>Streaming algorithm have the following requirements:</a:t>
            </a:r>
          </a:p>
          <a:p>
            <a:pPr lvl="1"/>
            <a:r>
              <a:rPr lang="en-US" i="1" noProof="0" dirty="0">
                <a:solidFill>
                  <a:srgbClr val="FF0000"/>
                </a:solidFill>
              </a:rPr>
              <a:t>One-pass</a:t>
            </a:r>
            <a:r>
              <a:rPr lang="en-US" noProof="0" dirty="0"/>
              <a:t>; once examined, items must be discarded</a:t>
            </a:r>
          </a:p>
          <a:p>
            <a:pPr lvl="1"/>
            <a:r>
              <a:rPr lang="en-US" noProof="0" dirty="0"/>
              <a:t>Use </a:t>
            </a:r>
            <a:r>
              <a:rPr lang="en-US" noProof="0" dirty="0">
                <a:solidFill>
                  <a:srgbClr val="0070C0"/>
                </a:solidFill>
              </a:rPr>
              <a:t>small space </a:t>
            </a:r>
            <a:r>
              <a:rPr lang="en-US" noProof="0" dirty="0"/>
              <a:t>for the internal state: ( O(polylog(n)) )</a:t>
            </a:r>
          </a:p>
          <a:p>
            <a:pPr lvl="1"/>
            <a:r>
              <a:rPr lang="en-US" noProof="0" dirty="0">
                <a:solidFill>
                  <a:srgbClr val="FF0000"/>
                </a:solidFill>
              </a:rPr>
              <a:t>Fast update </a:t>
            </a:r>
            <a:r>
              <a:rPr lang="en-US" noProof="0" dirty="0"/>
              <a:t>of the internal state: O(1) to O(polylog(n))</a:t>
            </a:r>
          </a:p>
          <a:p>
            <a:pPr lvl="1"/>
            <a:r>
              <a:rPr lang="en-US" noProof="0" dirty="0">
                <a:solidFill>
                  <a:srgbClr val="0070C0"/>
                </a:solidFill>
              </a:rPr>
              <a:t>Fast computation of answers</a:t>
            </a:r>
          </a:p>
          <a:p>
            <a:pPr lvl="1"/>
            <a:r>
              <a:rPr lang="en-US" noProof="0" dirty="0"/>
              <a:t>Provide </a:t>
            </a:r>
            <a:r>
              <a:rPr lang="en-US" noProof="0" dirty="0">
                <a:solidFill>
                  <a:srgbClr val="FF0000"/>
                </a:solidFill>
              </a:rPr>
              <a:t>approximated answers with (ε, δ)-guarantees</a:t>
            </a:r>
          </a:p>
          <a:p>
            <a:pPr lvl="2"/>
            <a:r>
              <a:rPr lang="en-US" noProof="0" dirty="0"/>
              <a:t>Let R be the exact result, ε and δ &gt; 0 </a:t>
            </a:r>
          </a:p>
          <a:p>
            <a:pPr lvl="2"/>
            <a:r>
              <a:rPr lang="en-US" noProof="0" dirty="0"/>
              <a:t>With probability at least 1 − δ, the algorithm outputs R' such that (1 − ε)R ≤ R' ≤ (1 + ε)R</a:t>
            </a:r>
          </a:p>
          <a:p>
            <a:pPr lvl="2"/>
            <a:r>
              <a:rPr lang="en-US" noProof="0" dirty="0"/>
              <a:t>For instance, take ε=0.02 and δ=0.01</a:t>
            </a:r>
          </a:p>
          <a:p>
            <a:pPr lvl="2"/>
            <a:r>
              <a:rPr lang="en-US" noProof="0" dirty="0"/>
              <a:t>Then, I have a 99% probability that the obtained result R’ equals the real result ± 2%</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100</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72570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Algorithms (examples)</a:t>
            </a:r>
          </a:p>
        </p:txBody>
      </p:sp>
      <p:sp>
        <p:nvSpPr>
          <p:cNvPr id="3" name="Segnaposto contenuto 2"/>
          <p:cNvSpPr>
            <a:spLocks noGrp="1"/>
          </p:cNvSpPr>
          <p:nvPr>
            <p:ph idx="1"/>
          </p:nvPr>
        </p:nvSpPr>
        <p:spPr/>
        <p:txBody>
          <a:bodyPr>
            <a:normAutofit/>
          </a:bodyPr>
          <a:lstStyle/>
          <a:p>
            <a:r>
              <a:rPr lang="en-US" noProof="0" dirty="0"/>
              <a:t>Given </a:t>
            </a:r>
            <a:r>
              <a:rPr lang="en-US" noProof="0" dirty="0">
                <a:solidFill>
                  <a:srgbClr val="0070C0"/>
                </a:solidFill>
              </a:rPr>
              <a:t>any</a:t>
            </a:r>
            <a:r>
              <a:rPr lang="en-US" noProof="0" dirty="0"/>
              <a:t> </a:t>
            </a:r>
            <a:r>
              <a:rPr lang="en-US" noProof="0" dirty="0">
                <a:solidFill>
                  <a:srgbClr val="0070C0"/>
                </a:solidFill>
              </a:rPr>
              <a:t>list</a:t>
            </a:r>
            <a:r>
              <a:rPr lang="en-US" noProof="0" dirty="0"/>
              <a:t> as an input</a:t>
            </a:r>
          </a:p>
          <a:p>
            <a:pPr lvl="1"/>
            <a:r>
              <a:rPr lang="en-US" noProof="0" dirty="0"/>
              <a:t>Count the number of elements</a:t>
            </a:r>
          </a:p>
          <a:p>
            <a:pPr lvl="1"/>
            <a:r>
              <a:rPr lang="en-US" noProof="0" dirty="0"/>
              <a:t>Find the </a:t>
            </a:r>
            <a:r>
              <a:rPr lang="en-US" i="1" noProof="0" dirty="0"/>
              <a:t>n</a:t>
            </a:r>
            <a:r>
              <a:rPr lang="en-US" baseline="30000" noProof="0" dirty="0"/>
              <a:t>th</a:t>
            </a:r>
            <a:r>
              <a:rPr lang="en-US" noProof="0" dirty="0"/>
              <a:t> element</a:t>
            </a:r>
          </a:p>
          <a:p>
            <a:r>
              <a:rPr lang="en-US" noProof="0" dirty="0"/>
              <a:t>Given </a:t>
            </a:r>
            <a:r>
              <a:rPr lang="en-US" noProof="0" dirty="0">
                <a:solidFill>
                  <a:srgbClr val="0070C0"/>
                </a:solidFill>
              </a:rPr>
              <a:t>a list of numbers</a:t>
            </a:r>
          </a:p>
          <a:p>
            <a:pPr lvl="1"/>
            <a:r>
              <a:rPr lang="en-US" noProof="0" dirty="0"/>
              <a:t>Find the </a:t>
            </a:r>
            <a:r>
              <a:rPr lang="en-US" i="1" noProof="0" dirty="0"/>
              <a:t>k</a:t>
            </a:r>
            <a:r>
              <a:rPr lang="en-US" noProof="0" dirty="0"/>
              <a:t> largest or smallest elements (</a:t>
            </a:r>
            <a:r>
              <a:rPr lang="en-US" i="1" noProof="0" dirty="0"/>
              <a:t>k</a:t>
            </a:r>
            <a:r>
              <a:rPr lang="en-US" noProof="0" dirty="0"/>
              <a:t> given in advance)</a:t>
            </a:r>
          </a:p>
          <a:p>
            <a:pPr lvl="1"/>
            <a:r>
              <a:rPr lang="en-US" noProof="0" dirty="0"/>
              <a:t>Find the sum/mean/variance/</a:t>
            </a:r>
            <a:r>
              <a:rPr lang="en-US" noProof="0" dirty="0" err="1"/>
              <a:t>st.dev</a:t>
            </a:r>
            <a:r>
              <a:rPr lang="en-US" noProof="0" dirty="0"/>
              <a:t>. of the elements of the list</a:t>
            </a:r>
          </a:p>
          <a:p>
            <a:r>
              <a:rPr lang="en-US" noProof="0" dirty="0"/>
              <a:t>Given </a:t>
            </a:r>
            <a:r>
              <a:rPr lang="en-US" noProof="0" dirty="0">
                <a:solidFill>
                  <a:srgbClr val="0070C0"/>
                </a:solidFill>
              </a:rPr>
              <a:t>a list of symbols from an alphabet </a:t>
            </a:r>
            <a:r>
              <a:rPr lang="en-US" noProof="0" dirty="0"/>
              <a:t>of k symbols (given in advance)</a:t>
            </a:r>
          </a:p>
          <a:p>
            <a:pPr lvl="1"/>
            <a:r>
              <a:rPr lang="en-US" noProof="0" dirty="0"/>
              <a:t>Count the number of times each symbol appears in the input (</a:t>
            </a:r>
            <a:r>
              <a:rPr lang="en-US" i="1" noProof="0" dirty="0"/>
              <a:t>frequency</a:t>
            </a:r>
            <a:r>
              <a:rPr lang="en-US" noProof="0" dirty="0"/>
              <a:t>)</a:t>
            </a:r>
          </a:p>
          <a:p>
            <a:pPr lvl="1"/>
            <a:r>
              <a:rPr lang="en-US" noProof="0" dirty="0"/>
              <a:t>Find the most or least frequent elements (</a:t>
            </a:r>
            <a:r>
              <a:rPr lang="en-US" i="1" noProof="0" dirty="0"/>
              <a:t>heavy hitters</a:t>
            </a:r>
            <a:r>
              <a:rPr lang="en-US" noProof="0" dirty="0"/>
              <a:t>)</a:t>
            </a:r>
          </a:p>
          <a:p>
            <a:pPr lvl="1"/>
            <a:r>
              <a:rPr lang="en-US" noProof="0" dirty="0"/>
              <a:t>Sort the list according to some order on the symbols</a:t>
            </a:r>
          </a:p>
          <a:p>
            <a:pPr lvl="1"/>
            <a:r>
              <a:rPr lang="en-US" noProof="0" dirty="0"/>
              <a:t>Find the maximum gap between two appearances of a given symbol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101</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1489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Algorithms (examples)</a:t>
            </a:r>
          </a:p>
        </p:txBody>
      </p:sp>
      <p:sp>
        <p:nvSpPr>
          <p:cNvPr id="3" name="Segnaposto contenuto 2"/>
          <p:cNvSpPr>
            <a:spLocks noGrp="1"/>
          </p:cNvSpPr>
          <p:nvPr>
            <p:ph idx="1"/>
          </p:nvPr>
        </p:nvSpPr>
        <p:spPr/>
        <p:txBody>
          <a:bodyPr>
            <a:normAutofit/>
          </a:bodyPr>
          <a:lstStyle/>
          <a:p>
            <a:r>
              <a:rPr lang="en-US" noProof="0" dirty="0"/>
              <a:t>Some problems are </a:t>
            </a:r>
            <a:r>
              <a:rPr lang="en-US" b="1" noProof="0" dirty="0">
                <a:solidFill>
                  <a:srgbClr val="FF0000"/>
                </a:solidFill>
              </a:rPr>
              <a:t>not</a:t>
            </a:r>
            <a:r>
              <a:rPr lang="en-US" noProof="0" dirty="0">
                <a:solidFill>
                  <a:srgbClr val="FF0000"/>
                </a:solidFill>
              </a:rPr>
              <a:t> </a:t>
            </a:r>
            <a:r>
              <a:rPr lang="en-US" noProof="0" dirty="0"/>
              <a:t>solvable by one-pass algorithms</a:t>
            </a:r>
          </a:p>
          <a:p>
            <a:r>
              <a:rPr lang="en-US" noProof="0" dirty="0"/>
              <a:t>Given </a:t>
            </a:r>
            <a:r>
              <a:rPr lang="en-US" noProof="0" dirty="0">
                <a:solidFill>
                  <a:srgbClr val="0070C0"/>
                </a:solidFill>
              </a:rPr>
              <a:t>any list </a:t>
            </a:r>
            <a:r>
              <a:rPr lang="en-US" noProof="0" dirty="0"/>
              <a:t>as an input</a:t>
            </a:r>
          </a:p>
          <a:p>
            <a:pPr lvl="1"/>
            <a:r>
              <a:rPr lang="en-US" noProof="0" dirty="0"/>
              <a:t>Find the middle element of the list</a:t>
            </a:r>
          </a:p>
          <a:p>
            <a:r>
              <a:rPr lang="en-US" noProof="0" dirty="0"/>
              <a:t>Given </a:t>
            </a:r>
            <a:r>
              <a:rPr lang="en-US" noProof="0" dirty="0">
                <a:solidFill>
                  <a:srgbClr val="0070C0"/>
                </a:solidFill>
              </a:rPr>
              <a:t>a list of numbers</a:t>
            </a:r>
          </a:p>
          <a:p>
            <a:pPr lvl="1"/>
            <a:r>
              <a:rPr lang="en-US" noProof="0" dirty="0"/>
              <a:t>Find the median</a:t>
            </a:r>
          </a:p>
          <a:p>
            <a:pPr lvl="1"/>
            <a:r>
              <a:rPr lang="en-US" noProof="0" dirty="0"/>
              <a:t>Find the most frequent symbol</a:t>
            </a:r>
          </a:p>
          <a:p>
            <a:pPr lvl="1"/>
            <a:r>
              <a:rPr lang="en-US" noProof="0" dirty="0"/>
              <a:t>Sort the list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102</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355545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Approximated algorithms</a:t>
            </a:r>
          </a:p>
        </p:txBody>
      </p:sp>
      <p:sp>
        <p:nvSpPr>
          <p:cNvPr id="3" name="Segnaposto contenuto 2"/>
          <p:cNvSpPr>
            <a:spLocks noGrp="1"/>
          </p:cNvSpPr>
          <p:nvPr>
            <p:ph idx="1"/>
          </p:nvPr>
        </p:nvSpPr>
        <p:spPr/>
        <p:txBody>
          <a:bodyPr/>
          <a:lstStyle/>
          <a:p>
            <a:r>
              <a:rPr lang="en-US" noProof="0" dirty="0"/>
              <a:t>Analyzing a data stream is challenging due to:</a:t>
            </a:r>
          </a:p>
          <a:p>
            <a:pPr lvl="1"/>
            <a:r>
              <a:rPr lang="en-US" noProof="0" dirty="0"/>
              <a:t>Space constraints</a:t>
            </a:r>
          </a:p>
          <a:p>
            <a:pPr lvl="1"/>
            <a:r>
              <a:rPr lang="en-US" noProof="0" dirty="0"/>
              <a:t>Time constraints</a:t>
            </a:r>
          </a:p>
          <a:p>
            <a:pPr lvl="1"/>
            <a:r>
              <a:rPr lang="en-US" noProof="0" dirty="0"/>
              <a:t>Algorithm unfeasibility in one-pass</a:t>
            </a:r>
          </a:p>
          <a:p>
            <a:r>
              <a:rPr lang="en-US" noProof="0" dirty="0"/>
              <a:t>One solution is to rely on </a:t>
            </a:r>
            <a:r>
              <a:rPr lang="en-US" i="1" noProof="0" dirty="0"/>
              <a:t>approximated algorithms</a:t>
            </a:r>
          </a:p>
          <a:p>
            <a:r>
              <a:rPr lang="en-US" noProof="0" dirty="0"/>
              <a:t>Approximation can be achieved by relying on two main concepts: </a:t>
            </a:r>
          </a:p>
          <a:p>
            <a:pPr lvl="1"/>
            <a:r>
              <a:rPr lang="en-US" noProof="0" dirty="0"/>
              <a:t>Sampling </a:t>
            </a:r>
          </a:p>
          <a:p>
            <a:pPr lvl="1"/>
            <a:r>
              <a:rPr lang="en-US" noProof="0" dirty="0"/>
              <a:t>Random projections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103</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521798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Approximation by sampling</a:t>
            </a:r>
          </a:p>
        </p:txBody>
      </p:sp>
      <p:sp>
        <p:nvSpPr>
          <p:cNvPr id="3" name="Segnaposto contenuto 2"/>
          <p:cNvSpPr>
            <a:spLocks noGrp="1"/>
          </p:cNvSpPr>
          <p:nvPr>
            <p:ph idx="1"/>
          </p:nvPr>
        </p:nvSpPr>
        <p:spPr/>
        <p:txBody>
          <a:bodyPr>
            <a:normAutofit/>
          </a:bodyPr>
          <a:lstStyle/>
          <a:p>
            <a:r>
              <a:rPr lang="en-US" noProof="0" dirty="0"/>
              <a:t>Many different sampling methods have been proposed</a:t>
            </a:r>
          </a:p>
          <a:p>
            <a:pPr lvl="1"/>
            <a:r>
              <a:rPr lang="en-US" i="1" noProof="0" dirty="0"/>
              <a:t>E.g., Distinct sampling, Quantile sampling, </a:t>
            </a:r>
            <a:r>
              <a:rPr lang="en-US" i="1" noProof="0" dirty="0">
                <a:solidFill>
                  <a:srgbClr val="0070C0"/>
                </a:solidFill>
              </a:rPr>
              <a:t>Reservoir sampling</a:t>
            </a:r>
          </a:p>
          <a:p>
            <a:r>
              <a:rPr lang="en-US" noProof="0" dirty="0"/>
              <a:t>Sampling algorithms are known on time series and cash register models to</a:t>
            </a:r>
          </a:p>
          <a:p>
            <a:pPr lvl="1"/>
            <a:r>
              <a:rPr lang="en-US" noProof="0" dirty="0"/>
              <a:t>Find the number of distinct items</a:t>
            </a:r>
          </a:p>
          <a:p>
            <a:pPr lvl="1"/>
            <a:r>
              <a:rPr lang="en-US" noProof="0" dirty="0"/>
              <a:t>Find the quantiles</a:t>
            </a:r>
          </a:p>
          <a:p>
            <a:pPr lvl="1"/>
            <a:r>
              <a:rPr lang="en-US" noProof="0" dirty="0"/>
              <a:t>Find frequent items</a:t>
            </a:r>
          </a:p>
          <a:p>
            <a:r>
              <a:rPr lang="en-US" noProof="0" dirty="0"/>
              <a:t>Notes</a:t>
            </a:r>
          </a:p>
          <a:p>
            <a:pPr lvl="1"/>
            <a:r>
              <a:rPr lang="en-US" noProof="0" dirty="0"/>
              <a:t>Some systems (e.g., IP packet sniffers) already do sampling</a:t>
            </a:r>
          </a:p>
          <a:p>
            <a:pPr lvl="1"/>
            <a:r>
              <a:rPr lang="en-US" noProof="0" dirty="0"/>
              <a:t>Sampling is not a powerful primitive for many problems</a:t>
            </a:r>
          </a:p>
          <a:p>
            <a:pPr lvl="2"/>
            <a:r>
              <a:rPr lang="en-US" noProof="0" dirty="0"/>
              <a:t>Too many samples for performing sophisticated analyses</a:t>
            </a:r>
          </a:p>
          <a:p>
            <a:pPr lvl="1"/>
            <a:r>
              <a:rPr lang="en-US" noProof="0" dirty="0"/>
              <a:t>Sampling is more challenging in the turnstile model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104</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254456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Approximation with random projections</a:t>
            </a:r>
          </a:p>
        </p:txBody>
      </p:sp>
      <p:sp>
        <p:nvSpPr>
          <p:cNvPr id="3" name="Segnaposto contenuto 2"/>
          <p:cNvSpPr>
            <a:spLocks noGrp="1"/>
          </p:cNvSpPr>
          <p:nvPr>
            <p:ph idx="1"/>
          </p:nvPr>
        </p:nvSpPr>
        <p:spPr/>
        <p:txBody>
          <a:bodyPr>
            <a:normAutofit/>
          </a:bodyPr>
          <a:lstStyle/>
          <a:p>
            <a:r>
              <a:rPr lang="en-US" noProof="0" dirty="0"/>
              <a:t>An approach that relies on </a:t>
            </a:r>
            <a:r>
              <a:rPr lang="en-US" noProof="0" dirty="0">
                <a:solidFill>
                  <a:srgbClr val="0070C0"/>
                </a:solidFill>
              </a:rPr>
              <a:t>dimensionality reduction</a:t>
            </a:r>
            <a:r>
              <a:rPr lang="en-US" noProof="0" dirty="0"/>
              <a:t>, using projection along random vectors</a:t>
            </a:r>
          </a:p>
          <a:p>
            <a:pPr lvl="1"/>
            <a:r>
              <a:rPr lang="en-US" noProof="0" dirty="0"/>
              <a:t>Project high-dimensional data into a suitable lower-dimensional space..</a:t>
            </a:r>
          </a:p>
          <a:p>
            <a:pPr lvl="1"/>
            <a:r>
              <a:rPr lang="en-US" noProof="0" dirty="0"/>
              <a:t>..in a way which approximately preserves the distances between the points</a:t>
            </a:r>
          </a:p>
          <a:p>
            <a:pPr lvl="1"/>
            <a:r>
              <a:rPr lang="en-US" noProof="0" dirty="0"/>
              <a:t>Projections are called </a:t>
            </a:r>
            <a:r>
              <a:rPr lang="en-US" i="1" noProof="0" dirty="0"/>
              <a:t>sketches</a:t>
            </a:r>
            <a:endParaRPr lang="en-US" noProof="0" dirty="0"/>
          </a:p>
          <a:p>
            <a:r>
              <a:rPr lang="en-US" noProof="0" dirty="0"/>
              <a:t>Random projection algorithms are known on (also) turnstile models to</a:t>
            </a:r>
          </a:p>
          <a:p>
            <a:pPr lvl="1"/>
            <a:r>
              <a:rPr lang="en-US" noProof="0" dirty="0"/>
              <a:t>Estimate the number of distinct elements at any time</a:t>
            </a:r>
          </a:p>
          <a:p>
            <a:pPr lvl="1"/>
            <a:r>
              <a:rPr lang="en-US" noProof="0" dirty="0"/>
              <a:t>Estimate the quantiles at any time</a:t>
            </a:r>
          </a:p>
          <a:p>
            <a:pPr lvl="1"/>
            <a:r>
              <a:rPr lang="en-US" noProof="0" dirty="0"/>
              <a:t>Track most frequent items, wavelets, histograms, etc.</a:t>
            </a:r>
          </a:p>
          <a:p>
            <a:pPr lvl="1"/>
            <a:r>
              <a:rPr lang="en-US" noProof="0" dirty="0"/>
              <a:t>Random subset sums, counting sketches, </a:t>
            </a:r>
            <a:r>
              <a:rPr lang="en-US" noProof="0" dirty="0">
                <a:solidFill>
                  <a:srgbClr val="0070C0"/>
                </a:solidFill>
              </a:rPr>
              <a:t>Bloom filters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105</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8452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Reference architectures</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US" noProof="0" dirty="0"/>
              <a:t>A stack of many components</a:t>
            </a:r>
          </a:p>
          <a:p>
            <a:pPr lvl="1"/>
            <a:r>
              <a:rPr lang="en-US" noProof="0" dirty="0"/>
              <a:t>NIST’s reference</a:t>
            </a:r>
          </a:p>
          <a:p>
            <a:pPr lvl="1"/>
            <a:r>
              <a:rPr lang="en-US" noProof="0" dirty="0"/>
              <a:t>Microsoft’s reference</a:t>
            </a:r>
          </a:p>
          <a:p>
            <a:pPr lvl="1"/>
            <a:r>
              <a:rPr lang="en-US" noProof="0" dirty="0"/>
              <a:t>Coexistence of batch and streaming (Lambda vs Kappa)</a:t>
            </a:r>
          </a:p>
          <a:p>
            <a:pPr lvl="1"/>
            <a:r>
              <a:rPr lang="en-US" noProof="0" dirty="0"/>
              <a:t>The technological stack</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106</a:t>
            </a:fld>
            <a:endParaRPr lang="en-US" dirty="0"/>
          </a:p>
        </p:txBody>
      </p:sp>
    </p:spTree>
    <p:extLst>
      <p:ext uri="{BB962C8B-B14F-4D97-AF65-F5344CB8AC3E}">
        <p14:creationId xmlns:p14="http://schemas.microsoft.com/office/powerpoint/2010/main" val="3979951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NIST's reference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107</a:t>
            </a:fld>
            <a:endParaRPr lang="en-US" dirty="0"/>
          </a:p>
        </p:txBody>
      </p:sp>
      <p:pic>
        <p:nvPicPr>
          <p:cNvPr id="5" name="Immagine 4"/>
          <p:cNvPicPr>
            <a:picLocks noChangeAspect="1"/>
          </p:cNvPicPr>
          <p:nvPr/>
        </p:nvPicPr>
        <p:blipFill>
          <a:blip r:embed="rId3"/>
          <a:stretch>
            <a:fillRect/>
          </a:stretch>
        </p:blipFill>
        <p:spPr>
          <a:xfrm>
            <a:off x="3190432" y="1845734"/>
            <a:ext cx="5856856" cy="4355870"/>
          </a:xfrm>
          <a:prstGeom prst="rect">
            <a:avLst/>
          </a:prstGeom>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55173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US" noProof="0"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US" noProof="0" dirty="0"/>
              <a:t>System Orchestrator</a:t>
            </a:r>
          </a:p>
          <a:p>
            <a:pPr lvl="1"/>
            <a:r>
              <a:rPr lang="en-US" b="1" noProof="0" dirty="0"/>
              <a:t>Integrate the required application activities into an operational vertical system</a:t>
            </a:r>
          </a:p>
          <a:p>
            <a:pPr lvl="1"/>
            <a:r>
              <a:rPr lang="en-US" noProof="0" dirty="0"/>
              <a:t>Configure and manage the other components of the Big Data architecture to implement one or more workloads</a:t>
            </a:r>
          </a:p>
          <a:p>
            <a:pPr lvl="1"/>
            <a:r>
              <a:rPr lang="en-US" noProof="0" dirty="0"/>
              <a:t>Monitor workloads and system to verify the meeting of quality requirements</a:t>
            </a:r>
          </a:p>
          <a:p>
            <a:pPr lvl="1"/>
            <a:r>
              <a:rPr lang="en-US" noProof="0" dirty="0"/>
              <a:t>Elastically assign and provision additional physical or virtual resources</a:t>
            </a:r>
          </a:p>
          <a:p>
            <a:pPr lvl="1"/>
            <a:r>
              <a:rPr lang="en-US" noProof="0" dirty="0"/>
              <a:t>Performed by human and/or software components</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023761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US" noProof="0"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US" noProof="0" dirty="0"/>
              <a:t>Data Provider</a:t>
            </a:r>
          </a:p>
          <a:p>
            <a:pPr lvl="1"/>
            <a:r>
              <a:rPr lang="en-US" b="1" noProof="0" dirty="0"/>
              <a:t>Introduces new data or information feeds into the Big Data system</a:t>
            </a:r>
          </a:p>
          <a:p>
            <a:pPr lvl="1"/>
            <a:r>
              <a:rPr lang="en-US" noProof="0" dirty="0"/>
              <a:t>It can be anything from a sensor to a human or another Big Data system</a:t>
            </a:r>
          </a:p>
          <a:p>
            <a:pPr lvl="1"/>
            <a:r>
              <a:rPr lang="en-US" noProof="0" dirty="0"/>
              <a:t>Includes the following activities:</a:t>
            </a:r>
          </a:p>
          <a:p>
            <a:pPr lvl="2"/>
            <a:r>
              <a:rPr lang="en-US" noProof="0" dirty="0"/>
              <a:t>Collecting and persisting the data</a:t>
            </a:r>
          </a:p>
          <a:p>
            <a:pPr lvl="2"/>
            <a:r>
              <a:rPr lang="en-US" noProof="0" dirty="0"/>
              <a:t>Providing transformation functions for scrubbing sensitive information</a:t>
            </a:r>
          </a:p>
          <a:p>
            <a:pPr lvl="2"/>
            <a:r>
              <a:rPr lang="en-US" noProof="0" dirty="0"/>
              <a:t>Creating the metadata describing the data source, usage policies/access rights, etc.</a:t>
            </a:r>
          </a:p>
          <a:p>
            <a:pPr lvl="2"/>
            <a:r>
              <a:rPr lang="en-US" noProof="0" dirty="0"/>
              <a:t>Enforcing access rights on data access and establishing (in)formal contracts for data access authorizations</a:t>
            </a:r>
          </a:p>
          <a:p>
            <a:pPr lvl="2"/>
            <a:r>
              <a:rPr lang="en-US" noProof="0" dirty="0"/>
              <a:t>Making the data accessible through suitable programmable push or pull interfaces and mechanisms</a:t>
            </a:r>
          </a:p>
          <a:p>
            <a:pPr lvl="2"/>
            <a:r>
              <a:rPr lang="en-US" noProof="0" dirty="0"/>
              <a:t>Publishing the availability of the information and the means to access it</a:t>
            </a:r>
          </a:p>
          <a:p>
            <a:r>
              <a:rPr lang="en-US" noProof="0" dirty="0"/>
              <a:t>Data Consumer</a:t>
            </a:r>
          </a:p>
          <a:p>
            <a:pPr lvl="1"/>
            <a:r>
              <a:rPr lang="en-US" b="1" noProof="0" dirty="0"/>
              <a:t>Uses the interfaces or services provided by the Big Data Application Provider to get access to the information of interest</a:t>
            </a:r>
          </a:p>
          <a:p>
            <a:pPr lvl="1"/>
            <a:r>
              <a:rPr lang="en-US" noProof="0" dirty="0"/>
              <a:t>It can be an actual end user or another Big Data system</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109</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87428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noProof="0" dirty="0"/>
              <a:t>Big data as a noun</a:t>
            </a:r>
            <a:endParaRPr lang="en-US" altLang="ko-KR" noProof="0" dirty="0"/>
          </a:p>
        </p:txBody>
      </p:sp>
      <p:sp>
        <p:nvSpPr>
          <p:cNvPr id="3" name="내용 개체 틀 2"/>
          <p:cNvSpPr>
            <a:spLocks noGrp="1"/>
          </p:cNvSpPr>
          <p:nvPr>
            <p:ph idx="1"/>
          </p:nvPr>
        </p:nvSpPr>
        <p:spPr/>
        <p:txBody>
          <a:bodyPr anchor="t">
            <a:normAutofit/>
          </a:bodyPr>
          <a:lstStyle/>
          <a:p>
            <a:r>
              <a:rPr lang="en-US" noProof="0" dirty="0"/>
              <a:t>Common definitions</a:t>
            </a:r>
          </a:p>
          <a:p>
            <a:pPr lvl="1"/>
            <a:endParaRPr lang="en-US" altLang="ko-KR" noProof="0" dirty="0"/>
          </a:p>
          <a:p>
            <a:pPr lvl="1"/>
            <a:r>
              <a:rPr lang="en-US" altLang="ko-KR" noProof="0" dirty="0"/>
              <a:t>"Big data </a:t>
            </a:r>
            <a:r>
              <a:rPr lang="en-US" altLang="ko-KR" b="1" noProof="0" dirty="0"/>
              <a:t>exceeds the reach of commonly used hardware</a:t>
            </a:r>
            <a:r>
              <a:rPr lang="en-US" altLang="ko-KR" noProof="0" dirty="0"/>
              <a:t> environments </a:t>
            </a:r>
            <a:r>
              <a:rPr lang="en-US" altLang="ko-KR" b="1" noProof="0" dirty="0"/>
              <a:t>and software </a:t>
            </a:r>
            <a:r>
              <a:rPr lang="en-US" altLang="ko-KR" noProof="0" dirty="0"/>
              <a:t>tools to capture, manage, and process it with in a tolerable elapsed time for its user population." </a:t>
            </a:r>
            <a:r>
              <a:rPr lang="en-US" altLang="ko-KR" i="1" noProof="0" dirty="0"/>
              <a:t>Teradata Magazine article, 2011</a:t>
            </a:r>
          </a:p>
          <a:p>
            <a:pPr lvl="1"/>
            <a:endParaRPr lang="en-US" altLang="ko-KR" noProof="0" dirty="0"/>
          </a:p>
          <a:p>
            <a:pPr lvl="1"/>
            <a:r>
              <a:rPr lang="en-US" altLang="ko-KR" noProof="0" dirty="0"/>
              <a:t>"Big data refers to data sets whose </a:t>
            </a:r>
            <a:r>
              <a:rPr lang="en-US" altLang="ko-KR" b="1" noProof="0" dirty="0"/>
              <a:t>size is beyond the ability of typical </a:t>
            </a:r>
            <a:r>
              <a:rPr lang="en-US" altLang="ko-KR" noProof="0" dirty="0"/>
              <a:t>database </a:t>
            </a:r>
            <a:r>
              <a:rPr lang="en-US" altLang="ko-KR" b="1" noProof="0" dirty="0"/>
              <a:t>software</a:t>
            </a:r>
            <a:r>
              <a:rPr lang="en-US" altLang="ko-KR" noProof="0" dirty="0"/>
              <a:t> tools to capture, store, manage and analyze."</a:t>
            </a:r>
            <a:br>
              <a:rPr lang="en-US" altLang="ko-KR" noProof="0" dirty="0"/>
            </a:br>
            <a:r>
              <a:rPr lang="en-US" altLang="ko-KR" i="1" noProof="0" dirty="0"/>
              <a:t>The McKinsey Global Institute, 2012</a:t>
            </a:r>
          </a:p>
          <a:p>
            <a:pPr lvl="1"/>
            <a:endParaRPr lang="en-US" altLang="ko-KR" noProof="0" dirty="0"/>
          </a:p>
          <a:p>
            <a:pPr lvl="1"/>
            <a:r>
              <a:rPr lang="en-US" altLang="ko-KR" noProof="0" dirty="0"/>
              <a:t>"Big data is data sets that are </a:t>
            </a:r>
            <a:r>
              <a:rPr lang="en-US" altLang="ko-KR" b="1" noProof="0" dirty="0"/>
              <a:t>so voluminous and complex that traditional </a:t>
            </a:r>
            <a:r>
              <a:rPr lang="en-US" altLang="ko-KR" noProof="0" dirty="0"/>
              <a:t>data processing application </a:t>
            </a:r>
            <a:r>
              <a:rPr lang="en-US" altLang="ko-KR" b="1" noProof="0" dirty="0" err="1"/>
              <a:t>softwares</a:t>
            </a:r>
            <a:r>
              <a:rPr lang="en-US" altLang="ko-KR" b="1" noProof="0" dirty="0"/>
              <a:t> are inadequate </a:t>
            </a:r>
            <a:r>
              <a:rPr lang="en-US" altLang="ko-KR" noProof="0" dirty="0"/>
              <a:t>to deal with them."</a:t>
            </a:r>
            <a:br>
              <a:rPr lang="en-US" altLang="ko-KR" noProof="0" dirty="0"/>
            </a:br>
            <a:r>
              <a:rPr lang="en-US" altLang="ko-KR" i="1" noProof="0" dirty="0"/>
              <a:t>Wikipedia</a:t>
            </a:r>
          </a:p>
          <a:p>
            <a:pPr lvl="1"/>
            <a:endParaRPr lang="en-US" altLang="ko-KR" noProof="0" dirty="0"/>
          </a:p>
        </p:txBody>
      </p:sp>
      <p:sp>
        <p:nvSpPr>
          <p:cNvPr id="4" name="슬라이드 번호 개체 틀 3"/>
          <p:cNvSpPr>
            <a:spLocks noGrp="1"/>
          </p:cNvSpPr>
          <p:nvPr>
            <p:ph type="sldNum" sz="quarter" idx="12"/>
          </p:nvPr>
        </p:nvSpPr>
        <p:spPr/>
        <p:txBody>
          <a:bodyPr/>
          <a:lstStyle/>
          <a:p>
            <a:fld id="{10211B80-7C79-41F7-9946-37F518A5652A}" type="slidenum">
              <a:rPr lang="ko-KR" altLang="en-US" smtClean="0"/>
              <a:pPr/>
              <a:t>11</a:t>
            </a:fld>
            <a:endParaRPr lang="ko-KR" altLang="en-US" dirty="0"/>
          </a:p>
        </p:txBody>
      </p:sp>
      <p:sp>
        <p:nvSpPr>
          <p:cNvPr id="6" name="Segnaposto contenuto 5">
            <a:extLst>
              <a:ext uri="{FF2B5EF4-FFF2-40B4-BE49-F238E27FC236}">
                <a16:creationId xmlns:a16="http://schemas.microsoft.com/office/drawing/2014/main" id="{75304CB7-849D-4F1B-96E4-B765C036B9D4}"/>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714294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US" noProof="0"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US" noProof="0" dirty="0"/>
              <a:t>Big Data Application Provider</a:t>
            </a:r>
          </a:p>
          <a:p>
            <a:pPr lvl="1"/>
            <a:r>
              <a:rPr lang="en-US" b="1" noProof="0" dirty="0"/>
              <a:t>Executes a specific set of operations along the data life cycle</a:t>
            </a:r>
          </a:p>
          <a:p>
            <a:pPr lvl="2"/>
            <a:r>
              <a:rPr lang="en-US" noProof="0" dirty="0"/>
              <a:t>Meet the requirements established by the System Orchestrator</a:t>
            </a:r>
          </a:p>
          <a:p>
            <a:pPr lvl="2"/>
            <a:r>
              <a:rPr lang="en-US" noProof="0" dirty="0"/>
              <a:t>Meet security and privacy requirements</a:t>
            </a:r>
          </a:p>
          <a:p>
            <a:pPr lvl="1"/>
            <a:r>
              <a:rPr lang="en-US" noProof="0" dirty="0"/>
              <a:t>Includes the following activities:</a:t>
            </a:r>
          </a:p>
          <a:p>
            <a:pPr lvl="2"/>
            <a:r>
              <a:rPr lang="en-US" noProof="0" dirty="0"/>
              <a:t>Collection, Preparation, Analytics, Visualization, Access</a:t>
            </a:r>
          </a:p>
          <a:p>
            <a:pPr lvl="1"/>
            <a:r>
              <a:rPr lang="en-US" noProof="0" dirty="0"/>
              <a:t>Each activity</a:t>
            </a:r>
          </a:p>
          <a:p>
            <a:pPr lvl="2"/>
            <a:r>
              <a:rPr lang="en-US" noProof="0" dirty="0"/>
              <a:t>Is specific to the application</a:t>
            </a:r>
          </a:p>
          <a:p>
            <a:pPr lvl="2"/>
            <a:r>
              <a:rPr lang="en-US" noProof="0" dirty="0"/>
              <a:t>Can be implemented by independent stakeholders and deployed as a stand-alone service</a:t>
            </a:r>
          </a:p>
          <a:p>
            <a:pPr lvl="1"/>
            <a:r>
              <a:rPr lang="en-US" noProof="0" dirty="0"/>
              <a:t>There may be multiple and differing instances of each activity, or a single program may perform multiple activities</a:t>
            </a:r>
          </a:p>
          <a:p>
            <a:pPr lvl="1"/>
            <a:r>
              <a:rPr lang="en-US" noProof="0" dirty="0"/>
              <a:t>Each of the functions can run on a separate Big Data Framework Provider or all can use a common Big Data Framework Provider</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110</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2003338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4B428-D60A-47C4-BA75-98901755B2D1}"/>
              </a:ext>
            </a:extLst>
          </p:cNvPr>
          <p:cNvSpPr>
            <a:spLocks noGrp="1"/>
          </p:cNvSpPr>
          <p:nvPr>
            <p:ph type="title"/>
          </p:nvPr>
        </p:nvSpPr>
        <p:spPr/>
        <p:txBody>
          <a:bodyPr/>
          <a:lstStyle/>
          <a:p>
            <a:r>
              <a:rPr lang="en-US" noProof="0" dirty="0"/>
              <a:t>NIST's reference</a:t>
            </a:r>
          </a:p>
        </p:txBody>
      </p:sp>
      <p:sp>
        <p:nvSpPr>
          <p:cNvPr id="3" name="Segnaposto contenuto 2">
            <a:extLst>
              <a:ext uri="{FF2B5EF4-FFF2-40B4-BE49-F238E27FC236}">
                <a16:creationId xmlns:a16="http://schemas.microsoft.com/office/drawing/2014/main" id="{214A197B-DAA2-4E79-AB14-ABAF3CA22365}"/>
              </a:ext>
            </a:extLst>
          </p:cNvPr>
          <p:cNvSpPr>
            <a:spLocks noGrp="1"/>
          </p:cNvSpPr>
          <p:nvPr>
            <p:ph idx="1"/>
          </p:nvPr>
        </p:nvSpPr>
        <p:spPr/>
        <p:txBody>
          <a:bodyPr/>
          <a:lstStyle/>
          <a:p>
            <a:r>
              <a:rPr lang="en-US" noProof="0" dirty="0"/>
              <a:t>Big Data Framework Provider</a:t>
            </a:r>
          </a:p>
          <a:p>
            <a:pPr lvl="1"/>
            <a:r>
              <a:rPr lang="en-US" b="1" noProof="0" dirty="0"/>
              <a:t>Provides general resources or services to be used by the Big Data Application Provider in the creation of the specific application</a:t>
            </a:r>
          </a:p>
          <a:p>
            <a:pPr lvl="2"/>
            <a:r>
              <a:rPr lang="en-US" noProof="0" dirty="0"/>
              <a:t>Handles the communication with the Big Data Application Provider and the assignment of physical resources to the respective activities</a:t>
            </a:r>
          </a:p>
          <a:p>
            <a:pPr lvl="1"/>
            <a:r>
              <a:rPr lang="en-US" noProof="0" dirty="0"/>
              <a:t>Consists of Infrastructure frameworks..</a:t>
            </a:r>
          </a:p>
          <a:p>
            <a:pPr lvl="2"/>
            <a:r>
              <a:rPr lang="en-US" noProof="0" dirty="0"/>
              <a:t>Support the underlying </a:t>
            </a:r>
            <a:r>
              <a:rPr lang="en-US" noProof="0" dirty="0">
                <a:solidFill>
                  <a:srgbClr val="0070C0"/>
                </a:solidFill>
              </a:rPr>
              <a:t>computing, storage, and networking</a:t>
            </a:r>
            <a:r>
              <a:rPr lang="en-US" noProof="0" dirty="0"/>
              <a:t> functions required to implement the overall system</a:t>
            </a:r>
          </a:p>
          <a:p>
            <a:pPr lvl="2"/>
            <a:r>
              <a:rPr lang="en-US" noProof="0" dirty="0"/>
              <a:t>Associated with physical or virtual infrastructure resources</a:t>
            </a:r>
          </a:p>
          <a:p>
            <a:pPr lvl="1"/>
            <a:r>
              <a:rPr lang="en-US" noProof="0" dirty="0"/>
              <a:t>.. Data Platform frameworks..</a:t>
            </a:r>
          </a:p>
          <a:p>
            <a:pPr lvl="2"/>
            <a:r>
              <a:rPr lang="en-US" noProof="0" dirty="0"/>
              <a:t>Manage the </a:t>
            </a:r>
            <a:r>
              <a:rPr lang="en-US" noProof="0" dirty="0">
                <a:solidFill>
                  <a:srgbClr val="0070C0"/>
                </a:solidFill>
              </a:rPr>
              <a:t>organization and distribution of data</a:t>
            </a:r>
            <a:r>
              <a:rPr lang="en-US" noProof="0" dirty="0"/>
              <a:t> (file System, databases, etc.)</a:t>
            </a:r>
          </a:p>
          <a:p>
            <a:pPr lvl="1"/>
            <a:r>
              <a:rPr lang="en-US" noProof="0" dirty="0"/>
              <a:t>.. and Processing frameworks</a:t>
            </a:r>
          </a:p>
          <a:p>
            <a:pPr lvl="2"/>
            <a:r>
              <a:rPr lang="en-US" noProof="0" dirty="0"/>
              <a:t>How data will be processed in support of Big Data applications (e.g., </a:t>
            </a:r>
            <a:r>
              <a:rPr lang="en-US" noProof="0" dirty="0">
                <a:solidFill>
                  <a:srgbClr val="0070C0"/>
                </a:solidFill>
              </a:rPr>
              <a:t>batch/streaming framework</a:t>
            </a:r>
            <a:r>
              <a:rPr lang="en-US" noProof="0" dirty="0"/>
              <a:t>)</a:t>
            </a:r>
          </a:p>
        </p:txBody>
      </p:sp>
      <p:sp>
        <p:nvSpPr>
          <p:cNvPr id="4" name="Segnaposto piè di pagina 3">
            <a:extLst>
              <a:ext uri="{FF2B5EF4-FFF2-40B4-BE49-F238E27FC236}">
                <a16:creationId xmlns:a16="http://schemas.microsoft.com/office/drawing/2014/main" id="{D569073D-DDAB-4939-96CA-91BED7B8751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850ED231-F90D-47BB-8C65-4B7F4F747CAF}"/>
              </a:ext>
            </a:extLst>
          </p:cNvPr>
          <p:cNvSpPr>
            <a:spLocks noGrp="1"/>
          </p:cNvSpPr>
          <p:nvPr>
            <p:ph type="sldNum" sz="quarter" idx="12"/>
          </p:nvPr>
        </p:nvSpPr>
        <p:spPr/>
        <p:txBody>
          <a:bodyPr/>
          <a:lstStyle/>
          <a:p>
            <a:fld id="{629637A9-119A-49DA-BD12-AAC58B377D80}" type="slidenum">
              <a:rPr lang="en-US" smtClean="0"/>
              <a:t>111</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127579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Microsoft's reference</a:t>
            </a:r>
          </a:p>
        </p:txBody>
      </p:sp>
      <p:sp>
        <p:nvSpPr>
          <p:cNvPr id="3" name="Segnaposto contenuto 2"/>
          <p:cNvSpPr>
            <a:spLocks noGrp="1"/>
          </p:cNvSpPr>
          <p:nvPr>
            <p:ph idx="1"/>
          </p:nvPr>
        </p:nvSpPr>
        <p:spPr/>
        <p:txBody>
          <a:bodyPr anchor="t">
            <a:normAutofit/>
          </a:bodyPr>
          <a:lstStyle/>
          <a:p>
            <a:r>
              <a:rPr lang="en-US" noProof="0" dirty="0"/>
              <a:t>Logical components that fit into a big data architecture</a:t>
            </a:r>
          </a:p>
          <a:p>
            <a:pPr lvl="1"/>
            <a:r>
              <a:rPr lang="en-US" sz="2000" noProof="0" dirty="0"/>
              <a:t>Individual solutions may not contain every item</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112</a:t>
            </a:fld>
            <a:endParaRPr lang="en-US" dirty="0"/>
          </a:p>
        </p:txBody>
      </p:sp>
      <p:pic>
        <p:nvPicPr>
          <p:cNvPr id="1028" name="Picture 4" descr="https://docs.microsoft.com/en-us/azure/architecture/data-guide/big-data/images/big-data-pipe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798" y="2675037"/>
            <a:ext cx="7586404" cy="3386611"/>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42364181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docs.microsoft.com/en-us/azure/architecture/data-guide/big-data/images/big-data-pipe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657" y="2482484"/>
            <a:ext cx="7586404" cy="338661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p:cNvSpPr/>
          <p:nvPr/>
        </p:nvSpPr>
        <p:spPr>
          <a:xfrm>
            <a:off x="1982642" y="1886926"/>
            <a:ext cx="8141661" cy="3344101"/>
          </a:xfrm>
          <a:prstGeom prst="rect">
            <a:avLst/>
          </a:prstGeom>
          <a:solidFill>
            <a:schemeClr val="tx2">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t-IT" sz="1400" b="1" dirty="0">
                <a:solidFill>
                  <a:schemeClr val="tx1">
                    <a:lumMod val="75000"/>
                    <a:lumOff val="25000"/>
                  </a:schemeClr>
                </a:solidFill>
              </a:rPr>
              <a:t>BD Application Provider</a:t>
            </a:r>
          </a:p>
        </p:txBody>
      </p:sp>
      <p:sp>
        <p:nvSpPr>
          <p:cNvPr id="2" name="Titolo 1"/>
          <p:cNvSpPr>
            <a:spLocks noGrp="1"/>
          </p:cNvSpPr>
          <p:nvPr>
            <p:ph type="title"/>
          </p:nvPr>
        </p:nvSpPr>
        <p:spPr/>
        <p:txBody>
          <a:bodyPr>
            <a:normAutofit/>
          </a:bodyPr>
          <a:lstStyle/>
          <a:p>
            <a:r>
              <a:rPr lang="en-US" noProof="0" dirty="0"/>
              <a:t>Microsoft's reference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113</a:t>
            </a:fld>
            <a:endParaRPr lang="en-US" dirty="0"/>
          </a:p>
        </p:txBody>
      </p:sp>
      <p:sp>
        <p:nvSpPr>
          <p:cNvPr id="6" name="Rettangolo 5"/>
          <p:cNvSpPr/>
          <p:nvPr/>
        </p:nvSpPr>
        <p:spPr>
          <a:xfrm>
            <a:off x="3426941" y="2187139"/>
            <a:ext cx="2034746" cy="1248040"/>
          </a:xfrm>
          <a:prstGeom prst="rect">
            <a:avLst/>
          </a:prstGeom>
          <a:solidFill>
            <a:schemeClr val="accent5">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it-IT" sz="1400" b="1" dirty="0">
                <a:solidFill>
                  <a:schemeClr val="tx1">
                    <a:lumMod val="75000"/>
                    <a:lumOff val="25000"/>
                  </a:schemeClr>
                </a:solidFill>
              </a:rPr>
              <a:t>BD Framework Provider</a:t>
            </a:r>
          </a:p>
        </p:txBody>
      </p:sp>
      <p:sp>
        <p:nvSpPr>
          <p:cNvPr id="8" name="Rettangolo 7"/>
          <p:cNvSpPr/>
          <p:nvPr/>
        </p:nvSpPr>
        <p:spPr>
          <a:xfrm>
            <a:off x="7249297" y="2187139"/>
            <a:ext cx="1444299" cy="2773255"/>
          </a:xfrm>
          <a:prstGeom prst="rect">
            <a:avLst/>
          </a:prstGeom>
          <a:solidFill>
            <a:schemeClr val="accent5">
              <a:lumMod val="60000"/>
              <a:lumOff val="40000"/>
              <a:alpha val="50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it-IT" sz="1400" b="1" dirty="0">
                <a:solidFill>
                  <a:schemeClr val="tx1">
                    <a:lumMod val="75000"/>
                    <a:lumOff val="25000"/>
                  </a:schemeClr>
                </a:solidFill>
              </a:rPr>
              <a:t>BD Framework Provider</a:t>
            </a:r>
          </a:p>
        </p:txBody>
      </p:sp>
      <p:sp>
        <p:nvSpPr>
          <p:cNvPr id="9" name="Rettangolo 8"/>
          <p:cNvSpPr/>
          <p:nvPr/>
        </p:nvSpPr>
        <p:spPr>
          <a:xfrm>
            <a:off x="1982643" y="5255741"/>
            <a:ext cx="8141661" cy="908699"/>
          </a:xfrm>
          <a:prstGeom prst="rect">
            <a:avLst/>
          </a:prstGeom>
          <a:solidFill>
            <a:srgbClr val="CC66FF">
              <a:alpha val="50000"/>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1400" b="1" dirty="0">
                <a:solidFill>
                  <a:schemeClr val="tx1">
                    <a:lumMod val="75000"/>
                    <a:lumOff val="25000"/>
                  </a:schemeClr>
                </a:solidFill>
              </a:rPr>
              <a:t>System Orchestrator</a:t>
            </a:r>
          </a:p>
        </p:txBody>
      </p:sp>
      <p:sp>
        <p:nvSpPr>
          <p:cNvPr id="11" name="Rettangolo 10"/>
          <p:cNvSpPr/>
          <p:nvPr/>
        </p:nvSpPr>
        <p:spPr>
          <a:xfrm>
            <a:off x="2113415" y="2211853"/>
            <a:ext cx="1194998" cy="2946073"/>
          </a:xfrm>
          <a:prstGeom prst="rect">
            <a:avLst/>
          </a:prstGeom>
          <a:solidFill>
            <a:srgbClr val="FFFF00">
              <a:alpha val="30000"/>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tlCol="0" anchor="t"/>
          <a:lstStyle/>
          <a:p>
            <a:pPr algn="r"/>
            <a:r>
              <a:rPr lang="it-IT" sz="1400" b="1" dirty="0">
                <a:solidFill>
                  <a:schemeClr val="tx1">
                    <a:lumMod val="75000"/>
                    <a:lumOff val="25000"/>
                  </a:schemeClr>
                </a:solidFill>
              </a:rPr>
              <a:t>Data Provider</a:t>
            </a:r>
          </a:p>
        </p:txBody>
      </p:sp>
      <p:sp>
        <p:nvSpPr>
          <p:cNvPr id="12" name="Rettangolo con angoli arrotondati sullo stesso lato 11"/>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952046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FE9ED-457D-4704-A116-1CA73010C3FE}"/>
              </a:ext>
            </a:extLst>
          </p:cNvPr>
          <p:cNvSpPr>
            <a:spLocks noGrp="1"/>
          </p:cNvSpPr>
          <p:nvPr>
            <p:ph type="title"/>
          </p:nvPr>
        </p:nvSpPr>
        <p:spPr/>
        <p:txBody>
          <a:bodyPr>
            <a:normAutofit/>
          </a:bodyPr>
          <a:lstStyle/>
          <a:p>
            <a:r>
              <a:rPr lang="en-US" noProof="0" dirty="0"/>
              <a:t>Microsoft's reference</a:t>
            </a:r>
          </a:p>
        </p:txBody>
      </p:sp>
      <p:sp>
        <p:nvSpPr>
          <p:cNvPr id="3" name="Segnaposto contenuto 2">
            <a:extLst>
              <a:ext uri="{FF2B5EF4-FFF2-40B4-BE49-F238E27FC236}">
                <a16:creationId xmlns:a16="http://schemas.microsoft.com/office/drawing/2014/main" id="{A276DBC4-1C17-4CA9-97F0-82342501BE1D}"/>
              </a:ext>
            </a:extLst>
          </p:cNvPr>
          <p:cNvSpPr>
            <a:spLocks noGrp="1"/>
          </p:cNvSpPr>
          <p:nvPr>
            <p:ph idx="1"/>
          </p:nvPr>
        </p:nvSpPr>
        <p:spPr/>
        <p:txBody>
          <a:bodyPr/>
          <a:lstStyle/>
          <a:p>
            <a:r>
              <a:rPr lang="en-US" noProof="0" dirty="0">
                <a:solidFill>
                  <a:srgbClr val="0070C0"/>
                </a:solidFill>
              </a:rPr>
              <a:t>Data sources</a:t>
            </a:r>
          </a:p>
          <a:p>
            <a:pPr lvl="1"/>
            <a:r>
              <a:rPr lang="en-US" noProof="0" dirty="0"/>
              <a:t>Data stores, static files, real-time sources</a:t>
            </a:r>
          </a:p>
          <a:p>
            <a:r>
              <a:rPr lang="en-US" noProof="0" dirty="0">
                <a:solidFill>
                  <a:srgbClr val="0070C0"/>
                </a:solidFill>
              </a:rPr>
              <a:t>Data storage</a:t>
            </a:r>
          </a:p>
          <a:p>
            <a:pPr lvl="1"/>
            <a:r>
              <a:rPr lang="en-US" noProof="0" dirty="0"/>
              <a:t>Distributed file store (data lake) or database</a:t>
            </a:r>
          </a:p>
          <a:p>
            <a:r>
              <a:rPr lang="en-US" noProof="0" dirty="0">
                <a:solidFill>
                  <a:srgbClr val="0070C0"/>
                </a:solidFill>
              </a:rPr>
              <a:t>Batch processing</a:t>
            </a:r>
          </a:p>
          <a:p>
            <a:pPr lvl="1"/>
            <a:r>
              <a:rPr lang="en-US" noProof="0" dirty="0"/>
              <a:t>Long-running batch jobs to filter, aggregate, and prepare the data for analysis</a:t>
            </a:r>
          </a:p>
          <a:p>
            <a:r>
              <a:rPr lang="en-US" noProof="0" dirty="0">
                <a:solidFill>
                  <a:srgbClr val="0070C0"/>
                </a:solidFill>
              </a:rPr>
              <a:t>Analytical data store</a:t>
            </a:r>
          </a:p>
          <a:p>
            <a:pPr lvl="1"/>
            <a:r>
              <a:rPr lang="en-US" noProof="0" dirty="0"/>
              <a:t>Serve the processed data in a structured format that can be queried using analytical tools</a:t>
            </a:r>
          </a:p>
          <a:p>
            <a:r>
              <a:rPr lang="en-US" noProof="0" dirty="0">
                <a:solidFill>
                  <a:srgbClr val="0070C0"/>
                </a:solidFill>
              </a:rPr>
              <a:t>Analysis and reporting</a:t>
            </a:r>
          </a:p>
          <a:p>
            <a:pPr lvl="1"/>
            <a:r>
              <a:rPr lang="en-US" noProof="0" dirty="0"/>
              <a:t>Traditional OLAP and BI tools, interactive exploration, analytical notebooks</a:t>
            </a:r>
          </a:p>
        </p:txBody>
      </p:sp>
      <p:sp>
        <p:nvSpPr>
          <p:cNvPr id="4" name="Segnaposto numero diapositiva 3">
            <a:extLst>
              <a:ext uri="{FF2B5EF4-FFF2-40B4-BE49-F238E27FC236}">
                <a16:creationId xmlns:a16="http://schemas.microsoft.com/office/drawing/2014/main" id="{3F8FCBFB-B1CD-4E70-B7B8-9857220686B6}"/>
              </a:ext>
            </a:extLst>
          </p:cNvPr>
          <p:cNvSpPr>
            <a:spLocks noGrp="1"/>
          </p:cNvSpPr>
          <p:nvPr>
            <p:ph type="sldNum" sz="quarter" idx="12"/>
          </p:nvPr>
        </p:nvSpPr>
        <p:spPr/>
        <p:txBody>
          <a:bodyPr/>
          <a:lstStyle/>
          <a:p>
            <a:fld id="{629637A9-119A-49DA-BD12-AAC58B377D80}" type="slidenum">
              <a:rPr lang="en-US" smtClean="0"/>
              <a:t>114</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43949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FE9ED-457D-4704-A116-1CA73010C3FE}"/>
              </a:ext>
            </a:extLst>
          </p:cNvPr>
          <p:cNvSpPr>
            <a:spLocks noGrp="1"/>
          </p:cNvSpPr>
          <p:nvPr>
            <p:ph type="title"/>
          </p:nvPr>
        </p:nvSpPr>
        <p:spPr/>
        <p:txBody>
          <a:bodyPr>
            <a:normAutofit/>
          </a:bodyPr>
          <a:lstStyle/>
          <a:p>
            <a:r>
              <a:rPr lang="en-US" noProof="0" dirty="0"/>
              <a:t>Microsoft's reference</a:t>
            </a:r>
          </a:p>
        </p:txBody>
      </p:sp>
      <p:sp>
        <p:nvSpPr>
          <p:cNvPr id="3" name="Segnaposto contenuto 2">
            <a:extLst>
              <a:ext uri="{FF2B5EF4-FFF2-40B4-BE49-F238E27FC236}">
                <a16:creationId xmlns:a16="http://schemas.microsoft.com/office/drawing/2014/main" id="{A276DBC4-1C17-4CA9-97F0-82342501BE1D}"/>
              </a:ext>
            </a:extLst>
          </p:cNvPr>
          <p:cNvSpPr>
            <a:spLocks noGrp="1"/>
          </p:cNvSpPr>
          <p:nvPr>
            <p:ph idx="1"/>
          </p:nvPr>
        </p:nvSpPr>
        <p:spPr/>
        <p:txBody>
          <a:bodyPr>
            <a:normAutofit/>
          </a:bodyPr>
          <a:lstStyle/>
          <a:p>
            <a:r>
              <a:rPr lang="en-US" noProof="0" dirty="0">
                <a:solidFill>
                  <a:srgbClr val="0070C0"/>
                </a:solidFill>
              </a:rPr>
              <a:t>Real-time message ingestion</a:t>
            </a:r>
          </a:p>
          <a:p>
            <a:pPr lvl="1"/>
            <a:r>
              <a:rPr lang="en-US" noProof="0" dirty="0"/>
              <a:t>Capture and store real-time messages for stream processing</a:t>
            </a:r>
          </a:p>
          <a:p>
            <a:pPr lvl="1"/>
            <a:r>
              <a:rPr lang="en-US" noProof="0" dirty="0"/>
              <a:t>Act as a buffer for messages</a:t>
            </a:r>
          </a:p>
          <a:p>
            <a:pPr lvl="1"/>
            <a:r>
              <a:rPr lang="en-US" noProof="0" dirty="0"/>
              <a:t>Support scale-out processing, reliable delivery, message queuing semantics</a:t>
            </a:r>
          </a:p>
          <a:p>
            <a:r>
              <a:rPr lang="en-US" noProof="0" dirty="0">
                <a:solidFill>
                  <a:srgbClr val="0070C0"/>
                </a:solidFill>
              </a:rPr>
              <a:t>Stream processing</a:t>
            </a:r>
          </a:p>
          <a:p>
            <a:pPr lvl="1"/>
            <a:r>
              <a:rPr lang="en-US" noProof="0" dirty="0"/>
              <a:t>Filter, aggregate, and prepare the data for analysis</a:t>
            </a:r>
          </a:p>
          <a:p>
            <a:pPr lvl="1"/>
            <a:r>
              <a:rPr lang="en-US" noProof="0" dirty="0"/>
              <a:t>Processed stream data is then written to an output sink</a:t>
            </a:r>
          </a:p>
          <a:p>
            <a:r>
              <a:rPr lang="en-US" noProof="0" dirty="0">
                <a:solidFill>
                  <a:srgbClr val="0070C0"/>
                </a:solidFill>
              </a:rPr>
              <a:t>Orchestration</a:t>
            </a:r>
          </a:p>
          <a:p>
            <a:pPr lvl="1"/>
            <a:r>
              <a:rPr lang="en-US" noProof="0" dirty="0"/>
              <a:t>Automation of repeated data processing operations, encapsulated in workflows</a:t>
            </a:r>
          </a:p>
          <a:p>
            <a:pPr lvl="1"/>
            <a:r>
              <a:rPr lang="en-US" noProof="0" dirty="0"/>
              <a:t>E.g., transforming source data, moving data between multiple sources and sinks, loading into an analytical data store, pushing results to a dashboard</a:t>
            </a:r>
          </a:p>
        </p:txBody>
      </p:sp>
      <p:sp>
        <p:nvSpPr>
          <p:cNvPr id="4" name="Segnaposto numero diapositiva 3">
            <a:extLst>
              <a:ext uri="{FF2B5EF4-FFF2-40B4-BE49-F238E27FC236}">
                <a16:creationId xmlns:a16="http://schemas.microsoft.com/office/drawing/2014/main" id="{3F8FCBFB-B1CD-4E70-B7B8-9857220686B6}"/>
              </a:ext>
            </a:extLst>
          </p:cNvPr>
          <p:cNvSpPr>
            <a:spLocks noGrp="1"/>
          </p:cNvSpPr>
          <p:nvPr>
            <p:ph type="sldNum" sz="quarter" idx="12"/>
          </p:nvPr>
        </p:nvSpPr>
        <p:spPr/>
        <p:txBody>
          <a:bodyPr/>
          <a:lstStyle/>
          <a:p>
            <a:fld id="{629637A9-119A-49DA-BD12-AAC58B377D80}" type="slidenum">
              <a:rPr lang="en-US" smtClean="0"/>
              <a:t>115</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2637569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Lambda vs Kappa</a:t>
            </a:r>
          </a:p>
        </p:txBody>
      </p:sp>
      <p:sp>
        <p:nvSpPr>
          <p:cNvPr id="3" name="Segnaposto contenuto 2"/>
          <p:cNvSpPr>
            <a:spLocks noGrp="1"/>
          </p:cNvSpPr>
          <p:nvPr>
            <p:ph idx="1"/>
          </p:nvPr>
        </p:nvSpPr>
        <p:spPr/>
        <p:txBody>
          <a:bodyPr anchor="ctr"/>
          <a:lstStyle/>
          <a:p>
            <a:r>
              <a:rPr lang="en-US" noProof="0" dirty="0"/>
              <a:t>Batch and streaming analyses follow different principles</a:t>
            </a:r>
          </a:p>
          <a:p>
            <a:pPr lvl="1"/>
            <a:r>
              <a:rPr lang="en-US" noProof="0" dirty="0"/>
              <a:t>Batch: large amounts of data at-rest with fault-tolerance</a:t>
            </a:r>
          </a:p>
          <a:p>
            <a:pPr lvl="1"/>
            <a:r>
              <a:rPr lang="en-US" noProof="0" dirty="0"/>
              <a:t>Streaming: small amount of continuously incoming data without fault-tolerance</a:t>
            </a:r>
          </a:p>
          <a:p>
            <a:endParaRPr lang="en-US" noProof="0" dirty="0"/>
          </a:p>
          <a:p>
            <a:r>
              <a:rPr lang="en-US" noProof="0" dirty="0"/>
              <a:t>Two philosophies to make them coexist</a:t>
            </a:r>
          </a:p>
          <a:p>
            <a:pPr lvl="1"/>
            <a:r>
              <a:rPr lang="en-US" noProof="0" dirty="0"/>
              <a:t>Lambda</a:t>
            </a:r>
          </a:p>
          <a:p>
            <a:pPr lvl="1"/>
            <a:r>
              <a:rPr lang="en-US" noProof="0" dirty="0"/>
              <a:t>Kappa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116</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72175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ocs.microsoft.com/en-us/azure/architecture/data-guide/big-data/images/lambda.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19450" y="3118609"/>
            <a:ext cx="5753100" cy="282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en-US" noProof="0" dirty="0"/>
              <a:t>Lambda architecture</a:t>
            </a:r>
          </a:p>
        </p:txBody>
      </p:sp>
      <p:sp>
        <p:nvSpPr>
          <p:cNvPr id="3" name="Segnaposto contenuto 2"/>
          <p:cNvSpPr>
            <a:spLocks noGrp="1"/>
          </p:cNvSpPr>
          <p:nvPr>
            <p:ph idx="1"/>
          </p:nvPr>
        </p:nvSpPr>
        <p:spPr/>
        <p:txBody>
          <a:bodyPr anchor="t"/>
          <a:lstStyle/>
          <a:p>
            <a:r>
              <a:rPr lang="en-US" noProof="0" dirty="0"/>
              <a:t>All data coming into the system goes through two paths</a:t>
            </a:r>
          </a:p>
          <a:p>
            <a:pPr lvl="1"/>
            <a:r>
              <a:rPr lang="en-US" i="1" noProof="0" dirty="0"/>
              <a:t>Hot path</a:t>
            </a:r>
            <a:r>
              <a:rPr lang="en-US" noProof="0" dirty="0"/>
              <a:t>: for timely, yet potentially less accurate data in real time</a:t>
            </a:r>
          </a:p>
          <a:p>
            <a:pPr lvl="1"/>
            <a:r>
              <a:rPr lang="en-US" i="1" noProof="0" dirty="0"/>
              <a:t>Cold path</a:t>
            </a:r>
            <a:r>
              <a:rPr lang="en-US" noProof="0" dirty="0"/>
              <a:t>: for less timely but more accurate data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117</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1704533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F00638-CEEC-45E3-AB67-E3A094CAA4E7}"/>
              </a:ext>
            </a:extLst>
          </p:cNvPr>
          <p:cNvSpPr>
            <a:spLocks noGrp="1"/>
          </p:cNvSpPr>
          <p:nvPr>
            <p:ph type="title"/>
          </p:nvPr>
        </p:nvSpPr>
        <p:spPr>
          <a:noFill/>
        </p:spPr>
        <p:txBody>
          <a:bodyPr/>
          <a:lstStyle/>
          <a:p>
            <a:r>
              <a:rPr lang="en-US" noProof="0" dirty="0"/>
              <a:t>Lambda architecture</a:t>
            </a:r>
          </a:p>
        </p:txBody>
      </p:sp>
      <p:sp>
        <p:nvSpPr>
          <p:cNvPr id="3" name="Segnaposto contenuto 2">
            <a:extLst>
              <a:ext uri="{FF2B5EF4-FFF2-40B4-BE49-F238E27FC236}">
                <a16:creationId xmlns:a16="http://schemas.microsoft.com/office/drawing/2014/main" id="{238BB1EB-C419-4C10-B1DC-FB5DD382E1FE}"/>
              </a:ext>
            </a:extLst>
          </p:cNvPr>
          <p:cNvSpPr>
            <a:spLocks noGrp="1"/>
          </p:cNvSpPr>
          <p:nvPr>
            <p:ph idx="1"/>
          </p:nvPr>
        </p:nvSpPr>
        <p:spPr/>
        <p:txBody>
          <a:bodyPr/>
          <a:lstStyle/>
          <a:p>
            <a:r>
              <a:rPr lang="en-US" noProof="0" dirty="0"/>
              <a:t>Pros of Lambda</a:t>
            </a:r>
          </a:p>
          <a:p>
            <a:pPr lvl="1"/>
            <a:r>
              <a:rPr lang="en-US" noProof="0" dirty="0"/>
              <a:t>Emphasizes retaining the input data unchanged</a:t>
            </a:r>
          </a:p>
          <a:p>
            <a:pPr lvl="1"/>
            <a:r>
              <a:rPr lang="en-US" noProof="0" dirty="0"/>
              <a:t>Highlights the problem of reprocessing data (bugs, evolution, etc.)</a:t>
            </a:r>
          </a:p>
          <a:p>
            <a:r>
              <a:rPr lang="en-US" noProof="0" dirty="0"/>
              <a:t>Cons of Lambda</a:t>
            </a:r>
          </a:p>
          <a:p>
            <a:pPr lvl="1"/>
            <a:r>
              <a:rPr lang="en-US" noProof="0" dirty="0"/>
              <a:t>Parallel development and maintenance of two parallel pipelines</a:t>
            </a:r>
          </a:p>
          <a:p>
            <a:pPr lvl="1"/>
            <a:r>
              <a:rPr lang="en-US" noProof="0" dirty="0"/>
              <a:t>Same goal, different languages, different frameworks</a:t>
            </a:r>
          </a:p>
        </p:txBody>
      </p:sp>
      <p:sp>
        <p:nvSpPr>
          <p:cNvPr id="4" name="Segnaposto piè di pagina 3">
            <a:extLst>
              <a:ext uri="{FF2B5EF4-FFF2-40B4-BE49-F238E27FC236}">
                <a16:creationId xmlns:a16="http://schemas.microsoft.com/office/drawing/2014/main" id="{7C5081C6-A517-499A-A925-B37ABB5D1B28}"/>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68BD5D9-EB9C-4990-AA45-034E69CE0E6C}"/>
              </a:ext>
            </a:extLst>
          </p:cNvPr>
          <p:cNvSpPr>
            <a:spLocks noGrp="1"/>
          </p:cNvSpPr>
          <p:nvPr>
            <p:ph type="sldNum" sz="quarter" idx="12"/>
          </p:nvPr>
        </p:nvSpPr>
        <p:spPr/>
        <p:txBody>
          <a:bodyPr/>
          <a:lstStyle/>
          <a:p>
            <a:fld id="{629637A9-119A-49DA-BD12-AAC58B377D80}" type="slidenum">
              <a:rPr lang="en-US" smtClean="0"/>
              <a:t>118</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9604964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F00638-CEEC-45E3-AB67-E3A094CAA4E7}"/>
              </a:ext>
            </a:extLst>
          </p:cNvPr>
          <p:cNvSpPr>
            <a:spLocks noGrp="1"/>
          </p:cNvSpPr>
          <p:nvPr>
            <p:ph type="title"/>
          </p:nvPr>
        </p:nvSpPr>
        <p:spPr>
          <a:noFill/>
        </p:spPr>
        <p:txBody>
          <a:bodyPr/>
          <a:lstStyle/>
          <a:p>
            <a:r>
              <a:rPr lang="en-US" noProof="0" dirty="0"/>
              <a:t>Streaming: a superset of batch</a:t>
            </a:r>
          </a:p>
        </p:txBody>
      </p:sp>
      <p:sp>
        <p:nvSpPr>
          <p:cNvPr id="3" name="Segnaposto contenuto 2">
            <a:extLst>
              <a:ext uri="{FF2B5EF4-FFF2-40B4-BE49-F238E27FC236}">
                <a16:creationId xmlns:a16="http://schemas.microsoft.com/office/drawing/2014/main" id="{238BB1EB-C419-4C10-B1DC-FB5DD382E1FE}"/>
              </a:ext>
            </a:extLst>
          </p:cNvPr>
          <p:cNvSpPr>
            <a:spLocks noGrp="1"/>
          </p:cNvSpPr>
          <p:nvPr>
            <p:ph idx="1"/>
          </p:nvPr>
        </p:nvSpPr>
        <p:spPr/>
        <p:txBody>
          <a:bodyPr/>
          <a:lstStyle/>
          <a:p>
            <a:r>
              <a:rPr lang="en-US" noProof="0" dirty="0"/>
              <a:t>Can we do better?</a:t>
            </a:r>
          </a:p>
          <a:p>
            <a:pPr lvl="1"/>
            <a:r>
              <a:rPr lang="en-US" noProof="0" dirty="0"/>
              <a:t>Well-designed streaming systems provide a strict superset of batch functionality</a:t>
            </a:r>
          </a:p>
          <a:p>
            <a:pPr lvl="1"/>
            <a:r>
              <a:rPr lang="en-US" noProof="0" dirty="0"/>
              <a:t>Introduce correctness (exactly-once semantics, strong consistency) and the result of a streaming job is the same of batch job</a:t>
            </a:r>
          </a:p>
          <a:p>
            <a:pPr lvl="1"/>
            <a:r>
              <a:rPr lang="en-US" noProof="0" dirty="0"/>
              <a:t>A streaming engine can handle a bounded dataset</a:t>
            </a:r>
          </a:p>
        </p:txBody>
      </p:sp>
      <p:sp>
        <p:nvSpPr>
          <p:cNvPr id="4" name="Segnaposto piè di pagina 3">
            <a:extLst>
              <a:ext uri="{FF2B5EF4-FFF2-40B4-BE49-F238E27FC236}">
                <a16:creationId xmlns:a16="http://schemas.microsoft.com/office/drawing/2014/main" id="{7C5081C6-A517-499A-A925-B37ABB5D1B28}"/>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68BD5D9-EB9C-4990-AA45-034E69CE0E6C}"/>
              </a:ext>
            </a:extLst>
          </p:cNvPr>
          <p:cNvSpPr>
            <a:spLocks noGrp="1"/>
          </p:cNvSpPr>
          <p:nvPr>
            <p:ph type="sldNum" sz="quarter" idx="12"/>
          </p:nvPr>
        </p:nvSpPr>
        <p:spPr/>
        <p:txBody>
          <a:bodyPr/>
          <a:lstStyle/>
          <a:p>
            <a:fld id="{629637A9-119A-49DA-BD12-AAC58B377D80}" type="slidenum">
              <a:rPr lang="en-US" smtClean="0"/>
              <a:t>119</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50242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noProof="0" dirty="0"/>
              <a:t>Big data as a noun – The V’s</a:t>
            </a:r>
            <a:endParaRPr lang="en-US" altLang="ko-KR" noProof="0" dirty="0"/>
          </a:p>
        </p:txBody>
      </p:sp>
      <p:sp>
        <p:nvSpPr>
          <p:cNvPr id="4" name="슬라이드 번호 개체 틀 3"/>
          <p:cNvSpPr>
            <a:spLocks noGrp="1"/>
          </p:cNvSpPr>
          <p:nvPr>
            <p:ph type="sldNum" sz="quarter" idx="12"/>
          </p:nvPr>
        </p:nvSpPr>
        <p:spPr/>
        <p:txBody>
          <a:bodyPr/>
          <a:lstStyle/>
          <a:p>
            <a:fld id="{10211B80-7C79-41F7-9946-37F518A5652A}" type="slidenum">
              <a:rPr lang="ko-KR" altLang="en-US" smtClean="0"/>
              <a:pPr/>
              <a:t>12</a:t>
            </a:fld>
            <a:endParaRPr lang="ko-KR" altLang="en-US" dirty="0"/>
          </a:p>
        </p:txBody>
      </p:sp>
      <p:pic>
        <p:nvPicPr>
          <p:cNvPr id="6" name="Picture 2" descr="http://www.ibmbigdatahub.com/sites/default/files/infographic_file/4-Vs-of-big-data.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1088"/>
          <a:stretch/>
        </p:blipFill>
        <p:spPr bwMode="auto">
          <a:xfrm>
            <a:off x="2445174" y="1769531"/>
            <a:ext cx="7347373" cy="446463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3750734" y="6105554"/>
            <a:ext cx="5032147" cy="253916"/>
          </a:xfrm>
          <a:prstGeom prst="rect">
            <a:avLst/>
          </a:prstGeom>
          <a:noFill/>
        </p:spPr>
        <p:txBody>
          <a:bodyPr wrap="none" rtlCol="0">
            <a:spAutoFit/>
          </a:bodyPr>
          <a:lstStyle/>
          <a:p>
            <a:r>
              <a:rPr lang="en-US" sz="1050" dirty="0">
                <a:solidFill>
                  <a:schemeClr val="tx1">
                    <a:lumMod val="75000"/>
                    <a:lumOff val="25000"/>
                  </a:schemeClr>
                </a:solidFill>
                <a:hlinkClick r:id="rId4"/>
              </a:rPr>
              <a:t>http://www.ibmbigdatahub.com/sites/default/files/infographic_file/4-Vs-of-big-data.jpg</a:t>
            </a:r>
            <a:endParaRPr lang="en-US" sz="1050" dirty="0">
              <a:solidFill>
                <a:schemeClr val="tx1">
                  <a:lumMod val="75000"/>
                  <a:lumOff val="25000"/>
                </a:schemeClr>
              </a:solidFill>
            </a:endParaRPr>
          </a:p>
        </p:txBody>
      </p:sp>
    </p:spTree>
    <p:extLst>
      <p:ext uri="{BB962C8B-B14F-4D97-AF65-F5344CB8AC3E}">
        <p14:creationId xmlns:p14="http://schemas.microsoft.com/office/powerpoint/2010/main" val="69990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docs.microsoft.com/en-us/azure/architecture/data-guide/big-data/images/kappa.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090862" y="3537522"/>
            <a:ext cx="6010275" cy="2524126"/>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p:cNvSpPr>
            <a:spLocks noGrp="1"/>
          </p:cNvSpPr>
          <p:nvPr>
            <p:ph idx="1"/>
          </p:nvPr>
        </p:nvSpPr>
        <p:spPr/>
        <p:txBody>
          <a:bodyPr anchor="t"/>
          <a:lstStyle/>
          <a:p>
            <a:r>
              <a:rPr lang="en-US" noProof="0" dirty="0"/>
              <a:t>All data flows through a single path, using a stream processing system</a:t>
            </a:r>
          </a:p>
          <a:p>
            <a:pPr lvl="1"/>
            <a:r>
              <a:rPr lang="en-US" noProof="0" dirty="0"/>
              <a:t>Similar to a lambda architecture's speed layer, all event processing is performed on the input stream and persisted as a real-time view</a:t>
            </a:r>
          </a:p>
          <a:p>
            <a:pPr lvl="1"/>
            <a:r>
              <a:rPr lang="en-US" noProof="0" dirty="0"/>
              <a:t>To recompute the entire data set (equivalent to what the batch layer does in lambda), simply replay the stream</a:t>
            </a:r>
          </a:p>
        </p:txBody>
      </p:sp>
      <p:sp>
        <p:nvSpPr>
          <p:cNvPr id="2" name="Titolo 1"/>
          <p:cNvSpPr>
            <a:spLocks noGrp="1"/>
          </p:cNvSpPr>
          <p:nvPr>
            <p:ph type="title"/>
          </p:nvPr>
        </p:nvSpPr>
        <p:spPr/>
        <p:txBody>
          <a:bodyPr/>
          <a:lstStyle/>
          <a:p>
            <a:r>
              <a:rPr lang="en-US" noProof="0" dirty="0"/>
              <a:t>Kappa 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120</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0463242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ctr"/>
          <a:lstStyle/>
          <a:p>
            <a:r>
              <a:rPr lang="en-US" strike="sngStrike" noProof="0" dirty="0"/>
              <a:t>Modeling everything under the streaming paradigm is not trivial</a:t>
            </a:r>
          </a:p>
          <a:p>
            <a:r>
              <a:rPr lang="en-US" noProof="0" dirty="0"/>
              <a:t>Advanced tools provide a single framework and unified APIs for writing and executing both batch and streaming jobs</a:t>
            </a:r>
          </a:p>
          <a:p>
            <a:pPr lvl="1"/>
            <a:r>
              <a:rPr lang="en-US" noProof="0" dirty="0"/>
              <a:t>Google Cloud Dataflow</a:t>
            </a:r>
          </a:p>
          <a:p>
            <a:pPr lvl="1"/>
            <a:r>
              <a:rPr lang="en-US" noProof="0" dirty="0"/>
              <a:t>Apache </a:t>
            </a:r>
            <a:r>
              <a:rPr lang="en-US" noProof="0" dirty="0" err="1"/>
              <a:t>Flink</a:t>
            </a:r>
            <a:endParaRPr lang="en-US" noProof="0" dirty="0"/>
          </a:p>
          <a:p>
            <a:endParaRPr lang="en-US" i="1" noProof="0" dirty="0"/>
          </a:p>
          <a:p>
            <a:r>
              <a:rPr lang="en-US" i="1" noProof="0" dirty="0"/>
              <a:t>“Broad maturation of streaming systems combined with robust frameworks for unbounded data processing will in time allow for the relegation of the Lambda Architecture to the antiquity of big data history where it belongs”</a:t>
            </a:r>
            <a:endParaRPr lang="en-US" noProof="0" dirty="0"/>
          </a:p>
        </p:txBody>
      </p:sp>
      <p:sp>
        <p:nvSpPr>
          <p:cNvPr id="2" name="Titolo 1"/>
          <p:cNvSpPr>
            <a:spLocks noGrp="1"/>
          </p:cNvSpPr>
          <p:nvPr>
            <p:ph type="title"/>
          </p:nvPr>
        </p:nvSpPr>
        <p:spPr/>
        <p:txBody>
          <a:bodyPr/>
          <a:lstStyle/>
          <a:p>
            <a:r>
              <a:rPr lang="en-US" noProof="0" dirty="0"/>
              <a:t>Kappa 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121</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7752737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Sample Hadoop-based deployment</a:t>
            </a:r>
          </a:p>
        </p:txBody>
      </p:sp>
      <p:sp>
        <p:nvSpPr>
          <p:cNvPr id="2" name="Titolo 1"/>
          <p:cNvSpPr>
            <a:spLocks noGrp="1"/>
          </p:cNvSpPr>
          <p:nvPr>
            <p:ph type="title"/>
          </p:nvPr>
        </p:nvSpPr>
        <p:spPr/>
        <p:txBody>
          <a:bodyPr/>
          <a:lstStyle/>
          <a:p>
            <a:r>
              <a:rPr lang="en-US" noProof="0" dirty="0"/>
              <a:t>The technological stack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122</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pic>
        <p:nvPicPr>
          <p:cNvPr id="5" name="Immagine 4"/>
          <p:cNvPicPr>
            <a:picLocks noChangeAspect="1"/>
          </p:cNvPicPr>
          <p:nvPr/>
        </p:nvPicPr>
        <p:blipFill>
          <a:blip r:embed="rId2"/>
          <a:stretch>
            <a:fillRect/>
          </a:stretch>
        </p:blipFill>
        <p:spPr>
          <a:xfrm>
            <a:off x="2398268" y="2428973"/>
            <a:ext cx="7395463" cy="3700770"/>
          </a:xfrm>
          <a:prstGeom prst="rect">
            <a:avLst/>
          </a:prstGeom>
        </p:spPr>
      </p:pic>
    </p:spTree>
    <p:extLst>
      <p:ext uri="{BB962C8B-B14F-4D97-AF65-F5344CB8AC3E}">
        <p14:creationId xmlns:p14="http://schemas.microsoft.com/office/powerpoint/2010/main" val="3754722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Beyond </a:t>
            </a:r>
            <a:br>
              <a:rPr lang="en-US" noProof="0" dirty="0"/>
            </a:br>
            <a:r>
              <a:rPr lang="en-US" noProof="0" dirty="0"/>
              <a:t>Hadoop</a:t>
            </a:r>
          </a:p>
        </p:txBody>
      </p:sp>
      <p:sp>
        <p:nvSpPr>
          <p:cNvPr id="2" name="Titolo 1"/>
          <p:cNvSpPr>
            <a:spLocks noGrp="1"/>
          </p:cNvSpPr>
          <p:nvPr>
            <p:ph type="title"/>
          </p:nvPr>
        </p:nvSpPr>
        <p:spPr/>
        <p:txBody>
          <a:bodyPr/>
          <a:lstStyle/>
          <a:p>
            <a:r>
              <a:rPr lang="en-US" noProof="0" dirty="0"/>
              <a:t>The technological stack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123</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pic>
        <p:nvPicPr>
          <p:cNvPr id="1026" name="Picture 2" descr="Data Engineering Landscape"/>
          <p:cNvPicPr>
            <a:picLocks noChangeAspect="1" noChangeArrowheads="1"/>
          </p:cNvPicPr>
          <p:nvPr/>
        </p:nvPicPr>
        <p:blipFill rotWithShape="1">
          <a:blip r:embed="rId2">
            <a:extLst>
              <a:ext uri="{28A0092B-C50C-407E-A947-70E740481C1C}">
                <a14:useLocalDpi xmlns:a14="http://schemas.microsoft.com/office/drawing/2010/main" val="0"/>
              </a:ext>
            </a:extLst>
          </a:blip>
          <a:srcRect t="6732"/>
          <a:stretch/>
        </p:blipFill>
        <p:spPr bwMode="auto">
          <a:xfrm>
            <a:off x="2256806" y="1690688"/>
            <a:ext cx="8981646" cy="471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210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ctr"/>
          <a:lstStyle/>
          <a:p>
            <a:r>
              <a:rPr lang="en-US" noProof="0" dirty="0"/>
              <a:t>First installations where primarily on-premises</a:t>
            </a:r>
          </a:p>
          <a:p>
            <a:pPr lvl="1"/>
            <a:r>
              <a:rPr lang="en-US" b="1" noProof="0" dirty="0"/>
              <a:t>Installation</a:t>
            </a:r>
            <a:r>
              <a:rPr lang="en-US" noProof="0" dirty="0"/>
              <a:t>: how do I set up a new machine?</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a:p>
            <a:r>
              <a:rPr lang="en-US" noProof="0" dirty="0"/>
              <a:t>Today, cloud providers are mature and offer comprehensive support for big data ecosystems</a:t>
            </a:r>
          </a:p>
          <a:p>
            <a:pPr lvl="1"/>
            <a:r>
              <a:rPr lang="en-US" noProof="0" dirty="0"/>
              <a:t>Forget all that is above</a:t>
            </a:r>
          </a:p>
        </p:txBody>
      </p:sp>
      <p:sp>
        <p:nvSpPr>
          <p:cNvPr id="2" name="Titolo 1"/>
          <p:cNvSpPr>
            <a:spLocks noGrp="1"/>
          </p:cNvSpPr>
          <p:nvPr>
            <p:ph type="title"/>
          </p:nvPr>
        </p:nvSpPr>
        <p:spPr/>
        <p:txBody>
          <a:bodyPr/>
          <a:lstStyle/>
          <a:p>
            <a:r>
              <a:rPr lang="en-US" noProof="0" dirty="0"/>
              <a:t>On-premises vs cloud</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124</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38517717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Cloud computing</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 model for enabling </a:t>
            </a:r>
            <a:r>
              <a:rPr lang="en-US" noProof="0" dirty="0">
                <a:solidFill>
                  <a:srgbClr val="FF0000"/>
                </a:solidFill>
              </a:rPr>
              <a:t>ubiquitous, convenient, on-demand </a:t>
            </a:r>
            <a:r>
              <a:rPr lang="en-US" noProof="0" dirty="0"/>
              <a:t>network access to a </a:t>
            </a:r>
            <a:r>
              <a:rPr lang="en-US" noProof="0" dirty="0">
                <a:solidFill>
                  <a:srgbClr val="0070C0"/>
                </a:solidFill>
              </a:rPr>
              <a:t>shared pool</a:t>
            </a:r>
            <a:r>
              <a:rPr lang="en-US" noProof="0" dirty="0"/>
              <a:t> of configurable computing resources (e.g., networks, servers, storage, services) that can be rapidly provisioned and released with </a:t>
            </a:r>
            <a:r>
              <a:rPr lang="en-US" noProof="0" dirty="0">
                <a:solidFill>
                  <a:srgbClr val="00B050"/>
                </a:solidFill>
              </a:rPr>
              <a:t>minimal management effort </a:t>
            </a:r>
            <a:r>
              <a:rPr lang="en-US" noProof="0" dirty="0"/>
              <a:t>or service provider interaction</a:t>
            </a:r>
          </a:p>
          <a:p>
            <a:pPr lvl="1"/>
            <a:r>
              <a:rPr lang="en-US" noProof="0" dirty="0"/>
              <a:t>On-demand self-service (consume services when you want)</a:t>
            </a:r>
          </a:p>
          <a:p>
            <a:pPr lvl="1"/>
            <a:r>
              <a:rPr lang="en-US" noProof="0" dirty="0"/>
              <a:t>Broad network access (consume services from anywhere)</a:t>
            </a:r>
          </a:p>
          <a:p>
            <a:pPr lvl="1"/>
            <a:r>
              <a:rPr lang="en-US" noProof="0" dirty="0"/>
              <a:t>Broad network deployment (deploy services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r>
              <a:rPr lang="en-US" noProof="0" dirty="0"/>
              <a:t>Reliability (fault-tolerance handled by the provider)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125</a:t>
            </a:fld>
            <a:endParaRPr lang="en-US"/>
          </a:p>
        </p:txBody>
      </p:sp>
      <p:sp>
        <p:nvSpPr>
          <p:cNvPr id="2" name="Segnaposto contenuto 1"/>
          <p:cNvSpPr>
            <a:spLocks noGrp="1"/>
          </p:cNvSpPr>
          <p:nvPr>
            <p:ph idx="13"/>
          </p:nvPr>
        </p:nvSpPr>
        <p:spPr/>
        <p:txBody>
          <a:bodyPr/>
          <a:lstStyle/>
          <a:p>
            <a:endParaRPr lang="en-GB"/>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Architectures</a:t>
            </a:r>
          </a:p>
        </p:txBody>
      </p:sp>
    </p:spTree>
    <p:extLst>
      <p:ext uri="{BB962C8B-B14F-4D97-AF65-F5344CB8AC3E}">
        <p14:creationId xmlns:p14="http://schemas.microsoft.com/office/powerpoint/2010/main" val="41984792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B7F82-29A6-4723-A263-C23E82E1E3A8}"/>
              </a:ext>
            </a:extLst>
          </p:cNvPr>
          <p:cNvSpPr>
            <a:spLocks noGrp="1"/>
          </p:cNvSpPr>
          <p:nvPr>
            <p:ph type="title"/>
          </p:nvPr>
        </p:nvSpPr>
        <p:spPr/>
        <p:txBody>
          <a:bodyPr/>
          <a:lstStyle/>
          <a:p>
            <a:r>
              <a:rPr lang="en-US" noProof="0" dirty="0"/>
              <a:t>Conclusions</a:t>
            </a:r>
          </a:p>
        </p:txBody>
      </p:sp>
      <p:sp>
        <p:nvSpPr>
          <p:cNvPr id="3" name="Segnaposto contenuto 2">
            <a:extLst>
              <a:ext uri="{FF2B5EF4-FFF2-40B4-BE49-F238E27FC236}">
                <a16:creationId xmlns:a16="http://schemas.microsoft.com/office/drawing/2014/main" id="{9F1A114B-B9CC-43AE-8CD6-E9FABDB10624}"/>
              </a:ext>
            </a:extLst>
          </p:cNvPr>
          <p:cNvSpPr>
            <a:spLocks noGrp="1"/>
          </p:cNvSpPr>
          <p:nvPr>
            <p:ph idx="1"/>
          </p:nvPr>
        </p:nvSpPr>
        <p:spPr/>
        <p:txBody>
          <a:bodyPr/>
          <a:lstStyle/>
          <a:p>
            <a:r>
              <a:rPr lang="en-US" noProof="0" dirty="0"/>
              <a:t>Learned the basis of big data (a summary of the Master’s degree course)</a:t>
            </a:r>
          </a:p>
          <a:p>
            <a:pPr lvl="1"/>
            <a:r>
              <a:rPr lang="en-US" noProof="0" dirty="0"/>
              <a:t>Definitions and motivations</a:t>
            </a:r>
          </a:p>
          <a:p>
            <a:pPr lvl="1"/>
            <a:r>
              <a:rPr lang="en-US" noProof="0" dirty="0"/>
              <a:t>Main components – focus on storage and processing</a:t>
            </a:r>
          </a:p>
          <a:p>
            <a:pPr lvl="1"/>
            <a:r>
              <a:rPr lang="en-US" noProof="0" dirty="0"/>
              <a:t>Hardware and software architectures</a:t>
            </a:r>
          </a:p>
          <a:p>
            <a:endParaRPr lang="en-US" noProof="0" dirty="0"/>
          </a:p>
          <a:p>
            <a:r>
              <a:rPr lang="en-US" noProof="0" dirty="0"/>
              <a:t>Up next: an overview of some of the main challenges</a:t>
            </a:r>
          </a:p>
          <a:p>
            <a:pPr lvl="1"/>
            <a:r>
              <a:rPr lang="en-US" noProof="0" dirty="0"/>
              <a:t>Polyglot persistence</a:t>
            </a:r>
          </a:p>
          <a:p>
            <a:pPr lvl="1"/>
            <a:r>
              <a:rPr lang="en-US" noProof="0" dirty="0"/>
              <a:t>The metadata challenge</a:t>
            </a:r>
          </a:p>
          <a:p>
            <a:endParaRPr lang="en-US" noProof="0" dirty="0"/>
          </a:p>
        </p:txBody>
      </p:sp>
      <p:sp>
        <p:nvSpPr>
          <p:cNvPr id="4" name="Segnaposto piè di pagina 3">
            <a:extLst>
              <a:ext uri="{FF2B5EF4-FFF2-40B4-BE49-F238E27FC236}">
                <a16:creationId xmlns:a16="http://schemas.microsoft.com/office/drawing/2014/main" id="{C2654BF9-4F46-455B-B438-9E8F281FAFB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DFAC1D31-BAB8-4420-A513-B23DA54B5DCA}"/>
              </a:ext>
            </a:extLst>
          </p:cNvPr>
          <p:cNvSpPr>
            <a:spLocks noGrp="1"/>
          </p:cNvSpPr>
          <p:nvPr>
            <p:ph type="sldNum" sz="quarter" idx="12"/>
          </p:nvPr>
        </p:nvSpPr>
        <p:spPr/>
        <p:txBody>
          <a:bodyPr/>
          <a:lstStyle/>
          <a:p>
            <a:fld id="{629637A9-119A-49DA-BD12-AAC58B377D80}" type="slidenum">
              <a:rPr lang="en-US" smtClean="0"/>
              <a:t>126</a:t>
            </a:fld>
            <a:endParaRPr lang="en-US" dirty="0"/>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22302718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Data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endParaRPr lang="en-US" noProof="0"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127</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B7F82-29A6-4723-A263-C23E82E1E3A8}"/>
              </a:ext>
            </a:extLst>
          </p:cNvPr>
          <p:cNvSpPr>
            <a:spLocks noGrp="1"/>
          </p:cNvSpPr>
          <p:nvPr>
            <p:ph type="title"/>
          </p:nvPr>
        </p:nvSpPr>
        <p:spPr/>
        <p:txBody>
          <a:bodyPr/>
          <a:lstStyle/>
          <a:p>
            <a:r>
              <a:rPr lang="en-US" noProof="0" dirty="0"/>
              <a:t>What we are going to do</a:t>
            </a:r>
          </a:p>
        </p:txBody>
      </p:sp>
      <p:sp>
        <p:nvSpPr>
          <p:cNvPr id="3" name="Segnaposto contenuto 2">
            <a:extLst>
              <a:ext uri="{FF2B5EF4-FFF2-40B4-BE49-F238E27FC236}">
                <a16:creationId xmlns:a16="http://schemas.microsoft.com/office/drawing/2014/main" id="{9F1A114B-B9CC-43AE-8CD6-E9FABDB10624}"/>
              </a:ext>
            </a:extLst>
          </p:cNvPr>
          <p:cNvSpPr>
            <a:spLocks noGrp="1"/>
          </p:cNvSpPr>
          <p:nvPr>
            <p:ph idx="1"/>
          </p:nvPr>
        </p:nvSpPr>
        <p:spPr/>
        <p:txBody>
          <a:bodyPr/>
          <a:lstStyle/>
          <a:p>
            <a:r>
              <a:rPr lang="en-US" noProof="0" dirty="0"/>
              <a:t>Definitions: from the data lake to the data platform</a:t>
            </a:r>
          </a:p>
          <a:p>
            <a:r>
              <a:rPr lang="en-US" noProof="0" dirty="0"/>
              <a:t>Define challenges</a:t>
            </a:r>
          </a:p>
          <a:p>
            <a:r>
              <a:rPr lang="en-US" noProof="0" dirty="0"/>
              <a:t>Discuss current solutions and future directions</a:t>
            </a:r>
          </a:p>
        </p:txBody>
      </p:sp>
      <p:sp>
        <p:nvSpPr>
          <p:cNvPr id="4" name="Segnaposto piè di pagina 3">
            <a:extLst>
              <a:ext uri="{FF2B5EF4-FFF2-40B4-BE49-F238E27FC236}">
                <a16:creationId xmlns:a16="http://schemas.microsoft.com/office/drawing/2014/main" id="{C2654BF9-4F46-455B-B438-9E8F281FAFB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DFAC1D31-BAB8-4420-A513-B23DA54B5DCA}"/>
              </a:ext>
            </a:extLst>
          </p:cNvPr>
          <p:cNvSpPr>
            <a:spLocks noGrp="1"/>
          </p:cNvSpPr>
          <p:nvPr>
            <p:ph type="sldNum" sz="quarter" idx="12"/>
          </p:nvPr>
        </p:nvSpPr>
        <p:spPr/>
        <p:txBody>
          <a:bodyPr/>
          <a:lstStyle/>
          <a:p>
            <a:fld id="{629637A9-119A-49DA-BD12-AAC58B377D80}" type="slidenum">
              <a:rPr lang="en-US" smtClean="0"/>
              <a:t>128</a:t>
            </a:fld>
            <a:endParaRPr lang="en-US" dirty="0"/>
          </a:p>
        </p:txBody>
      </p:sp>
      <p:sp>
        <p:nvSpPr>
          <p:cNvPr id="7" name="Segnaposto contenuto 6">
            <a:extLst>
              <a:ext uri="{FF2B5EF4-FFF2-40B4-BE49-F238E27FC236}">
                <a16:creationId xmlns:a16="http://schemas.microsoft.com/office/drawing/2014/main" id="{28D8453F-4A7D-422D-A404-54EC23215F83}"/>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3551159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129</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Big data as a noun – The V’s</a:t>
            </a:r>
          </a:p>
        </p:txBody>
      </p:sp>
      <p:sp>
        <p:nvSpPr>
          <p:cNvPr id="3" name="Segnaposto contenuto 2"/>
          <p:cNvSpPr>
            <a:spLocks noGrp="1"/>
          </p:cNvSpPr>
          <p:nvPr>
            <p:ph idx="1"/>
          </p:nvPr>
        </p:nvSpPr>
        <p:spPr/>
        <p:txBody>
          <a:bodyPr/>
          <a:lstStyle/>
          <a:p>
            <a:r>
              <a:rPr lang="en-US" noProof="0" dirty="0"/>
              <a:t>Volume</a:t>
            </a:r>
          </a:p>
          <a:p>
            <a:pPr lvl="1"/>
            <a:r>
              <a:rPr lang="en-US" noProof="0" dirty="0"/>
              <a:t>Large quantity of data</a:t>
            </a:r>
          </a:p>
          <a:p>
            <a:r>
              <a:rPr lang="en-US" noProof="0" dirty="0"/>
              <a:t>Velocity</a:t>
            </a:r>
          </a:p>
          <a:p>
            <a:pPr lvl="1"/>
            <a:r>
              <a:rPr lang="en-US" noProof="0" dirty="0"/>
              <a:t>Refers to the speed of data production…</a:t>
            </a:r>
          </a:p>
          <a:p>
            <a:pPr lvl="1"/>
            <a:r>
              <a:rPr lang="en-US" noProof="0" dirty="0"/>
              <a:t>…and to the speed of consumption and analysis</a:t>
            </a:r>
          </a:p>
          <a:p>
            <a:r>
              <a:rPr lang="en-US" noProof="0" dirty="0"/>
              <a:t>Variety</a:t>
            </a:r>
          </a:p>
          <a:p>
            <a:pPr lvl="1"/>
            <a:r>
              <a:rPr lang="en-US" noProof="0" dirty="0"/>
              <a:t>Structured, unstructured, multimedia</a:t>
            </a:r>
          </a:p>
          <a:p>
            <a:r>
              <a:rPr lang="en-US" noProof="0" dirty="0"/>
              <a:t>Veracity</a:t>
            </a:r>
          </a:p>
          <a:p>
            <a:pPr lvl="1"/>
            <a:r>
              <a:rPr lang="en-US" noProof="0" dirty="0"/>
              <a:t>Refers to the trustworthiness of data</a:t>
            </a:r>
          </a:p>
          <a:p>
            <a:pPr lvl="1"/>
            <a:r>
              <a:rPr lang="en-US" noProof="0" dirty="0"/>
              <a:t>Potentially inconsistent, incomplete, ambiguous, obsolete, false, approximate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13</a:t>
            </a:fld>
            <a:endParaRPr lang="en-US" dirty="0"/>
          </a:p>
        </p:txBody>
      </p:sp>
    </p:spTree>
    <p:extLst>
      <p:ext uri="{BB962C8B-B14F-4D97-AF65-F5344CB8AC3E}">
        <p14:creationId xmlns:p14="http://schemas.microsoft.com/office/powerpoint/2010/main" val="26514724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130</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131</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132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133</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135</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136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137</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138</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a:t>
            </a:r>
          </a:p>
        </p:txBody>
      </p:sp>
      <p:sp>
        <p:nvSpPr>
          <p:cNvPr id="3" name="Segnaposto contenuto 2"/>
          <p:cNvSpPr>
            <a:spLocks noGrp="1"/>
          </p:cNvSpPr>
          <p:nvPr>
            <p:ph idx="1"/>
          </p:nvPr>
        </p:nvSpPr>
        <p:spPr/>
        <p:txBody>
          <a:bodyPr/>
          <a:lstStyle/>
          <a:p>
            <a:r>
              <a:rPr lang="en-US" noProof="0" dirty="0"/>
              <a:t>“</a:t>
            </a:r>
            <a:r>
              <a:rPr lang="en-US" i="1" noProof="0" dirty="0"/>
              <a:t>If you think of a </a:t>
            </a:r>
            <a:r>
              <a:rPr lang="en-US" i="1" noProof="0" dirty="0" err="1"/>
              <a:t>datamart</a:t>
            </a:r>
            <a:r>
              <a:rPr lang="en-US" i="1" noProof="0" dirty="0"/>
              <a:t> as a store of bottled water – cleansed and packaged and structured for easy consumption – the data lake is a large body of water in a more natural state.</a:t>
            </a:r>
            <a:r>
              <a:rPr lang="en-US" noProof="0" dirty="0"/>
              <a:t>” </a:t>
            </a:r>
          </a:p>
          <a:p>
            <a:pPr lvl="2"/>
            <a:r>
              <a:rPr lang="en-US" noProof="0" dirty="0">
                <a:hlinkClick r:id="rId3"/>
              </a:rPr>
              <a:t>James Dixon</a:t>
            </a:r>
            <a:r>
              <a:rPr lang="en-US" noProof="0" dirty="0"/>
              <a:t>, 2010</a:t>
            </a:r>
          </a:p>
          <a:p>
            <a:r>
              <a:rPr lang="en-US" noProof="0" dirty="0"/>
              <a:t>“</a:t>
            </a:r>
            <a:r>
              <a:rPr lang="en-US" i="1" noProof="0" dirty="0"/>
              <a:t>A large storage system for raw, heterogeneous data, fed by multiple data sources, and that allows users to explore, extract and analyze the data.</a:t>
            </a:r>
            <a:r>
              <a:rPr lang="en-US" noProof="0" dirty="0"/>
              <a:t>”</a:t>
            </a:r>
          </a:p>
          <a:p>
            <a:pPr lvl="2"/>
            <a:r>
              <a:rPr lang="en-US" noProof="0" dirty="0"/>
              <a:t>Sawadogo, P., </a:t>
            </a:r>
            <a:r>
              <a:rPr lang="en-US" noProof="0" dirty="0" err="1"/>
              <a:t>Darmont</a:t>
            </a:r>
            <a:r>
              <a:rPr lang="en-US" noProof="0" dirty="0"/>
              <a:t>, J. </a:t>
            </a:r>
            <a:r>
              <a:rPr lang="en-US" b="1" noProof="0" dirty="0"/>
              <a:t>On data lake architectures and metadata management</a:t>
            </a:r>
            <a:r>
              <a:rPr lang="en-US" noProof="0" dirty="0"/>
              <a:t>. </a:t>
            </a:r>
            <a:r>
              <a:rPr lang="en-US" i="1" noProof="0" dirty="0"/>
              <a:t>J </a:t>
            </a:r>
            <a:r>
              <a:rPr lang="en-US" i="1" noProof="0" dirty="0" err="1"/>
              <a:t>Intell</a:t>
            </a:r>
            <a:r>
              <a:rPr lang="en-US" i="1" noProof="0" dirty="0"/>
              <a:t> Inf Syst</a:t>
            </a:r>
            <a:r>
              <a:rPr lang="en-US" noProof="0" dirty="0"/>
              <a:t> 56, 97–120 (2021)</a:t>
            </a:r>
          </a:p>
          <a:p>
            <a:r>
              <a:rPr lang="en-US" noProof="0" dirty="0"/>
              <a:t>“</a:t>
            </a:r>
            <a:r>
              <a:rPr lang="en-US" i="1" noProof="0" dirty="0"/>
              <a:t>A data lake is a central location that holds a large amount of data in its native, raw format.”</a:t>
            </a:r>
          </a:p>
          <a:p>
            <a:pPr lvl="2"/>
            <a:r>
              <a:rPr lang="en-US" noProof="0" dirty="0">
                <a:hlinkClick r:id="rId4"/>
              </a:rPr>
              <a:t>Databricks</a:t>
            </a:r>
            <a:r>
              <a:rPr lang="en-US" noProof="0" dirty="0"/>
              <a:t>, 2021</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139</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51751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Big data as a noun – The V’s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14</a:t>
            </a:fld>
            <a:endParaRPr lang="en-US" dirty="0"/>
          </a:p>
        </p:txBody>
      </p:sp>
      <p:pic>
        <p:nvPicPr>
          <p:cNvPr id="5122" name="Picture 2" descr="Risultati immagini per big data v"/>
          <p:cNvPicPr>
            <a:picLocks noChangeAspect="1" noChangeArrowheads="1"/>
          </p:cNvPicPr>
          <p:nvPr/>
        </p:nvPicPr>
        <p:blipFill rotWithShape="1">
          <a:blip r:embed="rId2">
            <a:extLst>
              <a:ext uri="{28A0092B-C50C-407E-A947-70E740481C1C}">
                <a14:useLocalDpi xmlns:a14="http://schemas.microsoft.com/office/drawing/2010/main" val="0"/>
              </a:ext>
            </a:extLst>
          </a:blip>
          <a:srcRect b="10714"/>
          <a:stretch/>
        </p:blipFill>
        <p:spPr bwMode="auto">
          <a:xfrm>
            <a:off x="4053841" y="1857066"/>
            <a:ext cx="4632960" cy="4136563"/>
          </a:xfrm>
          <a:prstGeom prst="rect">
            <a:avLst/>
          </a:prstGeom>
          <a:noFill/>
          <a:extLst>
            <a:ext uri="{909E8E84-426E-40DD-AFC4-6F175D3DCCD1}">
              <a14:hiddenFill xmlns:a14="http://schemas.microsoft.com/office/drawing/2010/main">
                <a:solidFill>
                  <a:srgbClr val="FFFFFF"/>
                </a:solidFill>
              </a14:hiddenFill>
            </a:ext>
          </a:extLst>
        </p:spPr>
      </p:pic>
      <p:sp>
        <p:nvSpPr>
          <p:cNvPr id="5" name="내용 개체 틀 2">
            <a:extLst>
              <a:ext uri="{FF2B5EF4-FFF2-40B4-BE49-F238E27FC236}">
                <a16:creationId xmlns:a16="http://schemas.microsoft.com/office/drawing/2014/main" id="{5B9B2EDE-F848-423C-8AEB-0FBCA8858C1E}"/>
              </a:ext>
            </a:extLst>
          </p:cNvPr>
          <p:cNvSpPr>
            <a:spLocks noGrp="1"/>
          </p:cNvSpPr>
          <p:nvPr>
            <p:ph sz="quarter" idx="1"/>
          </p:nvPr>
        </p:nvSpPr>
        <p:spPr>
          <a:xfrm>
            <a:off x="838200" y="1700499"/>
            <a:ext cx="10515600" cy="4351338"/>
          </a:xfrm>
        </p:spPr>
        <p:txBody>
          <a:bodyPr anchor="t">
            <a:normAutofit/>
          </a:bodyPr>
          <a:lstStyle/>
          <a:p>
            <a:r>
              <a:rPr lang="en-US" noProof="0" dirty="0"/>
              <a:t>How many V’s?</a:t>
            </a:r>
            <a:endParaRPr lang="en-US" altLang="ko-KR" noProof="0" dirty="0"/>
          </a:p>
        </p:txBody>
      </p:sp>
    </p:spTree>
    <p:extLst>
      <p:ext uri="{BB962C8B-B14F-4D97-AF65-F5344CB8AC3E}">
        <p14:creationId xmlns:p14="http://schemas.microsoft.com/office/powerpoint/2010/main" val="38014630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a:t>
            </a:r>
          </a:p>
        </p:txBody>
      </p:sp>
      <p:sp>
        <p:nvSpPr>
          <p:cNvPr id="3" name="Segnaposto contenuto 2"/>
          <p:cNvSpPr>
            <a:spLocks noGrp="1"/>
          </p:cNvSpPr>
          <p:nvPr>
            <p:ph idx="1"/>
          </p:nvPr>
        </p:nvSpPr>
        <p:spPr/>
        <p:txBody>
          <a:bodyPr/>
          <a:lstStyle/>
          <a:p>
            <a:r>
              <a:rPr lang="en-US" noProof="0" dirty="0"/>
              <a:t>The data lake started with the Apache Hadoop movement, using the Hadoop File System (HDFS) for cheap storage</a:t>
            </a:r>
          </a:p>
          <a:p>
            <a:pPr lvl="1"/>
            <a:r>
              <a:rPr lang="en-US" i="1" noProof="0" dirty="0"/>
              <a:t>Schema-on-read</a:t>
            </a:r>
            <a:r>
              <a:rPr lang="en-US" noProof="0" dirty="0"/>
              <a:t> architecture </a:t>
            </a:r>
          </a:p>
          <a:p>
            <a:pPr lvl="1"/>
            <a:r>
              <a:rPr lang="en-US" noProof="0" dirty="0"/>
              <a:t>Agility of storing any data at low cost</a:t>
            </a:r>
          </a:p>
          <a:p>
            <a:pPr lvl="1"/>
            <a:r>
              <a:rPr lang="en-US" noProof="0" dirty="0"/>
              <a:t>Eludes the problems of quality and governance</a:t>
            </a:r>
          </a:p>
          <a:p>
            <a:r>
              <a:rPr lang="en-US" noProof="0" dirty="0"/>
              <a:t>A two-tier data lake + warehouse architecture is dominant in the industry</a:t>
            </a:r>
          </a:p>
          <a:p>
            <a:pPr lvl="1"/>
            <a:r>
              <a:rPr lang="en-US" noProof="0" dirty="0"/>
              <a:t>HDFS replaced by cloud data lakes (e.g., S3, ADLS, GCS)</a:t>
            </a:r>
          </a:p>
          <a:p>
            <a:pPr lvl="1"/>
            <a:r>
              <a:rPr lang="en-US" noProof="0" dirty="0"/>
              <a:t>Data lake data directly accessible to a wide range of analytics engines</a:t>
            </a:r>
          </a:p>
          <a:p>
            <a:pPr lvl="1"/>
            <a:r>
              <a:rPr lang="en-US" noProof="0" dirty="0"/>
              <a:t>A subset of data is "ETL-ed" to a data warehouse for important decision support and BI apps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140</a:t>
            </a:fld>
            <a:endParaRPr lang="it-IT"/>
          </a:p>
        </p:txBody>
      </p:sp>
      <p:sp>
        <p:nvSpPr>
          <p:cNvPr id="6" name="Segnaposto contenuto 5"/>
          <p:cNvSpPr>
            <a:spLocks noGrp="1"/>
          </p:cNvSpPr>
          <p:nvPr>
            <p:ph idx="13"/>
          </p:nvPr>
        </p:nvSpPr>
        <p:spPr/>
        <p:txBody>
          <a:bodyPr/>
          <a:lstStyle/>
          <a:p>
            <a:r>
              <a:rPr lang="en-US" noProof="0" dirty="0" err="1"/>
              <a:t>Armbrust</a:t>
            </a:r>
            <a:r>
              <a:rPr lang="en-US" noProof="0" dirty="0"/>
              <a:t>, M., </a:t>
            </a:r>
            <a:r>
              <a:rPr lang="en-US" noProof="0" dirty="0" err="1"/>
              <a:t>Ghodsi</a:t>
            </a:r>
            <a:r>
              <a:rPr lang="en-US" noProof="0" dirty="0"/>
              <a:t>, A., Xin, R., &amp; </a:t>
            </a:r>
            <a:r>
              <a:rPr lang="en-US" noProof="0" dirty="0" err="1"/>
              <a:t>Zaharia</a:t>
            </a:r>
            <a:r>
              <a:rPr lang="en-US" noProof="0" dirty="0"/>
              <a:t>, M. (2021). </a:t>
            </a:r>
            <a:r>
              <a:rPr lang="en-US" b="1" noProof="0" dirty="0"/>
              <a:t>Lakehouse: A New Generation of Open Platforms that Unify Data Warehousing and Advanced Analytics</a:t>
            </a:r>
            <a:r>
              <a:rPr lang="en-US" noProof="0" dirty="0"/>
              <a:t>. </a:t>
            </a:r>
            <a:r>
              <a:rPr lang="en-US" i="1" noProof="0" dirty="0"/>
              <a:t>CIDR</a:t>
            </a:r>
            <a:r>
              <a:rPr lang="en-US" noProof="0" dirty="0"/>
              <a:t>.</a:t>
            </a:r>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395104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141</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142</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143</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a:t>
            </a:r>
          </a:p>
        </p:txBody>
      </p:sp>
      <p:sp>
        <p:nvSpPr>
          <p:cNvPr id="3" name="Segnaposto contenuto 2"/>
          <p:cNvSpPr>
            <a:spLocks noGrp="1"/>
          </p:cNvSpPr>
          <p:nvPr>
            <p:ph idx="1"/>
          </p:nvPr>
        </p:nvSpPr>
        <p:spPr/>
        <p:txBody>
          <a:bodyPr/>
          <a:lstStyle/>
          <a:p>
            <a:r>
              <a:rPr lang="en-US" noProof="0" dirty="0"/>
              <a:t>Downsides of data lakes</a:t>
            </a:r>
          </a:p>
          <a:p>
            <a:pPr lvl="1"/>
            <a:r>
              <a:rPr lang="en-US" noProof="0" dirty="0"/>
              <a:t>Security</a:t>
            </a:r>
          </a:p>
          <a:p>
            <a:pPr lvl="2"/>
            <a:r>
              <a:rPr lang="en-US" noProof="0" dirty="0"/>
              <a:t>All the data is stored and managed as files</a:t>
            </a:r>
          </a:p>
          <a:p>
            <a:pPr lvl="2"/>
            <a:r>
              <a:rPr lang="en-US" noProof="0" dirty="0"/>
              <a:t>No fine-grained access control on the contents of files, but only coarse-grained access governing who can access what files or directories</a:t>
            </a:r>
          </a:p>
          <a:p>
            <a:pPr lvl="1"/>
            <a:r>
              <a:rPr lang="en-US" noProof="0" dirty="0"/>
              <a:t>Quality</a:t>
            </a:r>
          </a:p>
          <a:p>
            <a:pPr lvl="2"/>
            <a:r>
              <a:rPr lang="en-US" noProof="0" dirty="0"/>
              <a:t>Hard to prevent data corruption and manage schema changes</a:t>
            </a:r>
          </a:p>
          <a:p>
            <a:pPr lvl="2"/>
            <a:r>
              <a:rPr lang="en-US" noProof="0" dirty="0"/>
              <a:t>Challenging to ensure atomic operations when writing a group of files</a:t>
            </a:r>
          </a:p>
          <a:p>
            <a:pPr lvl="2"/>
            <a:r>
              <a:rPr lang="en-US" noProof="0" dirty="0"/>
              <a:t>No roll-back mechanism</a:t>
            </a:r>
          </a:p>
          <a:p>
            <a:pPr lvl="1"/>
            <a:r>
              <a:rPr lang="en-US" noProof="0" dirty="0"/>
              <a:t>Query performance</a:t>
            </a:r>
          </a:p>
          <a:p>
            <a:pPr lvl="2"/>
            <a:r>
              <a:rPr lang="en-US" noProof="0" dirty="0"/>
              <a:t>Formats are not optimized for fast access</a:t>
            </a:r>
          </a:p>
          <a:p>
            <a:r>
              <a:rPr lang="en-US" noProof="0" dirty="0"/>
              <a:t>It is often said that the </a:t>
            </a:r>
            <a:r>
              <a:rPr lang="en-US" i="1" noProof="0" dirty="0"/>
              <a:t>lake</a:t>
            </a:r>
            <a:r>
              <a:rPr lang="en-US" noProof="0" dirty="0"/>
              <a:t> easily turns into a </a:t>
            </a:r>
            <a:r>
              <a:rPr lang="en-US" i="1" noProof="0" dirty="0"/>
              <a:t>swamp</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144</a:t>
            </a:fld>
            <a:endParaRPr lang="it-IT"/>
          </a:p>
        </p:txBody>
      </p:sp>
      <p:sp>
        <p:nvSpPr>
          <p:cNvPr id="6" name="Segnaposto contenuto 5"/>
          <p:cNvSpPr>
            <a:spLocks noGrp="1"/>
          </p:cNvSpPr>
          <p:nvPr>
            <p:ph idx="13"/>
          </p:nvPr>
        </p:nvSpPr>
        <p:spPr/>
        <p:txBody>
          <a:bodyPr/>
          <a:lstStyle/>
          <a:p>
            <a:endParaRPr lang="en-GB"/>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11823896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145</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146</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147</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platform</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148</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33134915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149</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31387-9315-4449-8C0A-63A3EEDFE578}"/>
              </a:ext>
            </a:extLst>
          </p:cNvPr>
          <p:cNvSpPr>
            <a:spLocks noGrp="1"/>
          </p:cNvSpPr>
          <p:nvPr>
            <p:ph type="title"/>
          </p:nvPr>
        </p:nvSpPr>
        <p:spPr/>
        <p:txBody>
          <a:bodyPr/>
          <a:lstStyle/>
          <a:p>
            <a:r>
              <a:rPr lang="en-US" noProof="0" dirty="0"/>
              <a:t>Big data as an adjective</a:t>
            </a:r>
          </a:p>
        </p:txBody>
      </p:sp>
      <p:sp>
        <p:nvSpPr>
          <p:cNvPr id="3" name="Segnaposto contenuto 2">
            <a:extLst>
              <a:ext uri="{FF2B5EF4-FFF2-40B4-BE49-F238E27FC236}">
                <a16:creationId xmlns:a16="http://schemas.microsoft.com/office/drawing/2014/main" id="{5CF93291-EFD8-4C06-BCBF-9A1B95703CF0}"/>
              </a:ext>
            </a:extLst>
          </p:cNvPr>
          <p:cNvSpPr>
            <a:spLocks noGrp="1"/>
          </p:cNvSpPr>
          <p:nvPr>
            <p:ph idx="1"/>
          </p:nvPr>
        </p:nvSpPr>
        <p:spPr/>
        <p:txBody>
          <a:bodyPr/>
          <a:lstStyle/>
          <a:p>
            <a:r>
              <a:rPr lang="en-US" noProof="0" dirty="0"/>
              <a:t>When used as a noun, the boundary between </a:t>
            </a:r>
            <a:r>
              <a:rPr lang="en-US" i="1" noProof="0" dirty="0"/>
              <a:t>normal</a:t>
            </a:r>
            <a:r>
              <a:rPr lang="en-US" noProof="0" dirty="0"/>
              <a:t> and </a:t>
            </a:r>
            <a:r>
              <a:rPr lang="en-US" i="1" noProof="0" dirty="0"/>
              <a:t>big</a:t>
            </a:r>
            <a:r>
              <a:rPr lang="en-US" noProof="0" dirty="0"/>
              <a:t> data is vague</a:t>
            </a:r>
          </a:p>
          <a:p>
            <a:r>
              <a:rPr lang="en-US" noProof="0" dirty="0"/>
              <a:t>When used as an adjective, its meaning is more specific</a:t>
            </a:r>
          </a:p>
          <a:p>
            <a:pPr lvl="1"/>
            <a:r>
              <a:rPr lang="en-US" noProof="0" dirty="0"/>
              <a:t>Big data architecture (e.g., the Lambda architecture)</a:t>
            </a:r>
          </a:p>
          <a:p>
            <a:pPr lvl="1"/>
            <a:r>
              <a:rPr lang="en-US" noProof="0" dirty="0"/>
              <a:t>Big data tools (e.g., Apache Spark)</a:t>
            </a:r>
          </a:p>
          <a:p>
            <a:pPr lvl="1"/>
            <a:r>
              <a:rPr lang="en-US" noProof="0" dirty="0"/>
              <a:t>Big data paradigm (e.g., Map-Reduce)</a:t>
            </a:r>
          </a:p>
        </p:txBody>
      </p:sp>
      <p:sp>
        <p:nvSpPr>
          <p:cNvPr id="4" name="Segnaposto piè di pagina 3">
            <a:extLst>
              <a:ext uri="{FF2B5EF4-FFF2-40B4-BE49-F238E27FC236}">
                <a16:creationId xmlns:a16="http://schemas.microsoft.com/office/drawing/2014/main" id="{40FC2FF6-DF8F-4B2F-90F3-47A0C2DD02E6}"/>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40408B94-E0C8-44C4-9E15-083DEE4BBF74}"/>
              </a:ext>
            </a:extLst>
          </p:cNvPr>
          <p:cNvSpPr>
            <a:spLocks noGrp="1"/>
          </p:cNvSpPr>
          <p:nvPr>
            <p:ph type="sldNum" sz="quarter" idx="12"/>
          </p:nvPr>
        </p:nvSpPr>
        <p:spPr/>
        <p:txBody>
          <a:bodyPr/>
          <a:lstStyle/>
          <a:p>
            <a:fld id="{629637A9-119A-49DA-BD12-AAC58B377D80}" type="slidenum">
              <a:rPr lang="en-US" smtClean="0"/>
              <a:t>15</a:t>
            </a:fld>
            <a:endParaRPr lang="en-US" dirty="0"/>
          </a:p>
        </p:txBody>
      </p:sp>
    </p:spTree>
    <p:extLst>
      <p:ext uri="{BB962C8B-B14F-4D97-AF65-F5344CB8AC3E}">
        <p14:creationId xmlns:p14="http://schemas.microsoft.com/office/powerpoint/2010/main" val="31009888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3" name="Segnaposto contenuto 2"/>
          <p:cNvSpPr>
            <a:spLocks noGrp="1"/>
          </p:cNvSpPr>
          <p:nvPr>
            <p:ph idx="1"/>
          </p:nvPr>
        </p:nvSpPr>
        <p:spPr/>
        <p:txBody>
          <a:bodyPr/>
          <a:lstStyle/>
          <a:p>
            <a:r>
              <a:rPr lang="en-US" noProof="0" dirty="0"/>
              <a:t>The data </a:t>
            </a:r>
            <a:r>
              <a:rPr lang="en-US" noProof="0" dirty="0" err="1"/>
              <a:t>lakehouse</a:t>
            </a:r>
            <a:r>
              <a:rPr lang="en-US" noProof="0" dirty="0"/>
              <a:t> enables storing all your data once in a data lake and efficiently doing AI and BI on that data directly at a massive scale</a:t>
            </a:r>
          </a:p>
          <a:p>
            <a:pPr lvl="1"/>
            <a:r>
              <a:rPr lang="en-US" noProof="0" dirty="0"/>
              <a:t>ACID transaction support</a:t>
            </a:r>
          </a:p>
          <a:p>
            <a:pPr lvl="1"/>
            <a:r>
              <a:rPr lang="en-US" noProof="0" dirty="0"/>
              <a:t>Schema enforcement </a:t>
            </a:r>
          </a:p>
          <a:p>
            <a:pPr lvl="1"/>
            <a:r>
              <a:rPr lang="en-US" noProof="0" dirty="0"/>
              <a:t>Data governance</a:t>
            </a:r>
          </a:p>
          <a:p>
            <a:pPr lvl="2"/>
            <a:r>
              <a:rPr lang="en-US" noProof="0" dirty="0"/>
              <a:t>All processes ensuring that data meet high quality standards throughout the whole lifecycles</a:t>
            </a:r>
          </a:p>
          <a:p>
            <a:pPr lvl="2"/>
            <a:r>
              <a:rPr lang="en-US" noProof="0" dirty="0"/>
              <a:t>Including availability, usability, consistency, integrity, security</a:t>
            </a:r>
          </a:p>
          <a:p>
            <a:pPr lvl="1"/>
            <a:r>
              <a:rPr lang="en-US" noProof="0" dirty="0"/>
              <a:t>Support for diverse workloads (e.g., data science, ML, SQL, analytics)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150</a:t>
            </a:fld>
            <a:endParaRPr lang="en-US" dirty="0"/>
          </a:p>
        </p:txBody>
      </p:sp>
      <p:sp>
        <p:nvSpPr>
          <p:cNvPr id="6" name="Segnaposto contenuto 5"/>
          <p:cNvSpPr>
            <a:spLocks noGrp="1"/>
          </p:cNvSpPr>
          <p:nvPr>
            <p:ph idx="13"/>
          </p:nvPr>
        </p:nvSpPr>
        <p:spPr/>
        <p:txBody>
          <a:bodyPr/>
          <a:lstStyle/>
          <a:p>
            <a:r>
              <a:rPr lang="en-US" noProof="0" dirty="0">
                <a:hlinkClick r:id="rId3"/>
              </a:rPr>
              <a:t>https://databricks.com/blog/2020/01/30/what-is-a-data-lakehouse.html</a:t>
            </a:r>
            <a:r>
              <a:rPr lang="en-US" noProof="0" dirty="0"/>
              <a:t> </a:t>
            </a:r>
          </a:p>
        </p:txBody>
      </p:sp>
      <p:pic>
        <p:nvPicPr>
          <p:cNvPr id="2050" name="Picture 2" descr="Lake house Icon - Download Lake house Icon 697853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084" y="525590"/>
            <a:ext cx="1004632" cy="1004632"/>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spTree>
    <p:extLst>
      <p:ext uri="{BB962C8B-B14F-4D97-AF65-F5344CB8AC3E}">
        <p14:creationId xmlns:p14="http://schemas.microsoft.com/office/powerpoint/2010/main" val="24802683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151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152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154</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Definitions</a:t>
            </a:r>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155</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156</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157</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158</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Why the hype</a:t>
            </a:r>
          </a:p>
        </p:txBody>
      </p:sp>
      <p:sp>
        <p:nvSpPr>
          <p:cNvPr id="3" name="Segnaposto contenuto 2"/>
          <p:cNvSpPr>
            <a:spLocks noGrp="1"/>
          </p:cNvSpPr>
          <p:nvPr>
            <p:ph idx="1"/>
          </p:nvPr>
        </p:nvSpPr>
        <p:spPr/>
        <p:txBody>
          <a:bodyPr/>
          <a:lstStyle/>
          <a:p>
            <a:r>
              <a:rPr lang="en-US" noProof="0" dirty="0"/>
              <a:t>We have always known that data is powerful</a:t>
            </a:r>
          </a:p>
          <a:p>
            <a:r>
              <a:rPr lang="en-US" noProof="0" dirty="0"/>
              <a:t>What has changed?</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16</a:t>
            </a:fld>
            <a:endParaRPr lang="en-US" dirty="0"/>
          </a:p>
        </p:txBody>
      </p:sp>
    </p:spTree>
    <p:extLst>
      <p:ext uri="{BB962C8B-B14F-4D97-AF65-F5344CB8AC3E}">
        <p14:creationId xmlns:p14="http://schemas.microsoft.com/office/powerpoint/2010/main" val="19552564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161</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162</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570BF1C-84F3-96A0-42DC-91E59ABC6326}"/>
              </a:ext>
            </a:extLst>
          </p:cNvPr>
          <p:cNvSpPr>
            <a:spLocks noGrp="1"/>
          </p:cNvSpPr>
          <p:nvPr>
            <p:ph type="title"/>
          </p:nvPr>
        </p:nvSpPr>
        <p:spPr/>
        <p:txBody>
          <a:bodyPr/>
          <a:lstStyle/>
          <a:p>
            <a:r>
              <a:rPr lang="en-US" noProof="0" dirty="0"/>
              <a:t>Data platform</a:t>
            </a:r>
          </a:p>
        </p:txBody>
      </p:sp>
      <p:sp>
        <p:nvSpPr>
          <p:cNvPr id="9" name="Segnaposto contenuto 8">
            <a:extLst>
              <a:ext uri="{FF2B5EF4-FFF2-40B4-BE49-F238E27FC236}">
                <a16:creationId xmlns:a16="http://schemas.microsoft.com/office/drawing/2014/main" id="{1C23746D-2ECB-BCED-38B2-6BE7BF3728CF}"/>
              </a:ext>
            </a:extLst>
          </p:cNvPr>
          <p:cNvSpPr>
            <a:spLocks noGrp="1"/>
          </p:cNvSpPr>
          <p:nvPr>
            <p:ph idx="1"/>
          </p:nvPr>
        </p:nvSpPr>
        <p:spPr/>
        <p:txBody>
          <a:bodyPr/>
          <a:lstStyle/>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a:p>
            <a:endParaRPr lang="en-US" noProof="0" dirty="0"/>
          </a:p>
        </p:txBody>
      </p:sp>
      <p:sp>
        <p:nvSpPr>
          <p:cNvPr id="5" name="Segnaposto piè di pagina 4">
            <a:extLst>
              <a:ext uri="{FF2B5EF4-FFF2-40B4-BE49-F238E27FC236}">
                <a16:creationId xmlns:a16="http://schemas.microsoft.com/office/drawing/2014/main" id="{05EFDB1D-2F40-42DA-E279-01CC942D59EE}"/>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egnaposto numero diapositiva 5">
            <a:extLst>
              <a:ext uri="{FF2B5EF4-FFF2-40B4-BE49-F238E27FC236}">
                <a16:creationId xmlns:a16="http://schemas.microsoft.com/office/drawing/2014/main" id="{BE0B325F-EE95-A938-71A3-D20F9E56CF97}"/>
              </a:ext>
            </a:extLst>
          </p:cNvPr>
          <p:cNvSpPr>
            <a:spLocks noGrp="1"/>
          </p:cNvSpPr>
          <p:nvPr>
            <p:ph type="sldNum" sz="quarter" idx="12"/>
          </p:nvPr>
        </p:nvSpPr>
        <p:spPr/>
        <p:txBody>
          <a:bodyPr/>
          <a:lstStyle/>
          <a:p>
            <a:fld id="{5DD6F1BA-2510-46FC-9346-AB1F3CA1593B}" type="slidenum">
              <a:rPr lang="en-US" noProof="0" smtClean="0"/>
              <a:t>164</a:t>
            </a:fld>
            <a:endParaRPr lang="en-US" noProof="0" dirty="0"/>
          </a:p>
        </p:txBody>
      </p:sp>
      <p:sp>
        <p:nvSpPr>
          <p:cNvPr id="10" name="Segnaposto contenuto 9">
            <a:extLst>
              <a:ext uri="{FF2B5EF4-FFF2-40B4-BE49-F238E27FC236}">
                <a16:creationId xmlns:a16="http://schemas.microsoft.com/office/drawing/2014/main" id="{3A07872B-029A-ADD9-97A1-F7C2216CDD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135864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Metadata challenges</a:t>
            </a:r>
          </a:p>
        </p:txBody>
      </p:sp>
      <p:sp>
        <p:nvSpPr>
          <p:cNvPr id="3" name="Segnaposto contenuto 2"/>
          <p:cNvSpPr>
            <a:spLocks noGrp="1"/>
          </p:cNvSpPr>
          <p:nvPr>
            <p:ph idx="1"/>
          </p:nvPr>
        </p:nvSpPr>
        <p:spPr/>
        <p:txBody>
          <a:bodyPr/>
          <a:lstStyle/>
          <a:p>
            <a:r>
              <a:rPr lang="en-US" noProof="0" dirty="0"/>
              <a:t>Knowledge representation</a:t>
            </a:r>
          </a:p>
          <a:p>
            <a:pPr lvl="1"/>
            <a:r>
              <a:rPr lang="en-US" noProof="0" dirty="0"/>
              <a:t>Which metadata must be captured</a:t>
            </a:r>
          </a:p>
          <a:p>
            <a:pPr lvl="1"/>
            <a:r>
              <a:rPr lang="en-US" noProof="0" dirty="0"/>
              <a:t>How should metadata be organized</a:t>
            </a:r>
          </a:p>
          <a:p>
            <a:r>
              <a:rPr lang="en-US" noProof="0" dirty="0"/>
              <a:t>Knowledge exploitation</a:t>
            </a:r>
          </a:p>
          <a:p>
            <a:pPr lvl="1"/>
            <a:r>
              <a:rPr lang="en-US" noProof="0" dirty="0"/>
              <a:t>Which features do metadata enable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165</a:t>
            </a:fld>
            <a:endParaRPr lang="en-US" dirty="0"/>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3921243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US" noProof="0"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en-US" noProof="0" dirty="0"/>
              <a:t>A classification of metadata</a:t>
            </a:r>
          </a:p>
          <a:p>
            <a:pPr lvl="1"/>
            <a:r>
              <a:rPr lang="en-US" b="1" noProof="0" dirty="0"/>
              <a:t>Technical</a:t>
            </a:r>
            <a:r>
              <a:rPr lang="en-US" noProof="0" dirty="0"/>
              <a:t> metadata</a:t>
            </a:r>
          </a:p>
          <a:p>
            <a:pPr lvl="2"/>
            <a:r>
              <a:rPr lang="en-US" noProof="0" dirty="0"/>
              <a:t>Capture the form and structure of each dataset</a:t>
            </a:r>
          </a:p>
          <a:p>
            <a:pPr lvl="2"/>
            <a:r>
              <a:rPr lang="en-US" noProof="0" dirty="0"/>
              <a:t>E.g.: type of data (text, JSON, Avro); structure of the data (the fields and their types) </a:t>
            </a:r>
          </a:p>
          <a:p>
            <a:pPr lvl="1"/>
            <a:r>
              <a:rPr lang="en-US" b="1" noProof="0" dirty="0"/>
              <a:t>Operational</a:t>
            </a:r>
            <a:r>
              <a:rPr lang="en-US" noProof="0" dirty="0"/>
              <a:t> metadata</a:t>
            </a:r>
          </a:p>
          <a:p>
            <a:pPr lvl="2"/>
            <a:r>
              <a:rPr lang="en-US" noProof="0" dirty="0"/>
              <a:t>Capture lineage, quality, profile, and provenance of the data</a:t>
            </a:r>
          </a:p>
          <a:p>
            <a:pPr lvl="2"/>
            <a:r>
              <a:rPr lang="en-US" noProof="0" dirty="0"/>
              <a:t>E.g.: source and target locations of data, size, number of records, and lineage </a:t>
            </a:r>
          </a:p>
          <a:p>
            <a:pPr lvl="1"/>
            <a:r>
              <a:rPr lang="en-US" b="1" noProof="0" dirty="0"/>
              <a:t>Business</a:t>
            </a:r>
            <a:r>
              <a:rPr lang="en-US" noProof="0" dirty="0"/>
              <a:t> metadata</a:t>
            </a:r>
          </a:p>
          <a:p>
            <a:pPr lvl="2"/>
            <a:r>
              <a:rPr lang="en-US" noProof="0" dirty="0"/>
              <a:t>Captures what it all means to the user</a:t>
            </a:r>
          </a:p>
          <a:p>
            <a:pPr lvl="2"/>
            <a:r>
              <a:rPr lang="en-US" noProof="0" dirty="0"/>
              <a:t>E.g.: business names, descriptions, tags, quality, and masking rules for privacy</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166</a:t>
            </a:fld>
            <a:endParaRPr lang="en-US" dirty="0"/>
          </a:p>
        </p:txBody>
      </p:sp>
      <p:sp>
        <p:nvSpPr>
          <p:cNvPr id="8" name="Segnaposto contenuto 7"/>
          <p:cNvSpPr>
            <a:spLocks noGrp="1"/>
          </p:cNvSpPr>
          <p:nvPr>
            <p:ph idx="13"/>
          </p:nvPr>
        </p:nvSpPr>
        <p:spPr/>
        <p:txBody>
          <a:bodyPr/>
          <a:lstStyle/>
          <a:p>
            <a:r>
              <a:rPr lang="en-US" noProof="0" dirty="0"/>
              <a:t>A. LaPlante, B. Sharma, </a:t>
            </a:r>
            <a:r>
              <a:rPr lang="en-US" b="1" noProof="0" dirty="0"/>
              <a:t>Architecting Data Lakes</a:t>
            </a:r>
            <a:r>
              <a:rPr lang="en-US" noProof="0" dirty="0"/>
              <a:t>, </a:t>
            </a:r>
            <a:r>
              <a:rPr lang="en-US" i="1" noProof="0" dirty="0"/>
              <a:t>O’Reilly Media</a:t>
            </a:r>
            <a:r>
              <a:rPr lang="en-US" noProof="0" dirty="0"/>
              <a:t>, Sebastopol, 2018.</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28421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US" noProof="0"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en-US" noProof="0" dirty="0"/>
              <a:t>Another classification of metadata</a:t>
            </a:r>
          </a:p>
          <a:p>
            <a:pPr lvl="1"/>
            <a:r>
              <a:rPr lang="en-US" b="1" noProof="0" dirty="0"/>
              <a:t>Intra-object </a:t>
            </a:r>
            <a:r>
              <a:rPr lang="en-US" noProof="0" dirty="0"/>
              <a:t>metadata</a:t>
            </a:r>
          </a:p>
          <a:p>
            <a:pPr lvl="2"/>
            <a:r>
              <a:rPr lang="en-US" i="1" noProof="0" dirty="0"/>
              <a:t>Properties</a:t>
            </a:r>
            <a:r>
              <a:rPr lang="en-US" noProof="0" dirty="0"/>
              <a:t> provide a general description of an object in the form of key-value pairs</a:t>
            </a:r>
          </a:p>
          <a:p>
            <a:pPr lvl="2"/>
            <a:r>
              <a:rPr lang="en-US" i="1" noProof="0" dirty="0"/>
              <a:t>Summaries and previews </a:t>
            </a:r>
            <a:r>
              <a:rPr lang="en-US" noProof="0" dirty="0"/>
              <a:t>provide an overview of the content or structure of an object</a:t>
            </a:r>
          </a:p>
          <a:p>
            <a:pPr lvl="2"/>
            <a:r>
              <a:rPr lang="en-US" i="1" noProof="0" dirty="0"/>
              <a:t>Semantic metadata</a:t>
            </a:r>
            <a:r>
              <a:rPr lang="en-US" noProof="0" dirty="0"/>
              <a:t> are annotations that help understand the meaning of data</a:t>
            </a:r>
          </a:p>
          <a:p>
            <a:pPr lvl="1"/>
            <a:r>
              <a:rPr lang="en-US" b="1" noProof="0" dirty="0"/>
              <a:t>Inter-object</a:t>
            </a:r>
            <a:r>
              <a:rPr lang="en-US" noProof="0" dirty="0"/>
              <a:t> metadata</a:t>
            </a:r>
          </a:p>
          <a:p>
            <a:pPr lvl="2"/>
            <a:r>
              <a:rPr lang="en-US" i="1" noProof="0" dirty="0"/>
              <a:t>Objects groupings</a:t>
            </a:r>
            <a:r>
              <a:rPr lang="en-US" noProof="0" dirty="0"/>
              <a:t> organize objects into collections, each object being able to belong simultaneously to several collections</a:t>
            </a:r>
          </a:p>
          <a:p>
            <a:pPr lvl="2"/>
            <a:r>
              <a:rPr lang="en-US" i="1" noProof="0" dirty="0"/>
              <a:t>Similarity links </a:t>
            </a:r>
            <a:r>
              <a:rPr lang="en-US" noProof="0" dirty="0"/>
              <a:t>reflect the strength of the similarity between two objects</a:t>
            </a:r>
          </a:p>
          <a:p>
            <a:pPr lvl="2"/>
            <a:r>
              <a:rPr lang="en-US" i="1" noProof="0" dirty="0"/>
              <a:t>Parenthood relationships </a:t>
            </a:r>
            <a:r>
              <a:rPr lang="en-US" noProof="0" dirty="0"/>
              <a:t>reflect the fact that an object can be the result of joining several others</a:t>
            </a:r>
          </a:p>
          <a:p>
            <a:pPr lvl="1"/>
            <a:r>
              <a:rPr lang="en-US" b="1" noProof="0" dirty="0"/>
              <a:t>Global</a:t>
            </a:r>
            <a:r>
              <a:rPr lang="en-US" noProof="0" dirty="0"/>
              <a:t> metadata</a:t>
            </a:r>
          </a:p>
          <a:p>
            <a:pPr lvl="2"/>
            <a:r>
              <a:rPr lang="en-US" i="1" noProof="0" dirty="0"/>
              <a:t>Semantic resources</a:t>
            </a:r>
            <a:r>
              <a:rPr lang="en-US" noProof="0" dirty="0"/>
              <a:t>, i.e., knowledge bases (ontologies, taxonomies, thesauri, dictionaries) used to generate other metadata and improve analyses</a:t>
            </a:r>
          </a:p>
          <a:p>
            <a:pPr lvl="2"/>
            <a:r>
              <a:rPr lang="en-US" i="1" noProof="0" dirty="0"/>
              <a:t>Indexes</a:t>
            </a:r>
            <a:r>
              <a:rPr lang="en-US" noProof="0" dirty="0"/>
              <a:t>, i.e., data structures that help find an object quickly</a:t>
            </a:r>
          </a:p>
          <a:p>
            <a:pPr lvl="2"/>
            <a:r>
              <a:rPr lang="en-US" i="1" noProof="0" dirty="0"/>
              <a:t>Logs</a:t>
            </a:r>
            <a:r>
              <a:rPr lang="en-US" noProof="0" dirty="0"/>
              <a:t>, used to track user interactions with the data lake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167</a:t>
            </a:fld>
            <a:endParaRPr lang="en-US" dirty="0"/>
          </a:p>
        </p:txBody>
      </p:sp>
      <p:sp>
        <p:nvSpPr>
          <p:cNvPr id="8" name="Segnaposto contenuto 7"/>
          <p:cNvSpPr>
            <a:spLocks noGrp="1"/>
          </p:cNvSpPr>
          <p:nvPr>
            <p:ph idx="13"/>
          </p:nvPr>
        </p:nvSpPr>
        <p:spPr/>
        <p:txBody>
          <a:bodyPr/>
          <a:lstStyle/>
          <a:p>
            <a:r>
              <a:rPr lang="en-US" noProof="0" dirty="0"/>
              <a:t>Sawadogo, P. N., </a:t>
            </a:r>
            <a:r>
              <a:rPr lang="en-US" noProof="0" dirty="0" err="1"/>
              <a:t>Scholly</a:t>
            </a:r>
            <a:r>
              <a:rPr lang="en-US" noProof="0" dirty="0"/>
              <a:t>, E., Favre, C., </a:t>
            </a:r>
            <a:r>
              <a:rPr lang="en-US" noProof="0" dirty="0" err="1"/>
              <a:t>Ferey</a:t>
            </a:r>
            <a:r>
              <a:rPr lang="en-US" noProof="0" dirty="0"/>
              <a:t>, E., </a:t>
            </a:r>
            <a:r>
              <a:rPr lang="en-US" noProof="0" dirty="0" err="1"/>
              <a:t>Loudcher</a:t>
            </a:r>
            <a:r>
              <a:rPr lang="en-US" noProof="0" dirty="0"/>
              <a:t>, S., &amp; </a:t>
            </a:r>
            <a:r>
              <a:rPr lang="en-US" noProof="0" dirty="0" err="1"/>
              <a:t>Darmont</a:t>
            </a:r>
            <a:r>
              <a:rPr lang="en-US" noProof="0" dirty="0"/>
              <a:t>, J. (2019, September). </a:t>
            </a:r>
            <a:r>
              <a:rPr lang="en-US" b="1" noProof="0" dirty="0"/>
              <a:t>Metadata systems for data lakes: models and features</a:t>
            </a:r>
            <a:r>
              <a:rPr lang="en-US" noProof="0" dirty="0"/>
              <a:t>. In</a:t>
            </a:r>
            <a:r>
              <a:rPr lang="en-US" i="1" noProof="0" dirty="0"/>
              <a:t> European conference on advances in databases and information systems </a:t>
            </a:r>
            <a:r>
              <a:rPr lang="en-US" noProof="0" dirty="0"/>
              <a:t>(pp. 440-451). Springer, Cham.</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000073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168</a:t>
            </a:fld>
            <a:endParaRPr lang="it-IT"/>
          </a:p>
        </p:txBody>
      </p:sp>
      <p:sp>
        <p:nvSpPr>
          <p:cNvPr id="6" name="Segnaposto contenuto 5"/>
          <p:cNvSpPr>
            <a:spLocks noGrp="1"/>
          </p:cNvSpPr>
          <p:nvPr>
            <p:ph idx="13"/>
          </p:nvPr>
        </p:nvSpPr>
        <p:spPr/>
        <p:txBody>
          <a:bodyPr/>
          <a:lstStyle/>
          <a:p>
            <a:r>
              <a:rPr lang="en-US" noProof="0" dirty="0"/>
              <a:t>Sawadogo, P. N., </a:t>
            </a:r>
            <a:r>
              <a:rPr lang="en-US" noProof="0" dirty="0" err="1"/>
              <a:t>Scholly</a:t>
            </a:r>
            <a:r>
              <a:rPr lang="en-US" noProof="0" dirty="0"/>
              <a:t>, E., Favre, C., </a:t>
            </a:r>
            <a:r>
              <a:rPr lang="en-US" noProof="0" dirty="0" err="1"/>
              <a:t>Ferey</a:t>
            </a:r>
            <a:r>
              <a:rPr lang="en-US" noProof="0" dirty="0"/>
              <a:t>, E., </a:t>
            </a:r>
            <a:r>
              <a:rPr lang="en-US" noProof="0" dirty="0" err="1"/>
              <a:t>Loudcher</a:t>
            </a:r>
            <a:r>
              <a:rPr lang="en-US" noProof="0" dirty="0"/>
              <a:t>, S., &amp; </a:t>
            </a:r>
            <a:r>
              <a:rPr lang="en-US" noProof="0" dirty="0" err="1"/>
              <a:t>Darmont</a:t>
            </a:r>
            <a:r>
              <a:rPr lang="en-US" noProof="0" dirty="0"/>
              <a:t>, J. (2019, September). </a:t>
            </a:r>
            <a:r>
              <a:rPr lang="en-US" b="1" noProof="0" dirty="0"/>
              <a:t>Metadata systems for data lakes: models and features</a:t>
            </a:r>
            <a:r>
              <a:rPr lang="en-US" noProof="0" dirty="0"/>
              <a:t>. In </a:t>
            </a:r>
            <a:r>
              <a:rPr lang="en-US" i="1" noProof="0" dirty="0"/>
              <a:t>European conference on advances in databases and information systems</a:t>
            </a:r>
            <a:r>
              <a:rPr lang="en-US" noProof="0" dirty="0"/>
              <a:t> (pp. 440-451). Springer, Cham.</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Tree>
    <p:extLst>
      <p:ext uri="{BB962C8B-B14F-4D97-AF65-F5344CB8AC3E}">
        <p14:creationId xmlns:p14="http://schemas.microsoft.com/office/powerpoint/2010/main" val="31302386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169</a:t>
            </a:fld>
            <a:endParaRPr lang="it-IT"/>
          </a:p>
        </p:txBody>
      </p:sp>
      <p:sp>
        <p:nvSpPr>
          <p:cNvPr id="6" name="Segnaposto contenuto 5"/>
          <p:cNvSpPr>
            <a:spLocks noGrp="1"/>
          </p:cNvSpPr>
          <p:nvPr>
            <p:ph idx="13"/>
          </p:nvPr>
        </p:nvSpPr>
        <p:spPr/>
        <p:txBody>
          <a:bodyPr/>
          <a:lstStyle/>
          <a:p>
            <a:r>
              <a:rPr lang="en-US" noProof="0" dirty="0"/>
              <a:t>Hai, R., Geisler, S., &amp; </a:t>
            </a:r>
            <a:r>
              <a:rPr lang="en-US" noProof="0" dirty="0" err="1"/>
              <a:t>Quix</a:t>
            </a:r>
            <a:r>
              <a:rPr lang="en-US" noProof="0" dirty="0"/>
              <a:t>, C. (2016, June). </a:t>
            </a:r>
            <a:r>
              <a:rPr lang="en-US" b="1" noProof="0" dirty="0"/>
              <a:t>Constance: An intelligent data lake system</a:t>
            </a:r>
            <a:r>
              <a:rPr lang="en-US" noProof="0" dirty="0"/>
              <a:t>. In </a:t>
            </a:r>
            <a:r>
              <a:rPr lang="en-US" i="1" noProof="0" dirty="0"/>
              <a:t>Proceedings of the 2016 international conference on management of data</a:t>
            </a:r>
            <a:r>
              <a:rPr lang="en-US" noProof="0" dirty="0"/>
              <a:t> (pp. 2097-2100).</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pic>
        <p:nvPicPr>
          <p:cNvPr id="8" name="Immagine 7"/>
          <p:cNvPicPr>
            <a:picLocks noChangeAspect="1"/>
          </p:cNvPicPr>
          <p:nvPr/>
        </p:nvPicPr>
        <p:blipFill>
          <a:blip r:embed="rId3"/>
          <a:stretch>
            <a:fillRect/>
          </a:stretch>
        </p:blipFill>
        <p:spPr>
          <a:xfrm>
            <a:off x="7517182" y="1410857"/>
            <a:ext cx="3627486" cy="4699791"/>
          </a:xfrm>
          <a:prstGeom prst="rect">
            <a:avLst/>
          </a:prstGeom>
        </p:spPr>
      </p:pic>
      <p:sp>
        <p:nvSpPr>
          <p:cNvPr id="9" name="Ovale 8"/>
          <p:cNvSpPr/>
          <p:nvPr/>
        </p:nvSpPr>
        <p:spPr>
          <a:xfrm>
            <a:off x="1642369" y="2769833"/>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1180729" y="4543091"/>
            <a:ext cx="5532284" cy="646331"/>
          </a:xfrm>
          <a:prstGeom prst="rect">
            <a:avLst/>
          </a:prstGeom>
          <a:solidFill>
            <a:schemeClr val="accent2">
              <a:lumMod val="20000"/>
              <a:lumOff val="80000"/>
            </a:schemeClr>
          </a:solidFill>
          <a:ln>
            <a:solidFill>
              <a:schemeClr val="tx1"/>
            </a:solidFill>
          </a:ln>
        </p:spPr>
        <p:txBody>
          <a:bodyPr wrap="none" rtlCol="0">
            <a:spAutoFit/>
          </a:bodyPr>
          <a:lstStyle/>
          <a:p>
            <a:r>
              <a:rPr lang="en-GB" dirty="0">
                <a:latin typeface="Helvetica" panose="020B0604020202020204" pitchFamily="34" charset="0"/>
                <a:cs typeface="Helvetica" panose="020B0604020202020204" pitchFamily="34" charset="0"/>
              </a:rPr>
              <a:t>Few </a:t>
            </a:r>
            <a:r>
              <a:rPr lang="en-US" dirty="0">
                <a:latin typeface="Helvetica" panose="020B0604020202020204" pitchFamily="34" charset="0"/>
                <a:cs typeface="Helvetica" panose="020B0604020202020204" pitchFamily="34" charset="0"/>
              </a:rPr>
              <a:t>details given on </a:t>
            </a:r>
            <a:r>
              <a:rPr lang="en-US" dirty="0" err="1">
                <a:latin typeface="Helvetica" panose="020B0604020202020204" pitchFamily="34" charset="0"/>
                <a:cs typeface="Helvetica" panose="020B0604020202020204" pitchFamily="34" charset="0"/>
              </a:rPr>
              <a:t>metamodel</a:t>
            </a:r>
            <a:r>
              <a:rPr lang="en-US" dirty="0">
                <a:latin typeface="Helvetica" panose="020B0604020202020204" pitchFamily="34" charset="0"/>
                <a:cs typeface="Helvetica" panose="020B0604020202020204" pitchFamily="34" charset="0"/>
              </a:rPr>
              <a:t> and functionalities. </a:t>
            </a:r>
          </a:p>
          <a:p>
            <a:r>
              <a:rPr lang="en-US" dirty="0">
                <a:latin typeface="Helvetica" panose="020B0604020202020204" pitchFamily="34" charset="0"/>
                <a:cs typeface="Helvetica" panose="020B0604020202020204" pitchFamily="34" charset="0"/>
              </a:rPr>
              <a:t>No metadata collected on operations.</a:t>
            </a:r>
            <a:endParaRPr lang="en-GB" dirty="0">
              <a:latin typeface="Helvetica" panose="020B0604020202020204" pitchFamily="34" charset="0"/>
              <a:cs typeface="Helvetica" panose="020B0604020202020204" pitchFamily="34" charset="0"/>
            </a:endParaRPr>
          </a:p>
        </p:txBody>
      </p:sp>
      <p:sp>
        <p:nvSpPr>
          <p:cNvPr id="11" name="Rettangolo con angoli arrotondati sullo stesso lato 10"/>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2129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growth</a:t>
            </a:r>
          </a:p>
        </p:txBody>
      </p:sp>
      <p:sp>
        <p:nvSpPr>
          <p:cNvPr id="3" name="Segnaposto numero diapositiva 2"/>
          <p:cNvSpPr>
            <a:spLocks noGrp="1"/>
          </p:cNvSpPr>
          <p:nvPr>
            <p:ph type="sldNum" sz="quarter" idx="12"/>
          </p:nvPr>
        </p:nvSpPr>
        <p:spPr/>
        <p:txBody>
          <a:bodyPr/>
          <a:lstStyle/>
          <a:p>
            <a:fld id="{4D450B90-72BB-43D3-B362-D25F6661F545}" type="slidenum">
              <a:rPr lang="it-IT" smtClean="0"/>
              <a:pPr/>
              <a:t>17</a:t>
            </a:fld>
            <a:endParaRPr lang="it-IT"/>
          </a:p>
        </p:txBody>
      </p:sp>
      <p:pic>
        <p:nvPicPr>
          <p:cNvPr id="2050" name="Picture 2" descr="http://insidebigdata.com/wp-content/uploads/2017/02/data-growth_HPE-gu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956" y="3327719"/>
            <a:ext cx="5792136" cy="24166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net of Things (IoT) คืออะไร แบบง่ายๆ” | Eighthalf"/>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232193" y="3852686"/>
            <a:ext cx="3629505" cy="2419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fferta social media - Chiaro Group"/>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48127" y="805325"/>
            <a:ext cx="3672273" cy="2937101"/>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2"/>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New sources that drive an </a:t>
            </a:r>
            <a:br>
              <a:rPr lang="en-GB" dirty="0"/>
            </a:br>
            <a:r>
              <a:rPr lang="en-GB" dirty="0"/>
              <a:t>exponential growth of data</a:t>
            </a:r>
          </a:p>
          <a:p>
            <a:pPr lvl="1"/>
            <a:r>
              <a:rPr lang="en-GB" dirty="0"/>
              <a:t>Opens to new analytical opportunities</a:t>
            </a:r>
          </a:p>
        </p:txBody>
      </p:sp>
    </p:spTree>
    <p:extLst>
      <p:ext uri="{BB962C8B-B14F-4D97-AF65-F5344CB8AC3E}">
        <p14:creationId xmlns:p14="http://schemas.microsoft.com/office/powerpoint/2010/main" val="167726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170</a:t>
            </a:fld>
            <a:endParaRPr lang="it-IT"/>
          </a:p>
        </p:txBody>
      </p:sp>
      <p:sp>
        <p:nvSpPr>
          <p:cNvPr id="6" name="Segnaposto contenuto 5"/>
          <p:cNvSpPr>
            <a:spLocks noGrp="1"/>
          </p:cNvSpPr>
          <p:nvPr>
            <p:ph idx="13"/>
          </p:nvPr>
        </p:nvSpPr>
        <p:spPr/>
        <p:txBody>
          <a:bodyPr/>
          <a:lstStyle/>
          <a:p>
            <a:r>
              <a:rPr lang="en-US" noProof="0" dirty="0" err="1"/>
              <a:t>Quix</a:t>
            </a:r>
            <a:r>
              <a:rPr lang="en-US" noProof="0" dirty="0"/>
              <a:t>, C., Hai, R., &amp; </a:t>
            </a:r>
            <a:r>
              <a:rPr lang="en-US" noProof="0" dirty="0" err="1"/>
              <a:t>Vatov</a:t>
            </a:r>
            <a:r>
              <a:rPr lang="en-US" noProof="0" dirty="0"/>
              <a:t>, I. (2016). </a:t>
            </a:r>
            <a:r>
              <a:rPr lang="en-US" b="1" noProof="0" dirty="0"/>
              <a:t>GEMMS: A Generic and Extensible Metadata Management System for Data Lakes</a:t>
            </a:r>
            <a:r>
              <a:rPr lang="en-US" noProof="0" dirty="0"/>
              <a:t>. In </a:t>
            </a:r>
            <a:r>
              <a:rPr lang="en-US" i="1" noProof="0" dirty="0" err="1"/>
              <a:t>CAiSE</a:t>
            </a:r>
            <a:r>
              <a:rPr lang="en-US" i="1" noProof="0" dirty="0"/>
              <a:t> forum</a:t>
            </a:r>
            <a:r>
              <a:rPr lang="en-US" noProof="0" dirty="0"/>
              <a:t> (Vol. 129).</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550323" y="2995396"/>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1180729" y="4543091"/>
            <a:ext cx="5211683" cy="646331"/>
          </a:xfrm>
          <a:prstGeom prst="rect">
            <a:avLst/>
          </a:prstGeom>
          <a:solidFill>
            <a:schemeClr val="accent2">
              <a:lumMod val="20000"/>
              <a:lumOff val="80000"/>
            </a:schemeClr>
          </a:solidFill>
          <a:ln>
            <a:solidFill>
              <a:schemeClr val="tx1"/>
            </a:solidFill>
          </a:ln>
        </p:spPr>
        <p:txBody>
          <a:bodyPr wrap="none" rtlCol="0">
            <a:spAutoFit/>
          </a:bodyPr>
          <a:lstStyle/>
          <a:p>
            <a:r>
              <a:rPr lang="en-US" dirty="0">
                <a:latin typeface="Helvetica" panose="020B0604020202020204" pitchFamily="34" charset="0"/>
                <a:cs typeface="Helvetica" panose="020B0604020202020204" pitchFamily="34" charset="0"/>
              </a:rPr>
              <a:t>No discussion about the functionalities provided.</a:t>
            </a:r>
          </a:p>
          <a:p>
            <a:r>
              <a:rPr lang="en-US" dirty="0">
                <a:latin typeface="Helvetica" panose="020B0604020202020204" pitchFamily="34" charset="0"/>
                <a:cs typeface="Helvetica" panose="020B0604020202020204" pitchFamily="34" charset="0"/>
              </a:rPr>
              <a:t>No metadata collected on operations and agents.</a:t>
            </a:r>
            <a:endParaRPr lang="en-GB" dirty="0">
              <a:latin typeface="Helvetica" panose="020B0604020202020204" pitchFamily="34" charset="0"/>
              <a:cs typeface="Helvetica" panose="020B0604020202020204" pitchFamily="34" charset="0"/>
            </a:endParaRPr>
          </a:p>
        </p:txBody>
      </p:sp>
      <p:pic>
        <p:nvPicPr>
          <p:cNvPr id="11" name="Immagine 10"/>
          <p:cNvPicPr>
            <a:picLocks noChangeAspect="1"/>
          </p:cNvPicPr>
          <p:nvPr/>
        </p:nvPicPr>
        <p:blipFill>
          <a:blip r:embed="rId3"/>
          <a:stretch>
            <a:fillRect/>
          </a:stretch>
        </p:blipFill>
        <p:spPr>
          <a:xfrm>
            <a:off x="7434054" y="1915445"/>
            <a:ext cx="4457700" cy="3086100"/>
          </a:xfrm>
          <a:prstGeom prst="rect">
            <a:avLst/>
          </a:prstGeom>
        </p:spPr>
      </p:pic>
      <p:sp>
        <p:nvSpPr>
          <p:cNvPr id="12" name="Rettangolo con angoli arrotondati sullo stesso lato 11"/>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17711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171</a:t>
            </a:fld>
            <a:endParaRPr lang="it-IT"/>
          </a:p>
        </p:txBody>
      </p:sp>
      <p:sp>
        <p:nvSpPr>
          <p:cNvPr id="6" name="Segnaposto contenuto 5"/>
          <p:cNvSpPr>
            <a:spLocks noGrp="1"/>
          </p:cNvSpPr>
          <p:nvPr>
            <p:ph idx="13"/>
          </p:nvPr>
        </p:nvSpPr>
        <p:spPr/>
        <p:txBody>
          <a:bodyPr/>
          <a:lstStyle/>
          <a:p>
            <a:r>
              <a:rPr lang="en-US" noProof="0" dirty="0"/>
              <a:t>Halevy, A. Y., Korn, F., Noy, N. F., </a:t>
            </a:r>
            <a:r>
              <a:rPr lang="en-US" noProof="0" dirty="0" err="1"/>
              <a:t>Olston</a:t>
            </a:r>
            <a:r>
              <a:rPr lang="en-US" noProof="0" dirty="0"/>
              <a:t>, C., </a:t>
            </a:r>
            <a:r>
              <a:rPr lang="en-US" noProof="0" dirty="0" err="1"/>
              <a:t>Polyzotis</a:t>
            </a:r>
            <a:r>
              <a:rPr lang="en-US" noProof="0" dirty="0"/>
              <a:t>, N., Roy, S., &amp; Whang, S. E. (2016). </a:t>
            </a:r>
            <a:r>
              <a:rPr lang="en-US" b="1" noProof="0" dirty="0"/>
              <a:t>Managing Google's data lake: an overview of the Goods system</a:t>
            </a:r>
            <a:r>
              <a:rPr lang="en-US" noProof="0" dirty="0"/>
              <a:t>. </a:t>
            </a:r>
            <a:r>
              <a:rPr lang="en-US" i="1" noProof="0" dirty="0"/>
              <a:t>IEEE Data Eng. Bull.</a:t>
            </a:r>
            <a:r>
              <a:rPr lang="en-US" noProof="0" dirty="0"/>
              <a:t>, </a:t>
            </a:r>
            <a:r>
              <a:rPr lang="en-US" i="1" noProof="0" dirty="0"/>
              <a:t>39</a:t>
            </a:r>
            <a:r>
              <a:rPr lang="en-US" noProof="0" dirty="0"/>
              <a:t>(3), 5-14.</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443793" y="4080987"/>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magine 7"/>
          <p:cNvPicPr>
            <a:picLocks noChangeAspect="1"/>
          </p:cNvPicPr>
          <p:nvPr/>
        </p:nvPicPr>
        <p:blipFill>
          <a:blip r:embed="rId3"/>
          <a:stretch>
            <a:fillRect/>
          </a:stretch>
        </p:blipFill>
        <p:spPr>
          <a:xfrm>
            <a:off x="4957065" y="1661282"/>
            <a:ext cx="7234935" cy="3853264"/>
          </a:xfrm>
          <a:prstGeom prst="rect">
            <a:avLst/>
          </a:prstGeom>
        </p:spPr>
      </p:pic>
      <p:sp>
        <p:nvSpPr>
          <p:cNvPr id="10" name="CasellaDiTesto 9"/>
          <p:cNvSpPr txBox="1"/>
          <p:nvPr/>
        </p:nvSpPr>
        <p:spPr>
          <a:xfrm>
            <a:off x="225480" y="1669833"/>
            <a:ext cx="5053150" cy="2308324"/>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Crawls Google’s storage systems to extract basic metadata on datasets and their relationship with other datasets.</a:t>
            </a:r>
          </a:p>
          <a:p>
            <a:r>
              <a:rPr lang="en-US" dirty="0">
                <a:latin typeface="Helvetica" panose="020B0604020202020204" pitchFamily="34" charset="0"/>
                <a:cs typeface="Helvetica" panose="020B0604020202020204" pitchFamily="34" charset="0"/>
              </a:rPr>
              <a:t>Performs metadata inference, e.g., to determine the schema of a non-self-describing dataset, to trace the provenance of data through a sequence of processing services, or to annotate data with their semantics.</a:t>
            </a:r>
          </a:p>
        </p:txBody>
      </p:sp>
      <p:sp>
        <p:nvSpPr>
          <p:cNvPr id="12" name="CasellaDiTesto 11"/>
          <p:cNvSpPr txBox="1"/>
          <p:nvPr/>
        </p:nvSpPr>
        <p:spPr>
          <a:xfrm>
            <a:off x="225480" y="4595562"/>
            <a:ext cx="4390908" cy="1200329"/>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Strictly coupled with the Google platform.</a:t>
            </a:r>
          </a:p>
          <a:p>
            <a:r>
              <a:rPr lang="en-US" dirty="0">
                <a:latin typeface="Helvetica" panose="020B0604020202020204" pitchFamily="34" charset="0"/>
                <a:cs typeface="Helvetica" panose="020B0604020202020204" pitchFamily="34" charset="0"/>
              </a:rPr>
              <a:t>Mainly focuses on object description and searches. </a:t>
            </a:r>
          </a:p>
          <a:p>
            <a:r>
              <a:rPr lang="en-US" dirty="0">
                <a:latin typeface="Helvetica" panose="020B0604020202020204" pitchFamily="34" charset="0"/>
                <a:cs typeface="Helvetica" panose="020B0604020202020204" pitchFamily="34" charset="0"/>
              </a:rPr>
              <a:t>No formal </a:t>
            </a:r>
            <a:r>
              <a:rPr lang="en-GB" dirty="0">
                <a:latin typeface="Helvetica" panose="020B0604020202020204" pitchFamily="34" charset="0"/>
                <a:cs typeface="Helvetica" panose="020B0604020202020204" pitchFamily="34" charset="0"/>
              </a:rPr>
              <a:t>description of the </a:t>
            </a:r>
            <a:r>
              <a:rPr lang="en-GB" dirty="0" err="1">
                <a:latin typeface="Helvetica" panose="020B0604020202020204" pitchFamily="34" charset="0"/>
                <a:cs typeface="Helvetica" panose="020B0604020202020204" pitchFamily="34" charset="0"/>
              </a:rPr>
              <a:t>metamodel</a:t>
            </a:r>
            <a:r>
              <a:rPr lang="en-GB" dirty="0">
                <a:latin typeface="Helvetica" panose="020B0604020202020204" pitchFamily="34" charset="0"/>
                <a:cs typeface="Helvetica" panose="020B0604020202020204" pitchFamily="34" charset="0"/>
              </a:rPr>
              <a:t>.</a:t>
            </a:r>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916021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172</a:t>
            </a:fld>
            <a:endParaRPr lang="it-IT"/>
          </a:p>
        </p:txBody>
      </p:sp>
      <p:sp>
        <p:nvSpPr>
          <p:cNvPr id="6" name="Segnaposto contenuto 5"/>
          <p:cNvSpPr>
            <a:spLocks noGrp="1"/>
          </p:cNvSpPr>
          <p:nvPr>
            <p:ph idx="13"/>
          </p:nvPr>
        </p:nvSpPr>
        <p:spPr/>
        <p:txBody>
          <a:bodyPr/>
          <a:lstStyle/>
          <a:p>
            <a:r>
              <a:rPr lang="en-US" noProof="0" dirty="0"/>
              <a:t>Hellerstein, J. M., </a:t>
            </a:r>
            <a:r>
              <a:rPr lang="en-US" noProof="0" dirty="0" err="1"/>
              <a:t>Sreekanti</a:t>
            </a:r>
            <a:r>
              <a:rPr lang="en-US" noProof="0" dirty="0"/>
              <a:t>, V., Gonzalez, J. E., Dalton, J., Dey, A., Nag, S., ... &amp; Sun, E. (2017, January). </a:t>
            </a:r>
            <a:r>
              <a:rPr lang="en-US" b="1" noProof="0" dirty="0"/>
              <a:t>Ground: A Data Context Service</a:t>
            </a:r>
            <a:r>
              <a:rPr lang="en-US" noProof="0" dirty="0"/>
              <a:t>. In </a:t>
            </a:r>
            <a:r>
              <a:rPr lang="en-US" i="1" noProof="0" dirty="0"/>
              <a:t>CIDR</a:t>
            </a:r>
            <a:r>
              <a:rPr lang="en-US" noProof="0" dirty="0"/>
              <a:t>.</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1186340" y="4533747"/>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371382" y="1795067"/>
            <a:ext cx="4911107" cy="1200329"/>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Version graphs represent data versions.</a:t>
            </a:r>
          </a:p>
          <a:p>
            <a:r>
              <a:rPr lang="en-US" dirty="0">
                <a:latin typeface="Helvetica" panose="020B0604020202020204" pitchFamily="34" charset="0"/>
                <a:cs typeface="Helvetica" panose="020B0604020202020204" pitchFamily="34" charset="0"/>
              </a:rPr>
              <a:t>Model graphs represent application metadata, i.e., how data are interpreted for use.</a:t>
            </a:r>
          </a:p>
          <a:p>
            <a:r>
              <a:rPr lang="en-US" dirty="0">
                <a:latin typeface="Helvetica" panose="020B0604020202020204" pitchFamily="34" charset="0"/>
                <a:cs typeface="Helvetica" panose="020B0604020202020204" pitchFamily="34" charset="0"/>
              </a:rPr>
              <a:t>Lineage graphs </a:t>
            </a:r>
            <a:r>
              <a:rPr lang="en-GB" dirty="0">
                <a:latin typeface="Helvetica" panose="020B0604020202020204" pitchFamily="34" charset="0"/>
                <a:cs typeface="Helvetica" panose="020B0604020202020204" pitchFamily="34" charset="0"/>
              </a:rPr>
              <a:t>capture usage information.</a:t>
            </a:r>
          </a:p>
        </p:txBody>
      </p:sp>
      <p:pic>
        <p:nvPicPr>
          <p:cNvPr id="11" name="Immagine 10"/>
          <p:cNvPicPr>
            <a:picLocks noChangeAspect="1"/>
          </p:cNvPicPr>
          <p:nvPr/>
        </p:nvPicPr>
        <p:blipFill>
          <a:blip r:embed="rId3"/>
          <a:stretch>
            <a:fillRect/>
          </a:stretch>
        </p:blipFill>
        <p:spPr>
          <a:xfrm>
            <a:off x="7201498" y="2809542"/>
            <a:ext cx="4619120" cy="2288939"/>
          </a:xfrm>
          <a:prstGeom prst="rect">
            <a:avLst/>
          </a:prstGeom>
        </p:spPr>
      </p:pic>
      <p:sp>
        <p:nvSpPr>
          <p:cNvPr id="12" name="CasellaDiTesto 11"/>
          <p:cNvSpPr txBox="1"/>
          <p:nvPr/>
        </p:nvSpPr>
        <p:spPr>
          <a:xfrm>
            <a:off x="371382" y="3218374"/>
            <a:ext cx="4911107"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Not enough details given to clarify which metadata are actually handled. </a:t>
            </a:r>
          </a:p>
          <a:p>
            <a:r>
              <a:rPr lang="en-US" dirty="0">
                <a:latin typeface="Helvetica" panose="020B0604020202020204" pitchFamily="34" charset="0"/>
                <a:cs typeface="Helvetica" panose="020B0604020202020204" pitchFamily="34" charset="0"/>
              </a:rPr>
              <a:t>Functionalities are described at a high level.</a:t>
            </a:r>
            <a:endParaRPr lang="en-GB" dirty="0">
              <a:latin typeface="Helvetica" panose="020B0604020202020204" pitchFamily="34" charset="0"/>
              <a:cs typeface="Helvetica" panose="020B0604020202020204" pitchFamily="34" charset="0"/>
            </a:endParaRPr>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85803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endParaRPr lang="en-GB"/>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173</a:t>
            </a:fld>
            <a:endParaRPr lang="it-IT"/>
          </a:p>
        </p:txBody>
      </p:sp>
      <p:sp>
        <p:nvSpPr>
          <p:cNvPr id="6" name="Segnaposto contenuto 5"/>
          <p:cNvSpPr>
            <a:spLocks noGrp="1"/>
          </p:cNvSpPr>
          <p:nvPr>
            <p:ph idx="13"/>
          </p:nvPr>
        </p:nvSpPr>
        <p:spPr/>
        <p:txBody>
          <a:bodyPr/>
          <a:lstStyle/>
          <a:p>
            <a:r>
              <a:rPr lang="en-US" noProof="0" dirty="0" err="1"/>
              <a:t>Maccioni</a:t>
            </a:r>
            <a:r>
              <a:rPr lang="en-US" noProof="0" dirty="0"/>
              <a:t>, A., &amp; </a:t>
            </a:r>
            <a:r>
              <a:rPr lang="en-US" noProof="0" dirty="0" err="1"/>
              <a:t>Torlone</a:t>
            </a:r>
            <a:r>
              <a:rPr lang="en-US" noProof="0" dirty="0"/>
              <a:t>, R. (2018, June). </a:t>
            </a:r>
            <a:r>
              <a:rPr lang="en-US" b="1" noProof="0" dirty="0"/>
              <a:t>KAYAK: a framework for just-in-time data preparation in a data lake</a:t>
            </a:r>
            <a:r>
              <a:rPr lang="en-US" noProof="0" dirty="0"/>
              <a:t>. In </a:t>
            </a:r>
            <a:r>
              <a:rPr lang="en-US" i="1" noProof="0" dirty="0"/>
              <a:t>International Conference on Advanced Information Systems Engineering</a:t>
            </a:r>
            <a:r>
              <a:rPr lang="en-US" noProof="0" dirty="0"/>
              <a:t> (pp. 474-489). Springer, Cham.</a:t>
            </a:r>
          </a:p>
        </p:txBody>
      </p:sp>
      <p:pic>
        <p:nvPicPr>
          <p:cNvPr id="7" name="Immagine 6"/>
          <p:cNvPicPr>
            <a:picLocks noChangeAspect="1"/>
          </p:cNvPicPr>
          <p:nvPr/>
        </p:nvPicPr>
        <p:blipFill>
          <a:blip r:embed="rId2"/>
          <a:stretch>
            <a:fillRect/>
          </a:stretch>
        </p:blipFill>
        <p:spPr>
          <a:xfrm>
            <a:off x="741286" y="1669833"/>
            <a:ext cx="6692768" cy="4440815"/>
          </a:xfrm>
          <a:prstGeom prst="rect">
            <a:avLst/>
          </a:prstGeom>
        </p:spPr>
      </p:pic>
      <p:sp>
        <p:nvSpPr>
          <p:cNvPr id="9" name="Ovale 8"/>
          <p:cNvSpPr/>
          <p:nvPr/>
        </p:nvSpPr>
        <p:spPr>
          <a:xfrm>
            <a:off x="741286" y="4753704"/>
            <a:ext cx="1047565" cy="3107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p:cNvSpPr txBox="1"/>
          <p:nvPr/>
        </p:nvSpPr>
        <p:spPr>
          <a:xfrm>
            <a:off x="446382" y="3429967"/>
            <a:ext cx="4396204"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Support users in creating and optimizing the data processing pipelines.</a:t>
            </a:r>
          </a:p>
          <a:p>
            <a:r>
              <a:rPr lang="en-US" dirty="0">
                <a:latin typeface="Helvetica" panose="020B0604020202020204" pitchFamily="34" charset="0"/>
                <a:cs typeface="Helvetica" panose="020B0604020202020204" pitchFamily="34" charset="0"/>
              </a:rPr>
              <a:t>Only goal-related metadata are collected.</a:t>
            </a:r>
            <a:endParaRPr lang="en-GB" dirty="0">
              <a:latin typeface="Helvetica" panose="020B0604020202020204" pitchFamily="34" charset="0"/>
              <a:cs typeface="Helvetica" panose="020B0604020202020204" pitchFamily="34" charset="0"/>
            </a:endParaRPr>
          </a:p>
        </p:txBody>
      </p:sp>
      <p:pic>
        <p:nvPicPr>
          <p:cNvPr id="11" name="Immagine 10"/>
          <p:cNvPicPr>
            <a:picLocks noChangeAspect="1"/>
          </p:cNvPicPr>
          <p:nvPr/>
        </p:nvPicPr>
        <p:blipFill>
          <a:blip r:embed="rId3"/>
          <a:stretch>
            <a:fillRect/>
          </a:stretch>
        </p:blipFill>
        <p:spPr>
          <a:xfrm>
            <a:off x="5264457" y="1699238"/>
            <a:ext cx="6384247" cy="1947265"/>
          </a:xfrm>
          <a:prstGeom prst="rect">
            <a:avLst/>
          </a:prstGeom>
        </p:spPr>
      </p:pic>
      <p:pic>
        <p:nvPicPr>
          <p:cNvPr id="12" name="Immagine 11"/>
          <p:cNvPicPr>
            <a:picLocks noChangeAspect="1"/>
          </p:cNvPicPr>
          <p:nvPr/>
        </p:nvPicPr>
        <p:blipFill>
          <a:blip r:embed="rId4"/>
          <a:stretch>
            <a:fillRect/>
          </a:stretch>
        </p:blipFill>
        <p:spPr>
          <a:xfrm>
            <a:off x="7360495" y="3737969"/>
            <a:ext cx="3717138" cy="2169595"/>
          </a:xfrm>
          <a:prstGeom prst="rect">
            <a:avLst/>
          </a:prstGeom>
        </p:spPr>
      </p:pic>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914780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3" name="Segnaposto contenuto 2"/>
          <p:cNvSpPr>
            <a:spLocks noGrp="1"/>
          </p:cNvSpPr>
          <p:nvPr>
            <p:ph idx="1"/>
          </p:nvPr>
        </p:nvSpPr>
        <p:spPr/>
        <p:txBody>
          <a:bodyPr/>
          <a:lstStyle/>
          <a:p>
            <a:r>
              <a:rPr lang="en-US" noProof="0" dirty="0">
                <a:solidFill>
                  <a:srgbClr val="0070C0"/>
                </a:solidFill>
              </a:rPr>
              <a:t>Technical</a:t>
            </a:r>
          </a:p>
          <a:p>
            <a:r>
              <a:rPr lang="en-US" noProof="0" dirty="0">
                <a:solidFill>
                  <a:schemeClr val="accent6">
                    <a:lumMod val="75000"/>
                  </a:schemeClr>
                </a:solidFill>
              </a:rPr>
              <a:t>Operational</a:t>
            </a:r>
          </a:p>
          <a:p>
            <a:r>
              <a:rPr lang="en-US" noProof="0" dirty="0">
                <a:solidFill>
                  <a:srgbClr val="FF493B"/>
                </a:solidFill>
              </a:rPr>
              <a:t>Business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174</a:t>
            </a:fld>
            <a:endParaRPr lang="it-IT"/>
          </a:p>
        </p:txBody>
      </p:sp>
      <p:sp>
        <p:nvSpPr>
          <p:cNvPr id="6" name="Segnaposto contenuto 5"/>
          <p:cNvSpPr>
            <a:spLocks noGrp="1"/>
          </p:cNvSpPr>
          <p:nvPr>
            <p:ph idx="13"/>
          </p:nvPr>
        </p:nvSpPr>
        <p:spPr/>
        <p:txBody>
          <a:bodyPr/>
          <a:lstStyle/>
          <a:p>
            <a:r>
              <a:rPr lang="en-US" noProof="0" dirty="0"/>
              <a:t>Francia, M., Francia, E., Golfarelli, M., Leoni, A. G., Rizzi, S., &amp; </a:t>
            </a:r>
            <a:r>
              <a:rPr lang="en-US" noProof="0" dirty="0" err="1"/>
              <a:t>Santolini</a:t>
            </a:r>
            <a:r>
              <a:rPr lang="en-US" noProof="0" dirty="0"/>
              <a:t>, N. (2021). </a:t>
            </a:r>
            <a:r>
              <a:rPr lang="en-US" b="1" noProof="0" dirty="0"/>
              <a:t>Making data platforms smarter with MOSES</a:t>
            </a:r>
            <a:r>
              <a:rPr lang="en-US" noProof="0" dirty="0"/>
              <a:t>. </a:t>
            </a:r>
            <a:r>
              <a:rPr lang="en-US" i="1" noProof="0" dirty="0"/>
              <a:t>Future Generation Computer Systems</a:t>
            </a:r>
            <a:r>
              <a:rPr lang="en-US" noProof="0"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53446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175</a:t>
            </a:fld>
            <a:endParaRPr lang="it-IT"/>
          </a:p>
        </p:txBody>
      </p:sp>
      <p:sp>
        <p:nvSpPr>
          <p:cNvPr id="6" name="Segnaposto contenuto 5"/>
          <p:cNvSpPr>
            <a:spLocks noGrp="1"/>
          </p:cNvSpPr>
          <p:nvPr>
            <p:ph idx="13"/>
          </p:nvPr>
        </p:nvSpPr>
        <p:spPr/>
        <p:txBody>
          <a:bodyPr/>
          <a:lstStyle/>
          <a:p>
            <a:r>
              <a:rPr lang="en-US" noProof="0" dirty="0"/>
              <a:t>Francia, M., Francia, E., Golfarelli, M., Leoni, A. G., Rizzi, S., &amp; </a:t>
            </a:r>
            <a:r>
              <a:rPr lang="en-US" noProof="0" dirty="0" err="1"/>
              <a:t>Santolini</a:t>
            </a:r>
            <a:r>
              <a:rPr lang="en-US" noProof="0" dirty="0"/>
              <a:t>, N. (2021). </a:t>
            </a:r>
            <a:r>
              <a:rPr lang="en-US" b="1" noProof="0" dirty="0"/>
              <a:t>Making data platforms smarter with MOSES</a:t>
            </a:r>
            <a:r>
              <a:rPr lang="en-US" noProof="0" dirty="0"/>
              <a:t>. </a:t>
            </a:r>
            <a:r>
              <a:rPr lang="en-US" i="1" noProof="0" dirty="0"/>
              <a:t>Future Generation Computer Systems</a:t>
            </a:r>
            <a:r>
              <a:rPr lang="en-US" noProof="0" dirty="0"/>
              <a:t>, 125, 299-313.</a:t>
            </a:r>
          </a:p>
        </p:txBody>
      </p:sp>
      <p:sp>
        <p:nvSpPr>
          <p:cNvPr id="8" name="Segnaposto contenuto 7"/>
          <p:cNvSpPr>
            <a:spLocks noGrp="1"/>
          </p:cNvSpPr>
          <p:nvPr>
            <p:ph idx="1"/>
          </p:nvPr>
        </p:nvSpPr>
        <p:spPr/>
        <p:txBody>
          <a:bodyPr/>
          <a:lstStyle/>
          <a:p>
            <a:endParaRPr lang="en-GB" dirty="0"/>
          </a:p>
        </p:txBody>
      </p:sp>
      <p:pic>
        <p:nvPicPr>
          <p:cNvPr id="10" name="Immagine 9"/>
          <p:cNvPicPr>
            <a:picLocks noChangeAspect="1"/>
          </p:cNvPicPr>
          <p:nvPr/>
        </p:nvPicPr>
        <p:blipFill>
          <a:blip r:embed="rId2"/>
          <a:stretch>
            <a:fillRect/>
          </a:stretch>
        </p:blipFill>
        <p:spPr>
          <a:xfrm>
            <a:off x="2976918" y="1434906"/>
            <a:ext cx="6238163" cy="4704966"/>
          </a:xfrm>
          <a:prstGeom prst="rect">
            <a:avLst/>
          </a:prstGeom>
        </p:spPr>
      </p:pic>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557369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176</a:t>
            </a:fld>
            <a:endParaRPr lang="it-IT"/>
          </a:p>
        </p:txBody>
      </p:sp>
      <p:sp>
        <p:nvSpPr>
          <p:cNvPr id="6" name="Segnaposto contenuto 5"/>
          <p:cNvSpPr>
            <a:spLocks noGrp="1"/>
          </p:cNvSpPr>
          <p:nvPr>
            <p:ph idx="13"/>
          </p:nvPr>
        </p:nvSpPr>
        <p:spPr/>
        <p:txBody>
          <a:bodyPr/>
          <a:lstStyle/>
          <a:p>
            <a:r>
              <a:rPr lang="en-US" noProof="0" dirty="0"/>
              <a:t>Francia, M., Francia, E., Golfarelli, M., Leoni, A. G., Rizzi, S., &amp; </a:t>
            </a:r>
            <a:r>
              <a:rPr lang="en-US" noProof="0" dirty="0" err="1"/>
              <a:t>Santolini</a:t>
            </a:r>
            <a:r>
              <a:rPr lang="en-US" noProof="0" dirty="0"/>
              <a:t>, N. (2021). </a:t>
            </a:r>
            <a:r>
              <a:rPr lang="en-US" b="1" noProof="0" dirty="0"/>
              <a:t>Making data platforms smarter with MOSES</a:t>
            </a:r>
            <a:r>
              <a:rPr lang="en-US" noProof="0" dirty="0"/>
              <a:t>. </a:t>
            </a:r>
            <a:r>
              <a:rPr lang="en-US" i="1" noProof="0" dirty="0"/>
              <a:t>Future Generation Computer Systems</a:t>
            </a:r>
            <a:r>
              <a:rPr lang="en-US" noProof="0"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Ovale 7"/>
          <p:cNvSpPr/>
          <p:nvPr/>
        </p:nvSpPr>
        <p:spPr>
          <a:xfrm>
            <a:off x="3617651" y="1757551"/>
            <a:ext cx="1646808" cy="4707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446382" y="3429967"/>
            <a:ext cx="2462453"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Not pre-defined</a:t>
            </a:r>
          </a:p>
          <a:p>
            <a:r>
              <a:rPr lang="en-US" dirty="0">
                <a:latin typeface="Helvetica" panose="020B0604020202020204" pitchFamily="34" charset="0"/>
                <a:cs typeface="Helvetica" panose="020B0604020202020204" pitchFamily="34" charset="0"/>
              </a:rPr>
              <a:t>Domain-independent,</a:t>
            </a:r>
          </a:p>
          <a:p>
            <a:r>
              <a:rPr lang="en-US" dirty="0">
                <a:latin typeface="Helvetica" panose="020B0604020202020204" pitchFamily="34" charset="0"/>
                <a:cs typeface="Helvetica" panose="020B0604020202020204" pitchFamily="34" charset="0"/>
              </a:rPr>
              <a:t>extensible</a:t>
            </a:r>
            <a:endParaRPr lang="en-GB" dirty="0">
              <a:latin typeface="Helvetica" panose="020B0604020202020204" pitchFamily="34" charset="0"/>
              <a:cs typeface="Helvetica" panose="020B0604020202020204" pitchFamily="34" charset="0"/>
            </a:endParaRPr>
          </a:p>
        </p:txBody>
      </p:sp>
      <p:sp>
        <p:nvSpPr>
          <p:cNvPr id="10" name="Ovale 9"/>
          <p:cNvSpPr/>
          <p:nvPr/>
        </p:nvSpPr>
        <p:spPr>
          <a:xfrm>
            <a:off x="8173375" y="1827580"/>
            <a:ext cx="1109789" cy="6581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p:cNvSpPr/>
          <p:nvPr/>
        </p:nvSpPr>
        <p:spPr>
          <a:xfrm>
            <a:off x="7677705" y="4322674"/>
            <a:ext cx="1359763" cy="5511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e 11"/>
          <p:cNvSpPr/>
          <p:nvPr/>
        </p:nvSpPr>
        <p:spPr>
          <a:xfrm>
            <a:off x="6682666" y="4816892"/>
            <a:ext cx="1462597" cy="7647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con angoli arrotondati sullo stesso lato 12"/>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19345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177</a:t>
            </a:fld>
            <a:endParaRPr lang="it-IT"/>
          </a:p>
        </p:txBody>
      </p:sp>
      <p:sp>
        <p:nvSpPr>
          <p:cNvPr id="6" name="Segnaposto contenuto 5"/>
          <p:cNvSpPr>
            <a:spLocks noGrp="1"/>
          </p:cNvSpPr>
          <p:nvPr>
            <p:ph idx="13"/>
          </p:nvPr>
        </p:nvSpPr>
        <p:spPr/>
        <p:txBody>
          <a:bodyPr/>
          <a:lstStyle/>
          <a:p>
            <a:r>
              <a:rPr lang="en-US" noProof="0" dirty="0"/>
              <a:t>Francia, M., Francia, E., Golfarelli, M., Leoni, A. G., Rizzi, S., &amp; </a:t>
            </a:r>
            <a:r>
              <a:rPr lang="en-US" noProof="0" dirty="0" err="1"/>
              <a:t>Santolini</a:t>
            </a:r>
            <a:r>
              <a:rPr lang="en-US" noProof="0" dirty="0"/>
              <a:t>, N. (2021). </a:t>
            </a:r>
            <a:r>
              <a:rPr lang="en-US" b="1" noProof="0" dirty="0"/>
              <a:t>Making data platforms smarter with MOSES</a:t>
            </a:r>
            <a:r>
              <a:rPr lang="en-US" noProof="0" dirty="0"/>
              <a:t>. </a:t>
            </a:r>
            <a:r>
              <a:rPr lang="en-US" i="1" noProof="0" dirty="0"/>
              <a:t>Future Generation Computer Systems</a:t>
            </a:r>
            <a:r>
              <a:rPr lang="en-US" noProof="0"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8" name="Ovale 7"/>
          <p:cNvSpPr/>
          <p:nvPr/>
        </p:nvSpPr>
        <p:spPr>
          <a:xfrm>
            <a:off x="3625787" y="1499332"/>
            <a:ext cx="1646808" cy="2121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446381" y="3429967"/>
            <a:ext cx="2882745" cy="1477328"/>
          </a:xfrm>
          <a:prstGeom prst="rect">
            <a:avLst/>
          </a:prstGeom>
          <a:solidFill>
            <a:schemeClr val="accent2">
              <a:lumMod val="20000"/>
              <a:lumOff val="80000"/>
            </a:schemeClr>
          </a:solidFill>
          <a:ln>
            <a:solidFill>
              <a:schemeClr val="tx1"/>
            </a:solidFill>
          </a:ln>
        </p:spPr>
        <p:txBody>
          <a:bodyPr wrap="square" rtlCol="0">
            <a:spAutoFit/>
          </a:bodyPr>
          <a:lstStyle/>
          <a:p>
            <a:r>
              <a:rPr lang="en-US" dirty="0">
                <a:latin typeface="Helvetica" panose="020B0604020202020204" pitchFamily="34" charset="0"/>
                <a:cs typeface="Helvetica" panose="020B0604020202020204" pitchFamily="34" charset="0"/>
              </a:rPr>
              <a:t>Tune the trade-off between the level of detail of the functionalities and the required computational effort</a:t>
            </a:r>
            <a:endParaRPr lang="en-GB" dirty="0">
              <a:latin typeface="Helvetica" panose="020B0604020202020204" pitchFamily="34" charset="0"/>
              <a:cs typeface="Helvetica" panose="020B0604020202020204" pitchFamily="34" charset="0"/>
            </a:endParaRPr>
          </a:p>
        </p:txBody>
      </p:sp>
      <p:sp>
        <p:nvSpPr>
          <p:cNvPr id="13" name="Ovale 12"/>
          <p:cNvSpPr/>
          <p:nvPr/>
        </p:nvSpPr>
        <p:spPr>
          <a:xfrm>
            <a:off x="3635818" y="4235690"/>
            <a:ext cx="3545642" cy="72487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593149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Knowledge representation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178</a:t>
            </a:fld>
            <a:endParaRPr lang="it-IT"/>
          </a:p>
        </p:txBody>
      </p:sp>
      <p:sp>
        <p:nvSpPr>
          <p:cNvPr id="6" name="Segnaposto contenuto 5"/>
          <p:cNvSpPr>
            <a:spLocks noGrp="1"/>
          </p:cNvSpPr>
          <p:nvPr>
            <p:ph idx="13"/>
          </p:nvPr>
        </p:nvSpPr>
        <p:spPr/>
        <p:txBody>
          <a:bodyPr/>
          <a:lstStyle/>
          <a:p>
            <a:r>
              <a:rPr lang="en-US" noProof="0" dirty="0"/>
              <a:t>Francia, M., Francia, E., Golfarelli, M., Leoni, A. G., Rizzi, S., &amp; </a:t>
            </a:r>
            <a:r>
              <a:rPr lang="en-US" noProof="0" dirty="0" err="1"/>
              <a:t>Santolini</a:t>
            </a:r>
            <a:r>
              <a:rPr lang="en-US" noProof="0" dirty="0"/>
              <a:t>, N. (2021). </a:t>
            </a:r>
            <a:r>
              <a:rPr lang="en-US" b="1" noProof="0" dirty="0"/>
              <a:t>Making data platforms smarter with MOSES</a:t>
            </a:r>
            <a:r>
              <a:rPr lang="en-US" noProof="0" dirty="0"/>
              <a:t>. </a:t>
            </a:r>
            <a:r>
              <a:rPr lang="en-US" i="1" noProof="0" dirty="0"/>
              <a:t>Future Generation Computer Systems</a:t>
            </a:r>
            <a:r>
              <a:rPr lang="en-US" noProof="0" dirty="0"/>
              <a:t>, 125, 299-313.</a:t>
            </a:r>
          </a:p>
        </p:txBody>
      </p:sp>
      <p:pic>
        <p:nvPicPr>
          <p:cNvPr id="7" name="Immagine 6"/>
          <p:cNvPicPr>
            <a:picLocks noChangeAspect="1"/>
          </p:cNvPicPr>
          <p:nvPr/>
        </p:nvPicPr>
        <p:blipFill>
          <a:blip r:embed="rId2"/>
          <a:stretch>
            <a:fillRect/>
          </a:stretch>
        </p:blipFill>
        <p:spPr>
          <a:xfrm>
            <a:off x="2908835" y="1390900"/>
            <a:ext cx="6374329" cy="4728299"/>
          </a:xfrm>
          <a:prstGeom prst="rect">
            <a:avLst/>
          </a:prstGeom>
        </p:spPr>
      </p:pic>
      <p:sp>
        <p:nvSpPr>
          <p:cNvPr id="9" name="CasellaDiTesto 8"/>
          <p:cNvSpPr txBox="1"/>
          <p:nvPr/>
        </p:nvSpPr>
        <p:spPr>
          <a:xfrm>
            <a:off x="446381" y="3429967"/>
            <a:ext cx="2654266" cy="2031325"/>
          </a:xfrm>
          <a:prstGeom prst="rect">
            <a:avLst/>
          </a:prstGeom>
          <a:solidFill>
            <a:schemeClr val="accent2">
              <a:lumMod val="20000"/>
              <a:lumOff val="80000"/>
            </a:schemeClr>
          </a:solidFill>
          <a:ln>
            <a:solidFill>
              <a:schemeClr val="tx1"/>
            </a:solidFill>
          </a:ln>
        </p:spPr>
        <p:txBody>
          <a:bodyPr wrap="square" rtlCol="0">
            <a:spAutoFit/>
          </a:bodyPr>
          <a:lstStyle/>
          <a:p>
            <a:r>
              <a:rPr lang="it-IT" dirty="0" err="1">
                <a:latin typeface="Helvetica" panose="020B0604020202020204" pitchFamily="34" charset="0"/>
                <a:cs typeface="Helvetica" panose="020B0604020202020204" pitchFamily="34" charset="0"/>
              </a:rPr>
              <a:t>Functionalities</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Semantic</a:t>
            </a: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enrichment</a:t>
            </a:r>
            <a:endParaRPr lang="en-US" dirty="0">
              <a:latin typeface="Helvetica" panose="020B0604020202020204" pitchFamily="34" charset="0"/>
              <a:cs typeface="Helvetica" panose="020B0604020202020204" pitchFamily="34" charset="0"/>
            </a:endParaRPr>
          </a:p>
          <a:p>
            <a:pPr>
              <a:buFont typeface="Helvetica" panose="020B0604020202020204" pitchFamily="34" charset="0"/>
              <a:buChar char="x"/>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indexing</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Link generation</a:t>
            </a: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polymorphism</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Data </a:t>
            </a:r>
            <a:r>
              <a:rPr lang="it-IT" dirty="0" err="1">
                <a:latin typeface="Helvetica" panose="020B0604020202020204" pitchFamily="34" charset="0"/>
                <a:cs typeface="Helvetica" panose="020B0604020202020204" pitchFamily="34" charset="0"/>
              </a:rPr>
              <a:t>versioning</a:t>
            </a:r>
            <a:endParaRPr lang="it-IT" dirty="0">
              <a:latin typeface="Helvetica" panose="020B0604020202020204" pitchFamily="34" charset="0"/>
              <a:cs typeface="Helvetica" panose="020B0604020202020204" pitchFamily="34" charset="0"/>
            </a:endParaRPr>
          </a:p>
          <a:p>
            <a:pPr>
              <a:buFont typeface="Wingdings" panose="05000000000000000000" pitchFamily="2" charset="2"/>
              <a:buChar char="ü"/>
            </a:pP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Usage</a:t>
            </a:r>
            <a:r>
              <a:rPr lang="it-IT" dirty="0">
                <a:latin typeface="Helvetica" panose="020B0604020202020204" pitchFamily="34" charset="0"/>
                <a:cs typeface="Helvetica" panose="020B0604020202020204" pitchFamily="34" charset="0"/>
              </a:rPr>
              <a:t> </a:t>
            </a:r>
            <a:r>
              <a:rPr lang="it-IT" dirty="0" err="1">
                <a:latin typeface="Helvetica" panose="020B0604020202020204" pitchFamily="34" charset="0"/>
                <a:cs typeface="Helvetica" panose="020B0604020202020204" pitchFamily="34" charset="0"/>
              </a:rPr>
              <a:t>tracking</a:t>
            </a:r>
            <a:endParaRPr lang="it-IT" dirty="0">
              <a:latin typeface="Helvetica" panose="020B0604020202020204" pitchFamily="34" charset="0"/>
              <a:cs typeface="Helvetica" panose="020B0604020202020204" pitchFamily="34" charset="0"/>
            </a:endParaRPr>
          </a:p>
        </p:txBody>
      </p:sp>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835930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The long tail</a:t>
            </a:r>
          </a:p>
        </p:txBody>
      </p:sp>
      <p:sp>
        <p:nvSpPr>
          <p:cNvPr id="3" name="Segnaposto contenuto 2"/>
          <p:cNvSpPr>
            <a:spLocks noGrp="1"/>
          </p:cNvSpPr>
          <p:nvPr>
            <p:ph idx="1"/>
          </p:nvPr>
        </p:nvSpPr>
        <p:spPr>
          <a:xfrm>
            <a:off x="838200" y="1700498"/>
            <a:ext cx="10515600" cy="4717079"/>
          </a:xfrm>
        </p:spPr>
        <p:txBody>
          <a:bodyPr anchor="b">
            <a:normAutofit/>
          </a:bodyPr>
          <a:lstStyle/>
          <a:p>
            <a:r>
              <a:rPr lang="en-US" noProof="0" dirty="0"/>
              <a:t>The highest value does not come from the small set of highly popular items, but from the long list of niche items</a:t>
            </a:r>
          </a:p>
          <a:p>
            <a:pPr lvl="1"/>
            <a:r>
              <a:rPr lang="en-US" noProof="0" dirty="0"/>
              <a:t>Put together, the </a:t>
            </a:r>
            <a:r>
              <a:rPr lang="en-US" i="1" noProof="0" dirty="0"/>
              <a:t>insignificant</a:t>
            </a:r>
            <a:r>
              <a:rPr lang="en-US" noProof="0" dirty="0"/>
              <a:t> data is actually the most valuable</a:t>
            </a:r>
          </a:p>
          <a:p>
            <a:pPr lvl="1"/>
            <a:r>
              <a:rPr lang="en-US" noProof="0" dirty="0"/>
              <a:t>The inverse of the 80-20 Pareto rule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18</a:t>
            </a:fld>
            <a:endParaRPr lang="en-US" dirty="0"/>
          </a:p>
        </p:txBody>
      </p:sp>
      <p:pic>
        <p:nvPicPr>
          <p:cNvPr id="6" name="Immagine 5"/>
          <p:cNvPicPr>
            <a:picLocks noChangeAspect="1"/>
          </p:cNvPicPr>
          <p:nvPr/>
        </p:nvPicPr>
        <p:blipFill>
          <a:blip r:embed="rId3"/>
          <a:stretch>
            <a:fillRect/>
          </a:stretch>
        </p:blipFill>
        <p:spPr>
          <a:xfrm>
            <a:off x="1409199" y="1625201"/>
            <a:ext cx="6065625" cy="3279501"/>
          </a:xfrm>
          <a:prstGeom prst="rect">
            <a:avLst/>
          </a:prstGeom>
        </p:spPr>
      </p:pic>
      <p:sp>
        <p:nvSpPr>
          <p:cNvPr id="7" name="Segnaposto contenuto 2"/>
          <p:cNvSpPr txBox="1">
            <a:spLocks/>
          </p:cNvSpPr>
          <p:nvPr/>
        </p:nvSpPr>
        <p:spPr>
          <a:xfrm>
            <a:off x="8045823" y="2469064"/>
            <a:ext cx="2999582" cy="1538160"/>
          </a:xfrm>
          <a:prstGeom prst="rect">
            <a:avLst/>
          </a:prstGeom>
          <a:solidFill>
            <a:schemeClr val="bg1"/>
          </a:solidFill>
          <a:ln>
            <a:solidFill>
              <a:srgbClr val="700000"/>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"We sold more items today that didn't sell at all yesterday than we sold today of all the items that did sell yesterday" - </a:t>
            </a:r>
            <a:r>
              <a:rPr lang="en-US" i="1" dirty="0"/>
              <a:t>Amazon employee</a:t>
            </a:r>
          </a:p>
        </p:txBody>
      </p:sp>
    </p:spTree>
    <p:extLst>
      <p:ext uri="{BB962C8B-B14F-4D97-AF65-F5344CB8AC3E}">
        <p14:creationId xmlns:p14="http://schemas.microsoft.com/office/powerpoint/2010/main" val="33579662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Capturing the metadata</a:t>
            </a:r>
          </a:p>
        </p:txBody>
      </p:sp>
      <p:sp>
        <p:nvSpPr>
          <p:cNvPr id="7" name="Segnaposto contenuto 6"/>
          <p:cNvSpPr>
            <a:spLocks noGrp="1"/>
          </p:cNvSpPr>
          <p:nvPr>
            <p:ph idx="1"/>
          </p:nvPr>
        </p:nvSpPr>
        <p:spPr>
          <a:xfrm>
            <a:off x="838200" y="1700499"/>
            <a:ext cx="10515600" cy="4351338"/>
          </a:xfrm>
        </p:spPr>
        <p:txBody>
          <a:bodyPr/>
          <a:lstStyle/>
          <a:p>
            <a:r>
              <a:rPr lang="en-US" noProof="0" dirty="0"/>
              <a:t>Pull strategy</a:t>
            </a:r>
          </a:p>
          <a:p>
            <a:pPr lvl="1"/>
            <a:r>
              <a:rPr lang="en-US" noProof="0" dirty="0"/>
              <a:t>The system actively collects new metadata</a:t>
            </a:r>
          </a:p>
          <a:p>
            <a:pPr lvl="1"/>
            <a:r>
              <a:rPr lang="en-US" noProof="0" dirty="0"/>
              <a:t>Requires scheduling: when does the system activate itself?</a:t>
            </a:r>
          </a:p>
          <a:p>
            <a:pPr lvl="2"/>
            <a:r>
              <a:rPr lang="en-US" noProof="0" dirty="0"/>
              <a:t>Event-based (CRUD)</a:t>
            </a:r>
          </a:p>
          <a:p>
            <a:pPr lvl="2"/>
            <a:r>
              <a:rPr lang="en-US" noProof="0" dirty="0"/>
              <a:t>Time-based</a:t>
            </a:r>
          </a:p>
          <a:p>
            <a:pPr lvl="1"/>
            <a:r>
              <a:rPr lang="en-US" noProof="0" dirty="0"/>
              <a:t>Requires wrappers: what does the system capture?</a:t>
            </a:r>
          </a:p>
          <a:p>
            <a:pPr lvl="2"/>
            <a:r>
              <a:rPr lang="en-US" noProof="0" dirty="0"/>
              <a:t>Based on data type and/or application</a:t>
            </a:r>
          </a:p>
          <a:p>
            <a:pPr lvl="2"/>
            <a:r>
              <a:rPr lang="en-US" noProof="0" dirty="0"/>
              <a:t>A comprehensive monitoring is practically unfeasible</a:t>
            </a:r>
          </a:p>
          <a:p>
            <a:r>
              <a:rPr lang="en-US" noProof="0" dirty="0"/>
              <a:t>Push strategy</a:t>
            </a:r>
          </a:p>
          <a:p>
            <a:pPr lvl="1"/>
            <a:r>
              <a:rPr lang="en-US" noProof="0" dirty="0"/>
              <a:t>The system passively receives new metadata</a:t>
            </a:r>
          </a:p>
          <a:p>
            <a:pPr lvl="1"/>
            <a:r>
              <a:rPr lang="en-US" noProof="0" dirty="0"/>
              <a:t>Requires an API layer</a:t>
            </a:r>
          </a:p>
          <a:p>
            <a:pPr lvl="1"/>
            <a:r>
              <a:rPr lang="en-US" noProof="0" dirty="0"/>
              <a:t>Mandatory for operational metadata</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180</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396554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en-US" noProof="0" dirty="0"/>
              <a:t>Knowledge representation</a:t>
            </a:r>
          </a:p>
        </p:txBody>
      </p:sp>
      <p:sp>
        <p:nvSpPr>
          <p:cNvPr id="7" name="Segnaposto contenuto 6"/>
          <p:cNvSpPr>
            <a:spLocks noGrp="1"/>
          </p:cNvSpPr>
          <p:nvPr>
            <p:ph idx="1"/>
          </p:nvPr>
        </p:nvSpPr>
        <p:spPr>
          <a:xfrm>
            <a:off x="838200" y="1700499"/>
            <a:ext cx="10515600" cy="4351338"/>
          </a:xfrm>
        </p:spPr>
        <p:txBody>
          <a:bodyPr/>
          <a:lstStyle/>
          <a:p>
            <a:r>
              <a:rPr lang="en-US" noProof="0" dirty="0"/>
              <a:t>A classification of functionalities enabled by metadata</a:t>
            </a:r>
          </a:p>
          <a:p>
            <a:pPr lvl="1"/>
            <a:r>
              <a:rPr lang="en-US" noProof="0" dirty="0"/>
              <a:t>Semantic enrichment</a:t>
            </a:r>
          </a:p>
          <a:p>
            <a:pPr lvl="2"/>
            <a:r>
              <a:rPr lang="en-US" noProof="0" dirty="0"/>
              <a:t>Generating a description of the context of data, e.g., with tags, to make them more interpretable and understandable</a:t>
            </a:r>
          </a:p>
          <a:p>
            <a:pPr lvl="1"/>
            <a:r>
              <a:rPr lang="en-US" noProof="0" dirty="0"/>
              <a:t>Data indexing</a:t>
            </a:r>
          </a:p>
          <a:p>
            <a:pPr lvl="2"/>
            <a:r>
              <a:rPr lang="en-US" noProof="0" dirty="0"/>
              <a:t>Data structures to retrieve datasets based on specific characteristics (keywords or patterns)</a:t>
            </a:r>
          </a:p>
          <a:p>
            <a:pPr lvl="1"/>
            <a:r>
              <a:rPr lang="en-US" noProof="0" dirty="0"/>
              <a:t>Link generation and conservation</a:t>
            </a:r>
          </a:p>
          <a:p>
            <a:pPr lvl="2"/>
            <a:r>
              <a:rPr lang="en-US" noProof="0" dirty="0"/>
              <a:t>Detecting similarity relationships or integrating preexisting links between datasets</a:t>
            </a:r>
          </a:p>
          <a:p>
            <a:pPr lvl="1"/>
            <a:r>
              <a:rPr lang="en-US" noProof="0" dirty="0"/>
              <a:t>Data polymorphism</a:t>
            </a:r>
          </a:p>
          <a:p>
            <a:pPr lvl="2"/>
            <a:r>
              <a:rPr lang="en-US" noProof="0" dirty="0"/>
              <a:t>Storing multiple representations of the same data to avoid repeating pre-</a:t>
            </a:r>
            <a:r>
              <a:rPr lang="en-US" noProof="0" dirty="0" err="1"/>
              <a:t>processings</a:t>
            </a:r>
            <a:r>
              <a:rPr lang="en-US" noProof="0" dirty="0"/>
              <a:t> and speed up analyses</a:t>
            </a:r>
          </a:p>
          <a:p>
            <a:pPr lvl="1"/>
            <a:r>
              <a:rPr lang="en-US" noProof="0" dirty="0"/>
              <a:t>Data versioning</a:t>
            </a:r>
          </a:p>
          <a:p>
            <a:pPr lvl="2"/>
            <a:r>
              <a:rPr lang="en-US" noProof="0" dirty="0"/>
              <a:t>Support data changes while conserving previous states</a:t>
            </a:r>
          </a:p>
          <a:p>
            <a:pPr lvl="1"/>
            <a:r>
              <a:rPr lang="en-US" noProof="0" dirty="0"/>
              <a:t>Usage tracking</a:t>
            </a:r>
          </a:p>
          <a:p>
            <a:pPr lvl="2"/>
            <a:r>
              <a:rPr lang="en-US" noProof="0" dirty="0"/>
              <a:t>Records the interactions between users and the data </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181</a:t>
            </a:fld>
            <a:endParaRPr lang="en-US" dirty="0"/>
          </a:p>
        </p:txBody>
      </p:sp>
      <p:sp>
        <p:nvSpPr>
          <p:cNvPr id="8" name="Segnaposto contenuto 7"/>
          <p:cNvSpPr>
            <a:spLocks noGrp="1"/>
          </p:cNvSpPr>
          <p:nvPr>
            <p:ph idx="13"/>
          </p:nvPr>
        </p:nvSpPr>
        <p:spPr/>
        <p:txBody>
          <a:bodyPr/>
          <a:lstStyle/>
          <a:p>
            <a:r>
              <a:rPr lang="en-US" noProof="0" dirty="0"/>
              <a:t>Sawadogo, P. N., </a:t>
            </a:r>
            <a:r>
              <a:rPr lang="en-US" noProof="0" dirty="0" err="1"/>
              <a:t>Scholly</a:t>
            </a:r>
            <a:r>
              <a:rPr lang="en-US" noProof="0" dirty="0"/>
              <a:t>, E., Favre, C., </a:t>
            </a:r>
            <a:r>
              <a:rPr lang="en-US" noProof="0" dirty="0" err="1"/>
              <a:t>Ferey</a:t>
            </a:r>
            <a:r>
              <a:rPr lang="en-US" noProof="0" dirty="0"/>
              <a:t>, E., </a:t>
            </a:r>
            <a:r>
              <a:rPr lang="en-US" noProof="0" dirty="0" err="1"/>
              <a:t>Loudcher</a:t>
            </a:r>
            <a:r>
              <a:rPr lang="en-US" noProof="0" dirty="0"/>
              <a:t>, S., &amp; </a:t>
            </a:r>
            <a:r>
              <a:rPr lang="en-US" noProof="0" dirty="0" err="1"/>
              <a:t>Darmont</a:t>
            </a:r>
            <a:r>
              <a:rPr lang="en-US" noProof="0" dirty="0"/>
              <a:t>, J. (2019, September). </a:t>
            </a:r>
            <a:r>
              <a:rPr lang="en-US" b="1" noProof="0" dirty="0"/>
              <a:t>Metadata systems for data lakes: models and features.</a:t>
            </a:r>
            <a:r>
              <a:rPr lang="en-US" noProof="0" dirty="0"/>
              <a:t> In </a:t>
            </a:r>
            <a:r>
              <a:rPr lang="en-US" i="1" noProof="0" dirty="0"/>
              <a:t>European conference on advances in databases and information systems </a:t>
            </a:r>
            <a:r>
              <a:rPr lang="en-US" noProof="0" dirty="0"/>
              <a:t>(pp. 440-451). Springer, Cham.</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representation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2750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Discoverability is a key requirement for data platforms</a:t>
            </a:r>
          </a:p>
          <a:p>
            <a:pPr lvl="1"/>
            <a:r>
              <a:rPr lang="en-US" noProof="0" dirty="0"/>
              <a:t>Simple searches to let users locate “known” information</a:t>
            </a:r>
          </a:p>
          <a:p>
            <a:pPr lvl="1"/>
            <a:r>
              <a:rPr lang="en-US" noProof="0" dirty="0"/>
              <a:t>Data exploration to let users uncover “unknown” information</a:t>
            </a:r>
          </a:p>
          <a:p>
            <a:pPr lvl="1"/>
            <a:r>
              <a:rPr lang="en-US" noProof="0" dirty="0"/>
              <a:t>Common goal: identification and description of Objects</a:t>
            </a:r>
          </a:p>
          <a:p>
            <a:r>
              <a:rPr lang="en-US" noProof="0" dirty="0"/>
              <a:t>Two levels of querying</a:t>
            </a:r>
          </a:p>
          <a:p>
            <a:pPr lvl="1"/>
            <a:r>
              <a:rPr lang="en-US" noProof="0" dirty="0"/>
              <a:t>Metadata level (most important)</a:t>
            </a:r>
          </a:p>
          <a:p>
            <a:pPr lvl="1"/>
            <a:r>
              <a:rPr lang="en-US" noProof="0" dirty="0"/>
              <a:t>Data level (can be coupled with the first one)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186</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471593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6617702" y="2663301"/>
            <a:ext cx="5151210" cy="3821023"/>
          </a:xfrm>
          <a:prstGeom prst="rect">
            <a:avLst/>
          </a:prstGeom>
        </p:spPr>
      </p:pic>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Basic search</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)-[]-(:Project {</a:t>
            </a:r>
            <a:r>
              <a:rPr lang="en-US" sz="1600" noProof="0" dirty="0" err="1">
                <a:latin typeface="Consolas" panose="020B0609020204030204" pitchFamily="49" charset="0"/>
              </a:rPr>
              <a:t>name:"ABC</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Return all objects of a given project</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a:t>
            </a:r>
            <a:r>
              <a:rPr lang="en-US" sz="1600" noProof="0" dirty="0" err="1">
                <a:latin typeface="Consolas" panose="020B0609020204030204" pitchFamily="49" charset="0"/>
              </a:rPr>
              <a:t>d:DataLakeArea</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WHERE d.name = "Landing" </a:t>
            </a:r>
            <a:br>
              <a:rPr lang="en-US" sz="1600" noProof="0" dirty="0">
                <a:latin typeface="Consolas" panose="020B0609020204030204" pitchFamily="49" charset="0"/>
              </a:rPr>
            </a:br>
            <a:r>
              <a:rPr lang="en-US" sz="1600" noProof="0" dirty="0">
                <a:latin typeface="Consolas" panose="020B0609020204030204" pitchFamily="49" charset="0"/>
              </a:rPr>
              <a:t>AND o.name LIKE "2021_%"</a:t>
            </a:r>
            <a:br>
              <a:rPr lang="en-US" sz="1600" noProof="0" dirty="0">
                <a:latin typeface="Consolas" panose="020B0609020204030204" pitchFamily="49" charset="0"/>
              </a:rPr>
            </a:br>
            <a:r>
              <a:rPr lang="en-US" sz="1600" noProof="0" dirty="0">
                <a:latin typeface="Consolas" panose="020B0609020204030204" pitchFamily="49" charset="0"/>
              </a:rPr>
              <a:t>AND </a:t>
            </a:r>
            <a:r>
              <a:rPr lang="en-US" sz="1600" noProof="0" dirty="0" err="1">
                <a:latin typeface="Consolas" panose="020B0609020204030204" pitchFamily="49" charset="0"/>
              </a:rPr>
              <a:t>o.size</a:t>
            </a:r>
            <a:r>
              <a:rPr lang="en-US" sz="1600" noProof="0" dirty="0">
                <a:latin typeface="Consolas" panose="020B0609020204030204" pitchFamily="49" charset="0"/>
              </a:rPr>
              <a:t> &lt; 100.000</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Return small objects with a given name pattern </a:t>
            </a:r>
            <a:br>
              <a:rPr lang="en-US" noProof="0" dirty="0"/>
            </a:br>
            <a:r>
              <a:rPr lang="en-US" noProof="0" dirty="0"/>
              <a:t>in the landing area</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187</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985532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6617702" y="2663301"/>
            <a:ext cx="5151210" cy="3821023"/>
          </a:xfrm>
          <a:prstGeom prst="rect">
            <a:avLst/>
          </a:prstGeom>
        </p:spPr>
      </p:pic>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Schema-driven search</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)-[]-(:Schema)-[]-(</a:t>
            </a:r>
            <a:r>
              <a:rPr lang="en-US" sz="1600" noProof="0" dirty="0" err="1">
                <a:latin typeface="Consolas" panose="020B0609020204030204" pitchFamily="49" charset="0"/>
              </a:rPr>
              <a:t>a:Attribute</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   (a)-[]-(:Domain {name: "</a:t>
            </a:r>
            <a:r>
              <a:rPr lang="en-US" sz="1600" noProof="0" dirty="0" err="1">
                <a:latin typeface="Consolas" panose="020B0609020204030204" pitchFamily="49" charset="0"/>
              </a:rPr>
              <a:t>FiscalCode</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Return objects that contain information</a:t>
            </a:r>
            <a:br>
              <a:rPr lang="en-US" noProof="0" dirty="0"/>
            </a:br>
            <a:r>
              <a:rPr lang="en-US" noProof="0" dirty="0"/>
              <a:t>referring to a given Domain</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188</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623034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8"/>
            <a:ext cx="10515600" cy="4783825"/>
          </a:xfrm>
        </p:spPr>
        <p:txBody>
          <a:bodyPr/>
          <a:lstStyle/>
          <a:p>
            <a:r>
              <a:rPr lang="en-US" noProof="0" dirty="0"/>
              <a:t>Provenance-driven search</a:t>
            </a:r>
          </a:p>
          <a:p>
            <a:pPr lvl="1"/>
            <a:r>
              <a:rPr lang="en-US" sz="1600" noProof="0" dirty="0">
                <a:latin typeface="Consolas" panose="020B0609020204030204" pitchFamily="49" charset="0"/>
              </a:rPr>
              <a:t>MATCH (obj1:Object)-[:</a:t>
            </a:r>
            <a:r>
              <a:rPr lang="en-US" sz="1600" noProof="0" dirty="0" err="1">
                <a:latin typeface="Consolas" panose="020B0609020204030204" pitchFamily="49" charset="0"/>
              </a:rPr>
              <a:t>readsFrom</a:t>
            </a:r>
            <a:r>
              <a:rPr lang="en-US" sz="1600" noProof="0" dirty="0">
                <a:latin typeface="Consolas" panose="020B0609020204030204" pitchFamily="49" charset="0"/>
              </a:rPr>
              <a:t>]-(</a:t>
            </a:r>
            <a:r>
              <a:rPr lang="en-US" sz="1600" noProof="0" dirty="0" err="1">
                <a:latin typeface="Consolas" panose="020B0609020204030204" pitchFamily="49" charset="0"/>
              </a:rPr>
              <a:t>o:Operation</a:t>
            </a:r>
            <a:r>
              <a:rPr lang="en-US" sz="1600" noProof="0" dirty="0">
                <a:latin typeface="Consolas" panose="020B0609020204030204" pitchFamily="49" charset="0"/>
              </a:rPr>
              <a:t>)-[:</a:t>
            </a:r>
            <a:r>
              <a:rPr lang="en-US" sz="1600" noProof="0" dirty="0" err="1">
                <a:latin typeface="Consolas" panose="020B0609020204030204" pitchFamily="49" charset="0"/>
              </a:rPr>
              <a:t>writesTo</a:t>
            </a:r>
            <a:r>
              <a:rPr lang="en-US" sz="1600" noProof="0" dirty="0">
                <a:latin typeface="Consolas" panose="020B0609020204030204" pitchFamily="49" charset="0"/>
              </a:rPr>
              <a:t>]-(obj2:Object)</a:t>
            </a:r>
            <a:br>
              <a:rPr lang="en-US" sz="1600" noProof="0" dirty="0">
                <a:latin typeface="Consolas" panose="020B0609020204030204" pitchFamily="49" charset="0"/>
              </a:rPr>
            </a:br>
            <a:r>
              <a:rPr lang="en-US" sz="1600" noProof="0" dirty="0">
                <a:latin typeface="Consolas" panose="020B0609020204030204" pitchFamily="49" charset="0"/>
              </a:rPr>
              <a:t>CREATE (obj1)-[:</a:t>
            </a:r>
            <a:r>
              <a:rPr lang="en-US" sz="1600" noProof="0" dirty="0" err="1">
                <a:latin typeface="Consolas" panose="020B0609020204030204" pitchFamily="49" charset="0"/>
              </a:rPr>
              <a:t>ancestorOf</a:t>
            </a:r>
            <a:r>
              <a:rPr lang="en-US" sz="1600" noProof="0" dirty="0">
                <a:latin typeface="Consolas" panose="020B0609020204030204" pitchFamily="49" charset="0"/>
              </a:rPr>
              <a:t>]-&gt;(obj2)</a:t>
            </a:r>
          </a:p>
          <a:p>
            <a:pPr lvl="1"/>
            <a:r>
              <a:rPr lang="en-US" sz="1600" noProof="0" dirty="0">
                <a:latin typeface="Consolas" panose="020B0609020204030204" pitchFamily="49" charset="0"/>
              </a:rPr>
              <a:t>MATCH (:Object {id:123})-[:</a:t>
            </a:r>
            <a:r>
              <a:rPr lang="en-US" sz="1600" noProof="0" dirty="0" err="1">
                <a:latin typeface="Consolas" panose="020B0609020204030204" pitchFamily="49" charset="0"/>
              </a:rPr>
              <a:t>ancestorOf</a:t>
            </a:r>
            <a:r>
              <a:rPr lang="en-US" sz="1600" noProof="0" dirty="0">
                <a:latin typeface="Consolas" panose="020B0609020204030204" pitchFamily="49" charset="0"/>
              </a:rPr>
              <a:t>*]-(</a:t>
            </a:r>
            <a:r>
              <a:rPr lang="en-US" sz="1600" noProof="0" dirty="0" err="1">
                <a:latin typeface="Consolas" panose="020B0609020204030204" pitchFamily="49" charset="0"/>
              </a:rPr>
              <a:t>obj:Object</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RETURN obj</a:t>
            </a:r>
          </a:p>
          <a:p>
            <a:pPr lvl="2"/>
            <a:r>
              <a:rPr lang="en-US" noProof="0" dirty="0"/>
              <a:t>Discover objects obtained from a given ancestor</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obj:Object</a:t>
            </a:r>
            <a:r>
              <a:rPr lang="en-US" sz="1600" noProof="0" dirty="0">
                <a:latin typeface="Consolas" panose="020B0609020204030204" pitchFamily="49" charset="0"/>
              </a:rPr>
              <a:t>)-[:</a:t>
            </a:r>
            <a:r>
              <a:rPr lang="en-US" sz="1600" noProof="0" dirty="0" err="1">
                <a:latin typeface="Consolas" panose="020B0609020204030204" pitchFamily="49" charset="0"/>
              </a:rPr>
              <a:t>ancestorOf</a:t>
            </a:r>
            <a:r>
              <a:rPr lang="en-US" sz="1600" noProof="0" dirty="0">
                <a:latin typeface="Consolas" panose="020B0609020204030204" pitchFamily="49" charset="0"/>
              </a:rPr>
              <a:t>*]-(:Object {id:123})</a:t>
            </a:r>
            <a:br>
              <a:rPr lang="en-US" sz="1600" noProof="0" dirty="0">
                <a:latin typeface="Consolas" panose="020B0609020204030204" pitchFamily="49" charset="0"/>
              </a:rPr>
            </a:br>
            <a:r>
              <a:rPr lang="en-US" sz="1600" noProof="0" dirty="0">
                <a:latin typeface="Consolas" panose="020B0609020204030204" pitchFamily="49" charset="0"/>
              </a:rPr>
              <a:t>RETURN obj</a:t>
            </a:r>
          </a:p>
          <a:p>
            <a:pPr lvl="2"/>
            <a:r>
              <a:rPr lang="en-US" noProof="0" dirty="0"/>
              <a:t>Discover object(s) from which another has originated</a:t>
            </a:r>
          </a:p>
          <a:p>
            <a:pPr lvl="1"/>
            <a:r>
              <a:rPr lang="en-US" noProof="0" dirty="0"/>
              <a:t>Example: a ML team wants to use datasets that were </a:t>
            </a:r>
            <a:br>
              <a:rPr lang="en-US" noProof="0" dirty="0"/>
            </a:br>
            <a:r>
              <a:rPr lang="en-US" noProof="0" dirty="0"/>
              <a:t>publicized as </a:t>
            </a:r>
            <a:r>
              <a:rPr lang="en-US" i="1" noProof="0" dirty="0"/>
              <a:t>canonical </a:t>
            </a:r>
            <a:r>
              <a:rPr lang="en-US" noProof="0" dirty="0"/>
              <a:t>for certain domains, but they </a:t>
            </a:r>
            <a:br>
              <a:rPr lang="en-US" noProof="0" dirty="0"/>
            </a:br>
            <a:r>
              <a:rPr lang="en-US" noProof="0" dirty="0"/>
              <a:t>find these datasets being too “groomed” for ML</a:t>
            </a:r>
          </a:p>
          <a:p>
            <a:pPr lvl="2"/>
            <a:r>
              <a:rPr lang="en-US" noProof="0" dirty="0"/>
              <a:t>Provenance links can be used to browse upstream and </a:t>
            </a:r>
            <a:br>
              <a:rPr lang="en-US" noProof="0" dirty="0"/>
            </a:br>
            <a:r>
              <a:rPr lang="en-US" noProof="0" dirty="0"/>
              <a:t>identify the less-groomed datasets that were used to </a:t>
            </a:r>
            <a:br>
              <a:rPr lang="en-US" noProof="0" dirty="0"/>
            </a:br>
            <a:r>
              <a:rPr lang="en-US" noProof="0" dirty="0"/>
              <a:t>derive the canonical datasets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189</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30441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Google Translate</a:t>
            </a:r>
          </a:p>
          <a:p>
            <a:pPr lvl="1"/>
            <a:r>
              <a:rPr lang="en-US" noProof="0" dirty="0"/>
              <a:t>You collect snippets of translations</a:t>
            </a:r>
          </a:p>
          <a:p>
            <a:pPr lvl="1"/>
            <a:r>
              <a:rPr lang="en-US" noProof="0" dirty="0"/>
              <a:t>You match sentences to snippets</a:t>
            </a:r>
          </a:p>
          <a:p>
            <a:pPr lvl="1"/>
            <a:r>
              <a:rPr lang="en-US" noProof="0" dirty="0"/>
              <a:t>You continuously debug your system</a:t>
            </a:r>
          </a:p>
          <a:p>
            <a:r>
              <a:rPr lang="en-US" noProof="0" dirty="0"/>
              <a:t>Why does it work?</a:t>
            </a:r>
          </a:p>
          <a:p>
            <a:pPr lvl="1"/>
            <a:r>
              <a:rPr lang="en-US" noProof="0" dirty="0"/>
              <a:t>There are tons of snippets on the Web</a:t>
            </a:r>
          </a:p>
          <a:p>
            <a:pPr lvl="1"/>
            <a:r>
              <a:rPr lang="en-US" noProof="0" dirty="0"/>
              <a:t>The accuracy improves as the training set grows</a:t>
            </a:r>
          </a:p>
        </p:txBody>
      </p:sp>
      <p:pic>
        <p:nvPicPr>
          <p:cNvPr id="5" name="Immagine 4"/>
          <p:cNvPicPr>
            <a:picLocks noChangeAspect="1"/>
          </p:cNvPicPr>
          <p:nvPr/>
        </p:nvPicPr>
        <p:blipFill>
          <a:blip r:embed="rId3"/>
          <a:stretch>
            <a:fillRect/>
          </a:stretch>
        </p:blipFill>
        <p:spPr>
          <a:xfrm>
            <a:off x="6767520" y="2466468"/>
            <a:ext cx="3749952" cy="2819399"/>
          </a:xfrm>
          <a:prstGeom prst="rect">
            <a:avLst/>
          </a:prstGeom>
        </p:spPr>
      </p:pic>
      <p:sp>
        <p:nvSpPr>
          <p:cNvPr id="2" name="Titolo 1"/>
          <p:cNvSpPr>
            <a:spLocks noGrp="1"/>
          </p:cNvSpPr>
          <p:nvPr>
            <p:ph type="title"/>
          </p:nvPr>
        </p:nvSpPr>
        <p:spPr/>
        <p:txBody>
          <a:bodyPr>
            <a:normAutofit/>
          </a:bodyPr>
          <a:lstStyle/>
          <a:p>
            <a:r>
              <a:rPr lang="en-US" noProof="0" dirty="0"/>
              <a:t>Bigger = Smarter (?)</a:t>
            </a:r>
          </a:p>
        </p:txBody>
      </p:sp>
      <p:sp>
        <p:nvSpPr>
          <p:cNvPr id="4" name="Segnaposto numero diapositiva 3"/>
          <p:cNvSpPr>
            <a:spLocks noGrp="1"/>
          </p:cNvSpPr>
          <p:nvPr>
            <p:ph type="sldNum" sz="quarter" idx="12"/>
          </p:nvPr>
        </p:nvSpPr>
        <p:spPr/>
        <p:txBody>
          <a:bodyPr/>
          <a:lstStyle/>
          <a:p>
            <a:fld id="{629637A9-119A-49DA-BD12-AAC58B377D80}" type="slidenum">
              <a:rPr lang="en-US" smtClean="0"/>
              <a:t>19</a:t>
            </a:fld>
            <a:endParaRPr lang="en-US" dirty="0"/>
          </a:p>
        </p:txBody>
      </p:sp>
    </p:spTree>
    <p:extLst>
      <p:ext uri="{BB962C8B-B14F-4D97-AF65-F5344CB8AC3E}">
        <p14:creationId xmlns:p14="http://schemas.microsoft.com/office/powerpoint/2010/main" val="22089839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Similarity-driven search</a:t>
            </a:r>
          </a:p>
          <a:p>
            <a:pPr lvl="1"/>
            <a:r>
              <a:rPr lang="en-US" sz="1600" noProof="0" dirty="0">
                <a:latin typeface="Consolas" panose="020B0609020204030204" pitchFamily="49" charset="0"/>
              </a:rPr>
              <a:t>MATCH (:Object {id:123})-[</a:t>
            </a:r>
            <a:r>
              <a:rPr lang="en-US" sz="1600" noProof="0" dirty="0" err="1">
                <a:latin typeface="Consolas" panose="020B0609020204030204" pitchFamily="49" charset="0"/>
              </a:rPr>
              <a:t>r:similarTo</a:t>
            </a:r>
            <a:r>
              <a:rPr lang="en-US" sz="1600" noProof="0" dirty="0">
                <a:latin typeface="Consolas" panose="020B0609020204030204" pitchFamily="49" charset="0"/>
              </a:rPr>
              <a:t>]-(</a:t>
            </a:r>
            <a:r>
              <a:rPr lang="en-US" sz="1600" noProof="0" dirty="0" err="1">
                <a:latin typeface="Consolas" panose="020B0609020204030204" pitchFamily="49" charset="0"/>
              </a:rPr>
              <a:t>o:Object</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WHERE </a:t>
            </a:r>
            <a:r>
              <a:rPr lang="en-US" sz="1600" noProof="0" dirty="0" err="1">
                <a:latin typeface="Consolas" panose="020B0609020204030204" pitchFamily="49" charset="0"/>
              </a:rPr>
              <a:t>r.similarityType</a:t>
            </a:r>
            <a:r>
              <a:rPr lang="en-US" sz="1600" noProof="0" dirty="0">
                <a:latin typeface="Consolas" panose="020B0609020204030204" pitchFamily="49" charset="0"/>
              </a:rPr>
              <a:t>="affinity"</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Discover datasets to be merged in a certain query</a:t>
            </a:r>
          </a:p>
          <a:p>
            <a:pPr lvl="1"/>
            <a:r>
              <a:rPr lang="en-US" sz="1600" noProof="0" dirty="0">
                <a:latin typeface="Consolas" panose="020B0609020204030204" pitchFamily="49" charset="0"/>
              </a:rPr>
              <a:t>MATCH (:Object {id:123})-[</a:t>
            </a:r>
            <a:r>
              <a:rPr lang="en-US" sz="1600" noProof="0" dirty="0" err="1">
                <a:latin typeface="Consolas" panose="020B0609020204030204" pitchFamily="49" charset="0"/>
              </a:rPr>
              <a:t>r:similarTo</a:t>
            </a:r>
            <a:r>
              <a:rPr lang="en-US" sz="1600" noProof="0" dirty="0">
                <a:latin typeface="Consolas" panose="020B0609020204030204" pitchFamily="49" charset="0"/>
              </a:rPr>
              <a:t>]-(</a:t>
            </a:r>
            <a:r>
              <a:rPr lang="en-US" sz="1600" noProof="0" dirty="0" err="1">
                <a:latin typeface="Consolas" panose="020B0609020204030204" pitchFamily="49" charset="0"/>
              </a:rPr>
              <a:t>o:Object</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WHERE </a:t>
            </a:r>
            <a:r>
              <a:rPr lang="en-US" sz="1600" noProof="0" dirty="0" err="1">
                <a:latin typeface="Consolas" panose="020B0609020204030204" pitchFamily="49" charset="0"/>
              </a:rPr>
              <a:t>r.similarityType</a:t>
            </a:r>
            <a:r>
              <a:rPr lang="en-US" sz="1600" noProof="0" dirty="0">
                <a:latin typeface="Consolas" panose="020B0609020204030204" pitchFamily="49" charset="0"/>
              </a:rPr>
              <a:t>="joinability"</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Discover datasets to be joined in a certain query</a:t>
            </a:r>
          </a:p>
          <a:p>
            <a:pPr lvl="1"/>
            <a:r>
              <a:rPr lang="en-US" noProof="0" dirty="0"/>
              <a:t>Group similar objects and enrich the search results</a:t>
            </a:r>
          </a:p>
          <a:p>
            <a:pPr lvl="2"/>
            <a:r>
              <a:rPr lang="en-US" noProof="0" dirty="0"/>
              <a:t>List the main objects from each group</a:t>
            </a:r>
          </a:p>
          <a:p>
            <a:pPr lvl="2"/>
            <a:r>
              <a:rPr lang="en-US" noProof="0" dirty="0"/>
              <a:t>Restrict the search to the objects of a single group</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190</a:t>
            </a:fld>
            <a:endParaRPr lang="en-US" dirty="0"/>
          </a:p>
        </p:txBody>
      </p:sp>
      <p:sp>
        <p:nvSpPr>
          <p:cNvPr id="8" name="Segnaposto contenuto 7"/>
          <p:cNvSpPr>
            <a:spLocks noGrp="1"/>
          </p:cNvSpPr>
          <p:nvPr>
            <p:ph idx="13"/>
          </p:nvPr>
        </p:nvSpPr>
        <p:spPr/>
        <p:txBody>
          <a:bodyPr/>
          <a:lstStyle/>
          <a:p>
            <a:endParaRPr lang="en-GB" dirty="0"/>
          </a:p>
        </p:txBody>
      </p:sp>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21274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Semantics-driven search</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a:t>
            </a:r>
            <a:r>
              <a:rPr lang="en-US" sz="1600" noProof="0" dirty="0" err="1">
                <a:latin typeface="Consolas" panose="020B0609020204030204" pitchFamily="49" charset="0"/>
              </a:rPr>
              <a:t>isDescribedBy</a:t>
            </a:r>
            <a:r>
              <a:rPr lang="en-US" sz="1600" noProof="0" dirty="0">
                <a:latin typeface="Consolas" panose="020B0609020204030204" pitchFamily="49" charset="0"/>
              </a:rPr>
              <a:t>]-(:</a:t>
            </a:r>
            <a:r>
              <a:rPr lang="en-US" sz="1600" noProof="0" dirty="0" err="1">
                <a:latin typeface="Consolas" panose="020B0609020204030204" pitchFamily="49" charset="0"/>
              </a:rPr>
              <a:t>OntologyTerm</a:t>
            </a:r>
            <a:r>
              <a:rPr lang="en-US" sz="1600" noProof="0" dirty="0">
                <a:latin typeface="Consolas" panose="020B0609020204030204" pitchFamily="49" charset="0"/>
              </a:rPr>
              <a:t> {</a:t>
            </a:r>
            <a:r>
              <a:rPr lang="en-US" sz="1600" noProof="0" dirty="0" err="1">
                <a:latin typeface="Consolas" panose="020B0609020204030204" pitchFamily="49" charset="0"/>
              </a:rPr>
              <a:t>uri</a:t>
            </a:r>
            <a:r>
              <a:rPr lang="en-US" sz="1600" noProof="0" dirty="0">
                <a:latin typeface="Consolas" panose="020B0609020204030204" pitchFamily="49" charset="0"/>
              </a:rPr>
              <a:t>:"http://..."})</a:t>
            </a:r>
            <a:br>
              <a:rPr lang="en-US" sz="1600" noProof="0" dirty="0">
                <a:latin typeface="Consolas" panose="020B0609020204030204" pitchFamily="49" charset="0"/>
              </a:rPr>
            </a:br>
            <a:r>
              <a:rPr lang="en-US" sz="1600" noProof="0" dirty="0">
                <a:latin typeface="Consolas" panose="020B0609020204030204" pitchFamily="49" charset="0"/>
              </a:rPr>
              <a:t>RETURN o</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)-[*]-(any),</a:t>
            </a:r>
            <a:br>
              <a:rPr lang="en-US" sz="1600" noProof="0" dirty="0">
                <a:latin typeface="Consolas" panose="020B0609020204030204" pitchFamily="49" charset="0"/>
              </a:rPr>
            </a:br>
            <a:r>
              <a:rPr lang="en-US" sz="1600" noProof="0" dirty="0">
                <a:latin typeface="Consolas" panose="020B0609020204030204" pitchFamily="49" charset="0"/>
              </a:rPr>
              <a:t>   (any)-[:</a:t>
            </a:r>
            <a:r>
              <a:rPr lang="en-US" sz="1600" noProof="0" dirty="0" err="1">
                <a:latin typeface="Consolas" panose="020B0609020204030204" pitchFamily="49" charset="0"/>
              </a:rPr>
              <a:t>isDescribedBy</a:t>
            </a:r>
            <a:r>
              <a:rPr lang="en-US" sz="1600" noProof="0" dirty="0">
                <a:latin typeface="Consolas" panose="020B0609020204030204" pitchFamily="49" charset="0"/>
              </a:rPr>
              <a:t>]-(:</a:t>
            </a:r>
            <a:r>
              <a:rPr lang="en-US" sz="1600" noProof="0" dirty="0" err="1">
                <a:latin typeface="Consolas" panose="020B0609020204030204" pitchFamily="49" charset="0"/>
              </a:rPr>
              <a:t>OntologyTerm</a:t>
            </a:r>
            <a:r>
              <a:rPr lang="en-US" sz="1600" noProof="0" dirty="0">
                <a:latin typeface="Consolas" panose="020B0609020204030204" pitchFamily="49" charset="0"/>
              </a:rPr>
              <a:t> {</a:t>
            </a:r>
            <a:r>
              <a:rPr lang="en-US" sz="1600" noProof="0" dirty="0" err="1">
                <a:latin typeface="Consolas" panose="020B0609020204030204" pitchFamily="49" charset="0"/>
              </a:rPr>
              <a:t>uri</a:t>
            </a:r>
            <a:r>
              <a:rPr lang="en-US" sz="1600" noProof="0" dirty="0">
                <a:latin typeface="Consolas" panose="020B0609020204030204" pitchFamily="49" charset="0"/>
              </a:rPr>
              <a:t>:"http://..."})</a:t>
            </a:r>
            <a:br>
              <a:rPr lang="en-US" sz="1600" noProof="0" dirty="0">
                <a:latin typeface="Consolas" panose="020B0609020204030204" pitchFamily="49" charset="0"/>
              </a:rPr>
            </a:br>
            <a:r>
              <a:rPr lang="en-US" sz="1600" noProof="0" dirty="0">
                <a:latin typeface="Consolas" panose="020B0609020204030204" pitchFamily="49" charset="0"/>
              </a:rPr>
              <a:t>RETURN o</a:t>
            </a:r>
          </a:p>
          <a:p>
            <a:pPr lvl="2"/>
            <a:r>
              <a:rPr lang="en-US" noProof="0" dirty="0"/>
              <a:t>Search objects without having any knowledge of their</a:t>
            </a:r>
            <a:br>
              <a:rPr lang="en-US" noProof="0" dirty="0"/>
            </a:br>
            <a:r>
              <a:rPr lang="en-US" noProof="0" dirty="0"/>
              <a:t>physical or </a:t>
            </a:r>
            <a:r>
              <a:rPr lang="en-US" noProof="0" dirty="0" err="1"/>
              <a:t>intensional</a:t>
            </a:r>
            <a:r>
              <a:rPr lang="en-US" noProof="0" dirty="0"/>
              <a:t> properties, but simply exploiting</a:t>
            </a:r>
            <a:br>
              <a:rPr lang="en-US" noProof="0" dirty="0"/>
            </a:br>
            <a:r>
              <a:rPr lang="en-US" noProof="0" dirty="0"/>
              <a:t>their traceability to a certain semantic concept</a:t>
            </a:r>
          </a:p>
          <a:p>
            <a:pPr lvl="2"/>
            <a:endParaRPr lang="en-US" noProof="0"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191</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965516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7332955" y="3012888"/>
            <a:ext cx="4691450" cy="3479986"/>
          </a:xfrm>
          <a:prstGeom prst="rect">
            <a:avLst/>
          </a:prstGeom>
        </p:spPr>
      </p:pic>
      <p:sp>
        <p:nvSpPr>
          <p:cNvPr id="6" name="Titolo 5"/>
          <p:cNvSpPr>
            <a:spLocks noGrp="1"/>
          </p:cNvSpPr>
          <p:nvPr>
            <p:ph type="title"/>
          </p:nvPr>
        </p:nvSpPr>
        <p:spPr/>
        <p:txBody>
          <a:bodyPr>
            <a:normAutofit/>
          </a:bodyPr>
          <a:lstStyle/>
          <a:p>
            <a:r>
              <a:rPr lang="en-US" noProof="0" dirty="0"/>
              <a:t>Object profiling and search</a:t>
            </a:r>
          </a:p>
        </p:txBody>
      </p:sp>
      <p:sp>
        <p:nvSpPr>
          <p:cNvPr id="7" name="Segnaposto contenuto 6"/>
          <p:cNvSpPr>
            <a:spLocks noGrp="1"/>
          </p:cNvSpPr>
          <p:nvPr>
            <p:ph idx="1"/>
          </p:nvPr>
        </p:nvSpPr>
        <p:spPr>
          <a:xfrm>
            <a:off x="838200" y="1700499"/>
            <a:ext cx="10515600" cy="4351338"/>
          </a:xfrm>
        </p:spPr>
        <p:txBody>
          <a:bodyPr/>
          <a:lstStyle/>
          <a:p>
            <a:r>
              <a:rPr lang="en-US" noProof="0" dirty="0"/>
              <a:t>Profiling</a:t>
            </a:r>
          </a:p>
          <a:p>
            <a:pPr lvl="1"/>
            <a:r>
              <a:rPr lang="en-US" sz="1600" noProof="0" dirty="0">
                <a:latin typeface="Consolas" panose="020B0609020204030204" pitchFamily="49" charset="0"/>
              </a:rPr>
              <a:t>MATCH (</a:t>
            </a:r>
            <a:r>
              <a:rPr lang="en-US" sz="1600" noProof="0" dirty="0" err="1">
                <a:latin typeface="Consolas" panose="020B0609020204030204" pitchFamily="49" charset="0"/>
              </a:rPr>
              <a:t>o:Object</a:t>
            </a:r>
            <a:r>
              <a:rPr lang="en-US" sz="1600" noProof="0" dirty="0">
                <a:latin typeface="Consolas" panose="020B0609020204030204" pitchFamily="49" charset="0"/>
              </a:rPr>
              <a:t>)-[]-(:</a:t>
            </a:r>
            <a:r>
              <a:rPr lang="en-US" sz="1600" noProof="0" dirty="0" err="1">
                <a:latin typeface="Consolas" panose="020B0609020204030204" pitchFamily="49" charset="0"/>
              </a:rPr>
              <a:t>OntologyType</a:t>
            </a:r>
            <a:r>
              <a:rPr lang="en-US" sz="1600" noProof="0" dirty="0">
                <a:latin typeface="Consolas" panose="020B0609020204030204" pitchFamily="49" charset="0"/>
              </a:rPr>
              <a:t> {</a:t>
            </a:r>
            <a:r>
              <a:rPr lang="en-US" sz="1600" noProof="0" dirty="0" err="1">
                <a:latin typeface="Consolas" panose="020B0609020204030204" pitchFamily="49" charset="0"/>
              </a:rPr>
              <a:t>name:"Table</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   (o)-[]-(</a:t>
            </a:r>
            <a:r>
              <a:rPr lang="en-US" sz="1600" noProof="0" dirty="0" err="1">
                <a:latin typeface="Consolas" panose="020B0609020204030204" pitchFamily="49" charset="0"/>
              </a:rPr>
              <a:t>s:Schema</a:t>
            </a:r>
            <a:r>
              <a:rPr lang="en-US" sz="1600" noProof="0" dirty="0">
                <a:latin typeface="Consolas" panose="020B0609020204030204" pitchFamily="49" charset="0"/>
              </a:rPr>
              <a:t>)-[]-(</a:t>
            </a:r>
            <a:r>
              <a:rPr lang="en-US" sz="1600" noProof="0" dirty="0" err="1">
                <a:latin typeface="Consolas" panose="020B0609020204030204" pitchFamily="49" charset="0"/>
              </a:rPr>
              <a:t>a:Attribute</a:t>
            </a:r>
            <a:r>
              <a:rPr lang="en-US" sz="1600" noProof="0" dirty="0">
                <a:latin typeface="Consolas" panose="020B0609020204030204" pitchFamily="49" charset="0"/>
              </a:rPr>
              <a:t>),</a:t>
            </a:r>
            <a:br>
              <a:rPr lang="en-US" sz="1600" noProof="0" dirty="0">
                <a:latin typeface="Consolas" panose="020B0609020204030204" pitchFamily="49" charset="0"/>
              </a:rPr>
            </a:br>
            <a:r>
              <a:rPr lang="en-US" sz="1600" noProof="0" dirty="0">
                <a:latin typeface="Consolas" panose="020B0609020204030204" pitchFamily="49" charset="0"/>
              </a:rPr>
              <a:t>   (o)-[</a:t>
            </a:r>
            <a:r>
              <a:rPr lang="en-US" sz="1600" noProof="0" dirty="0" err="1">
                <a:latin typeface="Consolas" panose="020B0609020204030204" pitchFamily="49" charset="0"/>
              </a:rPr>
              <a:t>r:similarTo</a:t>
            </a:r>
            <a:r>
              <a:rPr lang="en-US" sz="1600" noProof="0" dirty="0">
                <a:latin typeface="Consolas" panose="020B0609020204030204" pitchFamily="49" charset="0"/>
              </a:rPr>
              <a:t>]-(o2:Object),</a:t>
            </a:r>
            <a:br>
              <a:rPr lang="en-US" sz="1600" noProof="0" dirty="0">
                <a:latin typeface="Consolas" panose="020B0609020204030204" pitchFamily="49" charset="0"/>
              </a:rPr>
            </a:br>
            <a:r>
              <a:rPr lang="en-US" sz="1600" noProof="0" dirty="0">
                <a:latin typeface="Consolas" panose="020B0609020204030204" pitchFamily="49" charset="0"/>
              </a:rPr>
              <a:t>   (o)-[:</a:t>
            </a:r>
            <a:r>
              <a:rPr lang="en-US" sz="1600" noProof="0" dirty="0" err="1">
                <a:latin typeface="Consolas" panose="020B0609020204030204" pitchFamily="49" charset="0"/>
              </a:rPr>
              <a:t>ancestorOf</a:t>
            </a:r>
            <a:r>
              <a:rPr lang="en-US" sz="1600" noProof="0" dirty="0">
                <a:latin typeface="Consolas" panose="020B0609020204030204" pitchFamily="49" charset="0"/>
              </a:rPr>
              <a:t>]-(o3:Object),</a:t>
            </a:r>
            <a:br>
              <a:rPr lang="en-US" sz="1600" noProof="0" dirty="0">
                <a:latin typeface="Consolas" panose="020B0609020204030204" pitchFamily="49" charset="0"/>
              </a:rPr>
            </a:br>
            <a:r>
              <a:rPr lang="en-US" sz="1600" noProof="0" dirty="0">
                <a:latin typeface="Consolas" panose="020B0609020204030204" pitchFamily="49" charset="0"/>
              </a:rPr>
              <a:t>   (o4:Object)-[:</a:t>
            </a:r>
            <a:r>
              <a:rPr lang="en-US" sz="1600" noProof="0" dirty="0" err="1">
                <a:latin typeface="Consolas" panose="020B0609020204030204" pitchFamily="49" charset="0"/>
              </a:rPr>
              <a:t>ancestorOf</a:t>
            </a:r>
            <a:r>
              <a:rPr lang="en-US" sz="1600" noProof="0" dirty="0">
                <a:latin typeface="Consolas" panose="020B0609020204030204" pitchFamily="49" charset="0"/>
              </a:rPr>
              <a:t>]-(o)</a:t>
            </a:r>
            <a:br>
              <a:rPr lang="en-US" sz="1600" noProof="0" dirty="0">
                <a:latin typeface="Consolas" panose="020B0609020204030204" pitchFamily="49" charset="0"/>
              </a:rPr>
            </a:br>
            <a:r>
              <a:rPr lang="en-US" sz="1600" noProof="0" dirty="0">
                <a:latin typeface="Consolas" panose="020B0609020204030204" pitchFamily="49" charset="0"/>
              </a:rPr>
              <a:t>RETURN o, s, a, r, o2, o3, o4</a:t>
            </a:r>
          </a:p>
          <a:p>
            <a:pPr lvl="2"/>
            <a:r>
              <a:rPr lang="en-US" noProof="0" dirty="0"/>
              <a:t>Shows an object’s properties, list the relationships with </a:t>
            </a:r>
            <a:br>
              <a:rPr lang="en-US" noProof="0" dirty="0"/>
            </a:br>
            <a:r>
              <a:rPr lang="en-US" noProof="0" dirty="0"/>
              <a:t>other objects in terms of similarity and provenance</a:t>
            </a:r>
          </a:p>
          <a:p>
            <a:pPr lvl="2"/>
            <a:r>
              <a:rPr lang="en-US" noProof="0" dirty="0"/>
              <a:t>Compute a representation of the </a:t>
            </a:r>
            <a:r>
              <a:rPr lang="en-US" noProof="0" dirty="0" err="1"/>
              <a:t>intensional</a:t>
            </a:r>
            <a:r>
              <a:rPr lang="en-US" noProof="0" dirty="0"/>
              <a:t> features </a:t>
            </a:r>
            <a:br>
              <a:rPr lang="en-US" noProof="0" dirty="0"/>
            </a:br>
            <a:r>
              <a:rPr lang="en-US" noProof="0" dirty="0"/>
              <a:t>that mostly characterize a group of objects</a:t>
            </a:r>
            <a:br>
              <a:rPr lang="en-US" noProof="0" dirty="0"/>
            </a:br>
            <a:r>
              <a:rPr lang="en-US" noProof="0" dirty="0"/>
              <a:t>(see slides on schema heterogeneity)</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192</a:t>
            </a:fld>
            <a:endParaRPr lang="en-US" dirty="0"/>
          </a:p>
        </p:txBody>
      </p:sp>
      <p:sp>
        <p:nvSpPr>
          <p:cNvPr id="8" name="Segnaposto contenuto 7"/>
          <p:cNvSpPr>
            <a:spLocks noGrp="1"/>
          </p:cNvSpPr>
          <p:nvPr>
            <p:ph idx="13"/>
          </p:nvPr>
        </p:nvSpPr>
        <p:spPr/>
        <p:txBody>
          <a:bodyPr/>
          <a:lstStyle/>
          <a:p>
            <a:endParaRPr lang="en-GB" dirty="0"/>
          </a:p>
        </p:txBody>
      </p:sp>
      <p:sp>
        <p:nvSpPr>
          <p:cNvPr id="10" name="Rettangolo con angoli arrotondati sullo stesso lato 9"/>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75064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Provenance and versioning</a:t>
            </a:r>
          </a:p>
        </p:txBody>
      </p:sp>
      <p:sp>
        <p:nvSpPr>
          <p:cNvPr id="7" name="Segnaposto contenuto 6"/>
          <p:cNvSpPr>
            <a:spLocks noGrp="1"/>
          </p:cNvSpPr>
          <p:nvPr>
            <p:ph idx="1"/>
          </p:nvPr>
        </p:nvSpPr>
        <p:spPr>
          <a:xfrm>
            <a:off x="838200" y="1700499"/>
            <a:ext cx="10515600" cy="4351338"/>
          </a:xfrm>
        </p:spPr>
        <p:txBody>
          <a:bodyPr/>
          <a:lstStyle/>
          <a:p>
            <a:r>
              <a:rPr lang="en-US" noProof="0" dirty="0"/>
              <a:t>Provenance: metadata pertaining to the history of a data item</a:t>
            </a:r>
          </a:p>
          <a:p>
            <a:pPr lvl="1"/>
            <a:r>
              <a:rPr lang="en-US" noProof="0" dirty="0"/>
              <a:t>Any information that describes the production process of an end product</a:t>
            </a:r>
          </a:p>
          <a:p>
            <a:pPr lvl="1"/>
            <a:r>
              <a:rPr lang="en-US" noProof="0" dirty="0"/>
              <a:t>Encompasses meta-data about entities, data, processes, activities, and persons involved in the production process</a:t>
            </a:r>
          </a:p>
          <a:p>
            <a:pPr lvl="1"/>
            <a:r>
              <a:rPr lang="en-US" noProof="0" dirty="0"/>
              <a:t>Essentially, it describes a transformation pipeline, including the origin of objects and the operations they are subject to</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193</a:t>
            </a:fld>
            <a:endParaRPr lang="en-US" dirty="0"/>
          </a:p>
        </p:txBody>
      </p:sp>
      <p:sp>
        <p:nvSpPr>
          <p:cNvPr id="8" name="Segnaposto contenuto 7"/>
          <p:cNvSpPr>
            <a:spLocks noGrp="1"/>
          </p:cNvSpPr>
          <p:nvPr>
            <p:ph idx="13"/>
          </p:nvPr>
        </p:nvSpPr>
        <p:spPr>
          <a:xfrm>
            <a:off x="838200" y="5779363"/>
            <a:ext cx="10515600" cy="704961"/>
          </a:xfrm>
        </p:spPr>
        <p:txBody>
          <a:bodyPr/>
          <a:lstStyle/>
          <a:p>
            <a:r>
              <a:rPr lang="en-US" noProof="0" dirty="0" err="1"/>
              <a:t>J.Wang</a:t>
            </a:r>
            <a:r>
              <a:rPr lang="en-US" noProof="0" dirty="0"/>
              <a:t>, D. Crawl, S. </a:t>
            </a:r>
            <a:r>
              <a:rPr lang="en-US" noProof="0" dirty="0" err="1"/>
              <a:t>Purawat</a:t>
            </a:r>
            <a:r>
              <a:rPr lang="en-US" noProof="0" dirty="0"/>
              <a:t>, M. H. Nguyen, I. </a:t>
            </a:r>
            <a:r>
              <a:rPr lang="en-US" noProof="0" dirty="0" err="1"/>
              <a:t>Altintas</a:t>
            </a:r>
            <a:r>
              <a:rPr lang="en-US" noProof="0" dirty="0"/>
              <a:t>, </a:t>
            </a:r>
            <a:r>
              <a:rPr lang="en-US" b="1" noProof="0" dirty="0"/>
              <a:t>Big data provenance: Challenges, state of the art and opportunities</a:t>
            </a:r>
            <a:r>
              <a:rPr lang="en-US" noProof="0" dirty="0"/>
              <a:t>, in: </a:t>
            </a:r>
            <a:r>
              <a:rPr lang="en-US" i="1" noProof="0" dirty="0"/>
              <a:t>Proc. </a:t>
            </a:r>
            <a:r>
              <a:rPr lang="en-US" i="1" noProof="0" dirty="0" err="1"/>
              <a:t>BigData</a:t>
            </a:r>
            <a:r>
              <a:rPr lang="en-US" noProof="0" dirty="0"/>
              <a:t>, Santa Clara, CA, USA, 2015, pp. 2509–2516.</a:t>
            </a:r>
          </a:p>
          <a:p>
            <a:r>
              <a:rPr lang="en-US" noProof="0" dirty="0"/>
              <a:t>M. Herschel, R. </a:t>
            </a:r>
            <a:r>
              <a:rPr lang="en-US" noProof="0" dirty="0" err="1"/>
              <a:t>Diestelk¨amper</a:t>
            </a:r>
            <a:r>
              <a:rPr lang="en-US" noProof="0" dirty="0"/>
              <a:t>, H. Ben </a:t>
            </a:r>
            <a:r>
              <a:rPr lang="en-US" noProof="0" dirty="0" err="1"/>
              <a:t>Lahmar</a:t>
            </a:r>
            <a:r>
              <a:rPr lang="en-US" noProof="0" dirty="0"/>
              <a:t>, </a:t>
            </a:r>
            <a:r>
              <a:rPr lang="en-US" b="1" noProof="0" dirty="0"/>
              <a:t>A survey on provenance: What for? What form? What from?</a:t>
            </a:r>
            <a:r>
              <a:rPr lang="en-US" noProof="0" dirty="0"/>
              <a:t>, </a:t>
            </a:r>
            <a:r>
              <a:rPr lang="en-US" i="1" noProof="0" dirty="0"/>
              <a:t>VLDB J.</a:t>
            </a:r>
            <a:r>
              <a:rPr lang="en-US" noProof="0" dirty="0"/>
              <a:t> 26 (6) (2017) 881–906.</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63335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196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197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Adjunct Professor @ DISI --- </a:t>
            </a:r>
            <a:r>
              <a:rPr lang="en-US" noProof="0" dirty="0" err="1"/>
              <a:t>UniBO</a:t>
            </a:r>
            <a:endParaRPr lang="en-US" noProof="0" dirty="0"/>
          </a:p>
          <a:p>
            <a:pPr lvl="1"/>
            <a:r>
              <a:rPr lang="en-US" noProof="0" dirty="0"/>
              <a:t>Teacher of “Big Data and Cloud Platforms”</a:t>
            </a:r>
          </a:p>
          <a:p>
            <a:r>
              <a:rPr lang="en-US" noProof="0" dirty="0"/>
              <a:t>Research topics</a:t>
            </a:r>
          </a:p>
          <a:p>
            <a:pPr lvl="1"/>
            <a:r>
              <a:rPr lang="en-US" noProof="0" dirty="0"/>
              <a:t>Big data / database </a:t>
            </a:r>
          </a:p>
          <a:p>
            <a:pPr lvl="1"/>
            <a:r>
              <a:rPr lang="en-US" noProof="0" dirty="0"/>
              <a:t>Precision agriculture and </a:t>
            </a:r>
            <a:r>
              <a:rPr lang="en-US" noProof="0" dirty="0" err="1"/>
              <a:t>spatio</a:t>
            </a:r>
            <a:r>
              <a:rPr lang="en-US" noProof="0" dirty="0"/>
              <a:t>-temporal 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7E8F21-BA2E-4657-9ADA-9308DF61F592}"/>
              </a:ext>
            </a:extLst>
          </p:cNvPr>
          <p:cNvSpPr>
            <a:spLocks noGrp="1"/>
          </p:cNvSpPr>
          <p:nvPr>
            <p:ph type="title"/>
          </p:nvPr>
        </p:nvSpPr>
        <p:spPr/>
        <p:txBody>
          <a:bodyPr/>
          <a:lstStyle/>
          <a:p>
            <a:r>
              <a:rPr lang="en-US" noProof="0" dirty="0"/>
              <a:t>Architectures</a:t>
            </a:r>
          </a:p>
        </p:txBody>
      </p:sp>
      <p:sp>
        <p:nvSpPr>
          <p:cNvPr id="3" name="Segnaposto contenuto 2">
            <a:extLst>
              <a:ext uri="{FF2B5EF4-FFF2-40B4-BE49-F238E27FC236}">
                <a16:creationId xmlns:a16="http://schemas.microsoft.com/office/drawing/2014/main" id="{2C342595-738A-4043-97AC-549938E40B6B}"/>
              </a:ext>
            </a:extLst>
          </p:cNvPr>
          <p:cNvSpPr>
            <a:spLocks noGrp="1"/>
          </p:cNvSpPr>
          <p:nvPr>
            <p:ph idx="1"/>
          </p:nvPr>
        </p:nvSpPr>
        <p:spPr/>
        <p:txBody>
          <a:bodyPr/>
          <a:lstStyle/>
          <a:p>
            <a:r>
              <a:rPr lang="en-US" noProof="0" dirty="0"/>
              <a:t>Hardware-wise</a:t>
            </a:r>
          </a:p>
          <a:p>
            <a:r>
              <a:rPr lang="en-US" noProof="0" dirty="0"/>
              <a:t>Software-wise</a:t>
            </a:r>
          </a:p>
          <a:p>
            <a:pPr lvl="1"/>
            <a:r>
              <a:rPr lang="en-US" noProof="0" dirty="0"/>
              <a:t>Data storage (files, databases)</a:t>
            </a:r>
          </a:p>
          <a:p>
            <a:pPr lvl="1"/>
            <a:r>
              <a:rPr lang="en-US" noProof="0" dirty="0"/>
              <a:t>Data processing (batch, interactive, streaming)</a:t>
            </a:r>
          </a:p>
          <a:p>
            <a:pPr lvl="1"/>
            <a:r>
              <a:rPr lang="en-US" noProof="0" dirty="0"/>
              <a:t>Reference architecture (components, lambda vs kappa)</a:t>
            </a:r>
          </a:p>
          <a:p>
            <a:pPr marL="457200" lvl="1" indent="0">
              <a:buNone/>
            </a:pPr>
            <a:endParaRPr lang="en-US" noProof="0" dirty="0"/>
          </a:p>
        </p:txBody>
      </p:sp>
      <p:sp>
        <p:nvSpPr>
          <p:cNvPr id="4" name="Segnaposto piè di pagina 3">
            <a:extLst>
              <a:ext uri="{FF2B5EF4-FFF2-40B4-BE49-F238E27FC236}">
                <a16:creationId xmlns:a16="http://schemas.microsoft.com/office/drawing/2014/main" id="{4183CF92-2E6D-487D-A1F6-9FAD1FF44224}"/>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75483493-9972-4519-87AE-FADB7732782F}"/>
              </a:ext>
            </a:extLst>
          </p:cNvPr>
          <p:cNvSpPr>
            <a:spLocks noGrp="1"/>
          </p:cNvSpPr>
          <p:nvPr>
            <p:ph type="sldNum" sz="quarter" idx="12"/>
          </p:nvPr>
        </p:nvSpPr>
        <p:spPr/>
        <p:txBody>
          <a:bodyPr/>
          <a:lstStyle/>
          <a:p>
            <a:fld id="{629637A9-119A-49DA-BD12-AAC58B377D80}" type="slidenum">
              <a:rPr lang="en-US" smtClean="0"/>
              <a:t>20</a:t>
            </a:fld>
            <a:endParaRPr lang="en-US" dirty="0"/>
          </a:p>
        </p:txBody>
      </p:sp>
    </p:spTree>
    <p:extLst>
      <p:ext uri="{BB962C8B-B14F-4D97-AF65-F5344CB8AC3E}">
        <p14:creationId xmlns:p14="http://schemas.microsoft.com/office/powerpoint/2010/main" val="18576178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Provenance and versioning</a:t>
            </a:r>
          </a:p>
        </p:txBody>
      </p:sp>
      <p:sp>
        <p:nvSpPr>
          <p:cNvPr id="3" name="Segnaposto contenuto 2"/>
          <p:cNvSpPr>
            <a:spLocks noGrp="1"/>
          </p:cNvSpPr>
          <p:nvPr>
            <p:ph idx="1"/>
          </p:nvPr>
        </p:nvSpPr>
        <p:spPr/>
        <p:txBody>
          <a:bodyPr anchor="ctr"/>
          <a:lstStyle/>
          <a:p>
            <a:r>
              <a:rPr lang="en-US" noProof="0" dirty="0"/>
              <a:t>PROV: a standard for provenance modeling</a:t>
            </a:r>
          </a:p>
          <a:p>
            <a:pPr lvl="1"/>
            <a:r>
              <a:rPr lang="en-US" noProof="0" dirty="0"/>
              <a:t>Several tools exists for managing PROV metadata</a:t>
            </a:r>
          </a:p>
          <a:p>
            <a:pPr lvl="2"/>
            <a:r>
              <a:rPr lang="en-US" noProof="0" dirty="0">
                <a:hlinkClick r:id="rId3"/>
              </a:rPr>
              <a:t>https://openprovenance.org/services/view/translator</a:t>
            </a:r>
            <a:endParaRPr lang="en-US" noProof="0" dirty="0"/>
          </a:p>
          <a:p>
            <a:pPr lvl="2"/>
            <a:r>
              <a:rPr lang="en-US" noProof="0" dirty="0">
                <a:hlinkClick r:id="rId4"/>
              </a:rPr>
              <a:t>https://lucmoreau.github.io/ProvToolbox/</a:t>
            </a:r>
            <a:endParaRPr lang="en-US" noProof="0" dirty="0"/>
          </a:p>
          <a:p>
            <a:pPr lvl="2"/>
            <a:r>
              <a:rPr lang="en-US" noProof="0" dirty="0">
                <a:hlinkClick r:id="rId5"/>
              </a:rPr>
              <a:t>https://prov.readthedocs.io/en/latest/</a:t>
            </a:r>
            <a:endParaRPr lang="en-US" noProof="0" dirty="0"/>
          </a:p>
          <a:p>
            <a:pPr lvl="1"/>
            <a:r>
              <a:rPr lang="en-US" noProof="0" dirty="0"/>
              <a:t>Compliance with PROV ensures integration </a:t>
            </a:r>
            <a:br>
              <a:rPr lang="en-US" noProof="0" dirty="0"/>
            </a:br>
            <a:r>
              <a:rPr lang="en-US" noProof="0" dirty="0"/>
              <a:t>with existing tools for querying and visualization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200</a:t>
            </a:fld>
            <a:endParaRPr lang="it-IT"/>
          </a:p>
        </p:txBody>
      </p:sp>
      <p:sp>
        <p:nvSpPr>
          <p:cNvPr id="6" name="Segnaposto contenuto 5"/>
          <p:cNvSpPr>
            <a:spLocks noGrp="1"/>
          </p:cNvSpPr>
          <p:nvPr>
            <p:ph idx="13"/>
          </p:nvPr>
        </p:nvSpPr>
        <p:spPr/>
        <p:txBody>
          <a:bodyPr/>
          <a:lstStyle/>
          <a:p>
            <a:r>
              <a:rPr lang="en-US" noProof="0" dirty="0"/>
              <a:t>L. Moreau, P. T. </a:t>
            </a:r>
            <a:r>
              <a:rPr lang="en-US" noProof="0" dirty="0" err="1"/>
              <a:t>Groth</a:t>
            </a:r>
            <a:r>
              <a:rPr lang="en-US" noProof="0" dirty="0"/>
              <a:t>, </a:t>
            </a:r>
            <a:r>
              <a:rPr lang="en-US" b="1" noProof="0" dirty="0"/>
              <a:t>Provenance: An Introduction to PROV</a:t>
            </a:r>
            <a:r>
              <a:rPr lang="en-US" noProof="0" dirty="0"/>
              <a:t>, </a:t>
            </a:r>
            <a:r>
              <a:rPr lang="en-US" i="1" noProof="0" dirty="0"/>
              <a:t>Synthesis Lectures on the Semantic Web: Theory and Technology</a:t>
            </a:r>
            <a:r>
              <a:rPr lang="en-US" noProof="0" dirty="0"/>
              <a:t>, Morgan &amp; Claypool Publishers, 2013.</a:t>
            </a:r>
          </a:p>
        </p:txBody>
      </p:sp>
      <p:pic>
        <p:nvPicPr>
          <p:cNvPr id="7" name="Immagine 6"/>
          <p:cNvPicPr>
            <a:picLocks noChangeAspect="1"/>
          </p:cNvPicPr>
          <p:nvPr/>
        </p:nvPicPr>
        <p:blipFill>
          <a:blip r:embed="rId6"/>
          <a:stretch>
            <a:fillRect/>
          </a:stretch>
        </p:blipFill>
        <p:spPr>
          <a:xfrm>
            <a:off x="7374610" y="1944436"/>
            <a:ext cx="4148379" cy="3863463"/>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365697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Provenance and versioning</a:t>
            </a:r>
          </a:p>
        </p:txBody>
      </p:sp>
      <p:sp>
        <p:nvSpPr>
          <p:cNvPr id="7" name="Segnaposto contenuto 6"/>
          <p:cNvSpPr>
            <a:spLocks noGrp="1"/>
          </p:cNvSpPr>
          <p:nvPr>
            <p:ph idx="1"/>
          </p:nvPr>
        </p:nvSpPr>
        <p:spPr>
          <a:xfrm>
            <a:off x="838200" y="1700499"/>
            <a:ext cx="10515600" cy="4351338"/>
          </a:xfrm>
        </p:spPr>
        <p:txBody>
          <a:bodyPr/>
          <a:lstStyle/>
          <a:p>
            <a:r>
              <a:rPr lang="en-US" noProof="0" dirty="0"/>
              <a:t>Several use cases</a:t>
            </a:r>
          </a:p>
          <a:p>
            <a:pPr lvl="1"/>
            <a:r>
              <a:rPr lang="en-US" noProof="0" dirty="0"/>
              <a:t>Supply chain</a:t>
            </a:r>
          </a:p>
          <a:p>
            <a:pPr lvl="2"/>
            <a:r>
              <a:rPr lang="en-US" noProof="0" dirty="0"/>
              <a:t>Assess food’s quality and gain trust in food products</a:t>
            </a:r>
          </a:p>
          <a:p>
            <a:pPr lvl="1"/>
            <a:r>
              <a:rPr lang="en-US" noProof="0" dirty="0"/>
              <a:t>Scientific experiments</a:t>
            </a:r>
          </a:p>
          <a:p>
            <a:pPr lvl="2"/>
            <a:r>
              <a:rPr lang="en-US" b="1" noProof="0" dirty="0"/>
              <a:t>Experiments on big data scales are not easily repeatable </a:t>
            </a:r>
            <a:r>
              <a:rPr lang="en-US" noProof="0" dirty="0"/>
              <a:t>(e.g., 100 PB workloads @CERN, SKA)</a:t>
            </a:r>
          </a:p>
          <a:p>
            <a:pPr lvl="2"/>
            <a:r>
              <a:rPr lang="en-US" noProof="0" dirty="0"/>
              <a:t>Ensuring the reproducibility and accessibility of the scientific results is essential</a:t>
            </a:r>
          </a:p>
          <a:p>
            <a:pPr lvl="1"/>
            <a:r>
              <a:rPr lang="en-US" noProof="0" dirty="0"/>
              <a:t>Complex data processing</a:t>
            </a:r>
          </a:p>
          <a:p>
            <a:pPr lvl="2"/>
            <a:r>
              <a:rPr lang="en-US" noProof="0" dirty="0"/>
              <a:t>The development of complex data processing pipelines is iterative/incremental</a:t>
            </a:r>
          </a:p>
          <a:p>
            <a:pPr lvl="2"/>
            <a:r>
              <a:rPr lang="en-US" noProof="0" dirty="0"/>
              <a:t>Provenance analysis leads to faster and higher-quality analysis, debugging, and refinement</a:t>
            </a:r>
          </a:p>
          <a:p>
            <a:pPr lvl="2"/>
            <a:endParaRPr lang="en-US" noProof="0"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202</a:t>
            </a:fld>
            <a:endParaRPr lang="en-US" dirty="0"/>
          </a:p>
        </p:txBody>
      </p:sp>
      <p:sp>
        <p:nvSpPr>
          <p:cNvPr id="8" name="Segnaposto contenuto 7"/>
          <p:cNvSpPr>
            <a:spLocks noGrp="1"/>
          </p:cNvSpPr>
          <p:nvPr>
            <p:ph idx="13"/>
          </p:nvPr>
        </p:nvSpPr>
        <p:spPr>
          <a:xfrm>
            <a:off x="838200" y="5486401"/>
            <a:ext cx="10515600" cy="997924"/>
          </a:xfrm>
        </p:spPr>
        <p:txBody>
          <a:bodyPr/>
          <a:lstStyle/>
          <a:p>
            <a:r>
              <a:rPr lang="en-US" noProof="0" dirty="0"/>
              <a:t>New, S.: </a:t>
            </a:r>
            <a:r>
              <a:rPr lang="en-US" b="1" noProof="0" dirty="0"/>
              <a:t>The transparent supply chain</a:t>
            </a:r>
            <a:r>
              <a:rPr lang="en-US" noProof="0" dirty="0"/>
              <a:t>. </a:t>
            </a:r>
            <a:r>
              <a:rPr lang="en-US" i="1" noProof="0" dirty="0"/>
              <a:t>Harvard Bus. Rev.88</a:t>
            </a:r>
            <a:r>
              <a:rPr lang="en-US" noProof="0" dirty="0"/>
              <a:t>, 1–5(2010)</a:t>
            </a:r>
          </a:p>
          <a:p>
            <a:r>
              <a:rPr lang="en-US" noProof="0" dirty="0"/>
              <a:t>Cranmer, K., Heinrich, L., Jones, R., South, D.M.: </a:t>
            </a:r>
            <a:r>
              <a:rPr lang="en-US" b="1" noProof="0" dirty="0"/>
              <a:t>Analysis preservation in ATLAS</a:t>
            </a:r>
            <a:r>
              <a:rPr lang="en-US" noProof="0" dirty="0"/>
              <a:t>. </a:t>
            </a:r>
            <a:r>
              <a:rPr lang="en-US" i="1" noProof="0" dirty="0"/>
              <a:t>J. Physi</a:t>
            </a:r>
            <a:r>
              <a:rPr lang="en-US" noProof="0" dirty="0"/>
              <a:t>.664(3) (2015).</a:t>
            </a:r>
          </a:p>
          <a:p>
            <a:r>
              <a:rPr lang="en-US" noProof="0" dirty="0" err="1"/>
              <a:t>Bourhis</a:t>
            </a:r>
            <a:r>
              <a:rPr lang="en-US" noProof="0" dirty="0"/>
              <a:t>, P., </a:t>
            </a:r>
            <a:r>
              <a:rPr lang="en-US" noProof="0" dirty="0" err="1"/>
              <a:t>Deutch</a:t>
            </a:r>
            <a:r>
              <a:rPr lang="en-US" noProof="0" dirty="0"/>
              <a:t>, D., </a:t>
            </a:r>
            <a:r>
              <a:rPr lang="en-US" noProof="0" dirty="0" err="1"/>
              <a:t>Moskovitch</a:t>
            </a:r>
            <a:r>
              <a:rPr lang="en-US" noProof="0" dirty="0"/>
              <a:t>, Y.: </a:t>
            </a:r>
            <a:r>
              <a:rPr lang="en-US" b="1" noProof="0" dirty="0"/>
              <a:t>POLYTICS: provenance-based analytics of data-centric applications</a:t>
            </a:r>
            <a:r>
              <a:rPr lang="en-US" noProof="0" dirty="0"/>
              <a:t>. In: </a:t>
            </a:r>
            <a:r>
              <a:rPr lang="en-US" i="1" noProof="0" dirty="0"/>
              <a:t>IEEE International Conference on Data Engineering (ICDE)</a:t>
            </a:r>
            <a:r>
              <a:rPr lang="en-US" noProof="0" dirty="0"/>
              <a:t>, pp. 1373–1374(2017)</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69888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Provenance and versioning</a:t>
            </a:r>
          </a:p>
        </p:txBody>
      </p:sp>
      <p:sp>
        <p:nvSpPr>
          <p:cNvPr id="3" name="Segnaposto contenuto 2"/>
          <p:cNvSpPr>
            <a:spLocks noGrp="1"/>
          </p:cNvSpPr>
          <p:nvPr>
            <p:ph idx="1"/>
          </p:nvPr>
        </p:nvSpPr>
        <p:spPr/>
        <p:txBody>
          <a:bodyPr anchor="t"/>
          <a:lstStyle/>
          <a:p>
            <a:r>
              <a:rPr lang="en-US" noProof="0" dirty="0"/>
              <a:t>A taxonomy of provenance techniques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203</a:t>
            </a:fld>
            <a:endParaRPr lang="it-IT"/>
          </a:p>
        </p:txBody>
      </p:sp>
      <p:sp>
        <p:nvSpPr>
          <p:cNvPr id="6" name="Segnaposto contenuto 5"/>
          <p:cNvSpPr>
            <a:spLocks noGrp="1"/>
          </p:cNvSpPr>
          <p:nvPr>
            <p:ph idx="13"/>
          </p:nvPr>
        </p:nvSpPr>
        <p:spPr/>
        <p:txBody>
          <a:bodyPr/>
          <a:lstStyle/>
          <a:p>
            <a:r>
              <a:rPr lang="en-US" noProof="0" dirty="0"/>
              <a:t>Y. </a:t>
            </a:r>
            <a:r>
              <a:rPr lang="en-US" noProof="0" dirty="0" err="1"/>
              <a:t>Simmhan</a:t>
            </a:r>
            <a:r>
              <a:rPr lang="en-US" noProof="0" dirty="0"/>
              <a:t>, B. </a:t>
            </a:r>
            <a:r>
              <a:rPr lang="en-US" noProof="0" dirty="0" err="1"/>
              <a:t>Plale</a:t>
            </a:r>
            <a:r>
              <a:rPr lang="en-US" noProof="0" dirty="0"/>
              <a:t>, D. Gannon, </a:t>
            </a:r>
            <a:r>
              <a:rPr lang="en-US" b="1" noProof="0" dirty="0"/>
              <a:t>A survey of data provenance in e-</a:t>
            </a:r>
            <a:r>
              <a:rPr lang="en-US" b="1" noProof="0" dirty="0" err="1"/>
              <a:t>science</a:t>
            </a:r>
            <a:r>
              <a:rPr lang="en-US" noProof="0" dirty="0" err="1"/>
              <a:t>,</a:t>
            </a:r>
            <a:r>
              <a:rPr lang="en-US" i="1" noProof="0" dirty="0" err="1"/>
              <a:t>SIGMOD</a:t>
            </a:r>
            <a:r>
              <a:rPr lang="en-US" i="1" noProof="0" dirty="0"/>
              <a:t> Rec</a:t>
            </a:r>
            <a:r>
              <a:rPr lang="en-US" noProof="0" dirty="0"/>
              <a:t>. 34 (3) (2005) 31–36.</a:t>
            </a:r>
          </a:p>
        </p:txBody>
      </p:sp>
      <p:pic>
        <p:nvPicPr>
          <p:cNvPr id="7" name="Immagine 6"/>
          <p:cNvPicPr>
            <a:picLocks noChangeAspect="1"/>
          </p:cNvPicPr>
          <p:nvPr/>
        </p:nvPicPr>
        <p:blipFill>
          <a:blip r:embed="rId3"/>
          <a:stretch>
            <a:fillRect/>
          </a:stretch>
        </p:blipFill>
        <p:spPr>
          <a:xfrm>
            <a:off x="990615" y="2211624"/>
            <a:ext cx="10210770" cy="3603462"/>
          </a:xfrm>
          <a:prstGeom prst="rect">
            <a:avLst/>
          </a:prstGeom>
        </p:spPr>
      </p:pic>
      <p:sp>
        <p:nvSpPr>
          <p:cNvPr id="8" name="Rettangolo con angoli arrotondati sullo stesso lato 7"/>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687445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Provenance and versioning</a:t>
            </a:r>
          </a:p>
        </p:txBody>
      </p:sp>
      <p:sp>
        <p:nvSpPr>
          <p:cNvPr id="3" name="Segnaposto contenuto 2"/>
          <p:cNvSpPr>
            <a:spLocks noGrp="1"/>
          </p:cNvSpPr>
          <p:nvPr>
            <p:ph idx="1"/>
          </p:nvPr>
        </p:nvSpPr>
        <p:spPr/>
        <p:txBody>
          <a:bodyPr anchor="ctr"/>
          <a:lstStyle/>
          <a:p>
            <a:r>
              <a:rPr lang="en-US" noProof="0" dirty="0"/>
              <a:t>Provenance functionalities (activated by metadata)</a:t>
            </a:r>
          </a:p>
          <a:p>
            <a:pPr lvl="1"/>
            <a:r>
              <a:rPr lang="en-US" noProof="0" dirty="0"/>
              <a:t>Data quality</a:t>
            </a:r>
          </a:p>
          <a:p>
            <a:pPr lvl="2"/>
            <a:r>
              <a:rPr lang="en-US" noProof="0" dirty="0"/>
              <a:t>Monitoring accuracy, precision, and recall of produced objects to notify the data scientist when a transformation pipeline is not behaving as expected</a:t>
            </a:r>
          </a:p>
          <a:p>
            <a:pPr lvl="1"/>
            <a:r>
              <a:rPr lang="en-US" noProof="0" dirty="0"/>
              <a:t>Debugging</a:t>
            </a:r>
          </a:p>
          <a:p>
            <a:pPr lvl="2"/>
            <a:r>
              <a:rPr lang="en-US" noProof="0" dirty="0"/>
              <a:t>Inferring the cause of pipeline failures is challenging and requires an investigation of the overall processing history, including input objects and the environmental settings</a:t>
            </a:r>
          </a:p>
          <a:p>
            <a:pPr lvl="1"/>
            <a:r>
              <a:rPr lang="en-US" noProof="0" dirty="0"/>
              <a:t>Reproducibility</a:t>
            </a:r>
          </a:p>
          <a:p>
            <a:pPr lvl="2"/>
            <a:r>
              <a:rPr lang="en-US" noProof="0" dirty="0"/>
              <a:t>Re-execution of all or part of the operations belonging to a pipeline</a:t>
            </a:r>
          </a:p>
          <a:p>
            <a:pPr lvl="1"/>
            <a:r>
              <a:rPr lang="en-US" noProof="0" dirty="0"/>
              <a:t>Trustworthiness</a:t>
            </a:r>
          </a:p>
          <a:p>
            <a:pPr lvl="2"/>
            <a:r>
              <a:rPr lang="en-US" noProof="0" dirty="0"/>
              <a:t>Help data scientists to trust the objects produced by tracing them back to their sources and storing the agents who operated on those objects</a:t>
            </a:r>
          </a:p>
          <a:p>
            <a:pPr lvl="1"/>
            <a:r>
              <a:rPr lang="en-US" noProof="0" dirty="0"/>
              <a:t>Versioning</a:t>
            </a:r>
          </a:p>
          <a:p>
            <a:pPr lvl="2"/>
            <a:r>
              <a:rPr lang="en-US" noProof="0" dirty="0"/>
              <a:t>Marking a generated object and its versions (e.g., due to changes in a database schema) helps in identifying relevant objects along with their semantic versions, and to operate with legacy objects</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204</a:t>
            </a:fld>
            <a:endParaRPr lang="it-IT"/>
          </a:p>
        </p:txBody>
      </p:sp>
      <p:sp>
        <p:nvSpPr>
          <p:cNvPr id="6" name="Segnaposto contenuto 5"/>
          <p:cNvSpPr>
            <a:spLocks noGrp="1"/>
          </p:cNvSpPr>
          <p:nvPr>
            <p:ph idx="13"/>
          </p:nvPr>
        </p:nvSpPr>
        <p:spPr/>
        <p:txBody>
          <a:bodyPr/>
          <a:lstStyle/>
          <a:p>
            <a:endParaRPr lang="en-GB" dirty="0"/>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0980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Provenance and versioning</a:t>
            </a:r>
          </a:p>
        </p:txBody>
      </p:sp>
      <p:sp>
        <p:nvSpPr>
          <p:cNvPr id="3" name="Segnaposto contenuto 2"/>
          <p:cNvSpPr>
            <a:spLocks noGrp="1"/>
          </p:cNvSpPr>
          <p:nvPr>
            <p:ph idx="1"/>
          </p:nvPr>
        </p:nvSpPr>
        <p:spPr/>
        <p:txBody>
          <a:bodyPr anchor="ctr"/>
          <a:lstStyle/>
          <a:p>
            <a:r>
              <a:rPr lang="en-US" noProof="0" dirty="0"/>
              <a:t>An important aspect is the granularity of provenance</a:t>
            </a:r>
          </a:p>
          <a:p>
            <a:pPr lvl="1"/>
            <a:r>
              <a:rPr lang="en-US" noProof="0" dirty="0"/>
              <a:t>Fine-grained provenance is typically used for single vertical applications</a:t>
            </a:r>
          </a:p>
          <a:p>
            <a:pPr lvl="2"/>
            <a:r>
              <a:rPr lang="en-US" noProof="0" dirty="0"/>
              <a:t>It requires to collect huge amounts of detailed information to enable a very detailed tracing</a:t>
            </a:r>
          </a:p>
          <a:p>
            <a:pPr lvl="1"/>
            <a:r>
              <a:rPr lang="en-US" noProof="0" dirty="0"/>
              <a:t>Coarse-grained provenance is appropriate to ensure a broad coverage of highly heterogeneous transformations possibly involving several applications and datasets</a:t>
            </a:r>
          </a:p>
          <a:p>
            <a:r>
              <a:rPr lang="en-US" noProof="0" dirty="0"/>
              <a:t>Choosing a granularity is the result of a trade-off between accuracy and computational effort</a:t>
            </a:r>
          </a:p>
          <a:p>
            <a:pPr lvl="1"/>
            <a:r>
              <a:rPr lang="en-US" noProof="0" dirty="0"/>
              <a:t>Storing only the name and the version of a clustering algorithm enables an approximate reproducibility of the results</a:t>
            </a:r>
          </a:p>
          <a:p>
            <a:pPr lvl="1"/>
            <a:r>
              <a:rPr lang="en-US" noProof="0" dirty="0"/>
              <a:t>Storing all its parameters makes this functionality much more accurate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205</a:t>
            </a:fld>
            <a:endParaRPr lang="it-IT"/>
          </a:p>
        </p:txBody>
      </p:sp>
      <p:sp>
        <p:nvSpPr>
          <p:cNvPr id="6" name="Segnaposto contenuto 5"/>
          <p:cNvSpPr>
            <a:spLocks noGrp="1"/>
          </p:cNvSpPr>
          <p:nvPr>
            <p:ph idx="13"/>
          </p:nvPr>
        </p:nvSpPr>
        <p:spPr/>
        <p:txBody>
          <a:bodyPr/>
          <a:lstStyle/>
          <a:p>
            <a:endParaRPr lang="en-GB" dirty="0"/>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201084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Provenance and versioning</a:t>
            </a:r>
          </a:p>
        </p:txBody>
      </p:sp>
      <p:sp>
        <p:nvSpPr>
          <p:cNvPr id="3" name="Segnaposto contenuto 2"/>
          <p:cNvSpPr>
            <a:spLocks noGrp="1"/>
          </p:cNvSpPr>
          <p:nvPr>
            <p:ph idx="1"/>
          </p:nvPr>
        </p:nvSpPr>
        <p:spPr>
          <a:xfrm>
            <a:off x="838200" y="1700499"/>
            <a:ext cx="10631750" cy="4351338"/>
          </a:xfrm>
        </p:spPr>
        <p:txBody>
          <a:bodyPr/>
          <a:lstStyle/>
          <a:p>
            <a:r>
              <a:rPr lang="en-US" noProof="0" dirty="0"/>
              <a:t>Some current research directions</a:t>
            </a:r>
          </a:p>
          <a:p>
            <a:pPr lvl="1"/>
            <a:r>
              <a:rPr lang="en-US" noProof="0" dirty="0"/>
              <a:t>Expand PROV to better suite big data scenarios</a:t>
            </a:r>
          </a:p>
          <a:p>
            <a:pPr lvl="2"/>
            <a:r>
              <a:rPr lang="en-US" noProof="0" dirty="0"/>
              <a:t>Y. Gao, X. Chen and X. Du, </a:t>
            </a:r>
            <a:r>
              <a:rPr lang="en-US" b="1" noProof="0" dirty="0"/>
              <a:t>A Big Data Provenance Model for Data Security Supervision Based on PROV-DM Model</a:t>
            </a:r>
            <a:r>
              <a:rPr lang="en-US" noProof="0" dirty="0"/>
              <a:t>, in </a:t>
            </a:r>
            <a:r>
              <a:rPr lang="en-US" i="1" noProof="0" dirty="0"/>
              <a:t>IEEE Access</a:t>
            </a:r>
            <a:r>
              <a:rPr lang="en-US" noProof="0" dirty="0"/>
              <a:t>, vol. 8, pp. 38742-38752, 2020.</a:t>
            </a:r>
          </a:p>
          <a:p>
            <a:pPr lvl="1"/>
            <a:r>
              <a:rPr lang="en-US" noProof="0" dirty="0"/>
              <a:t>Define provenance-based approaches to measure the quality of big data</a:t>
            </a:r>
          </a:p>
          <a:p>
            <a:pPr lvl="2"/>
            <a:r>
              <a:rPr lang="en-US" noProof="0" dirty="0" err="1"/>
              <a:t>Taleb</a:t>
            </a:r>
            <a:r>
              <a:rPr lang="en-US" noProof="0" dirty="0"/>
              <a:t>, I., </a:t>
            </a:r>
            <a:r>
              <a:rPr lang="en-US" noProof="0" dirty="0" err="1"/>
              <a:t>Serhani</a:t>
            </a:r>
            <a:r>
              <a:rPr lang="en-US" noProof="0" dirty="0"/>
              <a:t>, M.A., </a:t>
            </a:r>
            <a:r>
              <a:rPr lang="en-US" noProof="0" dirty="0" err="1"/>
              <a:t>Bouhaddioui</a:t>
            </a:r>
            <a:r>
              <a:rPr lang="en-US" noProof="0" dirty="0"/>
              <a:t>, C. et al. </a:t>
            </a:r>
            <a:r>
              <a:rPr lang="en-US" b="1" noProof="0" dirty="0"/>
              <a:t>Big data quality framework: a holistic approach to continuous quality management</a:t>
            </a:r>
            <a:r>
              <a:rPr lang="en-US" noProof="0" dirty="0"/>
              <a:t>. </a:t>
            </a:r>
            <a:r>
              <a:rPr lang="en-US" i="1" noProof="0" dirty="0"/>
              <a:t>J Big Data </a:t>
            </a:r>
            <a:r>
              <a:rPr lang="en-US" noProof="0" dirty="0"/>
              <a:t>8, 76 (2021).</a:t>
            </a:r>
          </a:p>
          <a:p>
            <a:pPr lvl="1"/>
            <a:r>
              <a:rPr lang="en-US" noProof="0" dirty="0"/>
              <a:t>An outline of the challenges, including granularity identification, integration, security concerns</a:t>
            </a:r>
          </a:p>
          <a:p>
            <a:pPr lvl="2"/>
            <a:r>
              <a:rPr lang="en-US" noProof="0" dirty="0"/>
              <a:t>A. Chacko and S. D. Madhu Kumar, </a:t>
            </a:r>
            <a:r>
              <a:rPr lang="en-US" b="1" noProof="0" dirty="0"/>
              <a:t>Big data provenance research directions</a:t>
            </a:r>
            <a:r>
              <a:rPr lang="en-US" noProof="0" dirty="0"/>
              <a:t>, </a:t>
            </a:r>
            <a:r>
              <a:rPr lang="en-US" i="1" noProof="0" dirty="0"/>
              <a:t>TENCON 2017 - 2017 IEEE Region 10 Conference</a:t>
            </a:r>
            <a:r>
              <a:rPr lang="en-US" noProof="0" dirty="0"/>
              <a:t>, 2017, pp. 651-656, </a:t>
            </a:r>
            <a:r>
              <a:rPr lang="en-US" noProof="0" dirty="0" err="1"/>
              <a:t>doi</a:t>
            </a:r>
            <a:r>
              <a:rPr lang="en-US" noProof="0" dirty="0"/>
              <a:t>: 10.1109/TENCON.2017.8227942.</a:t>
            </a:r>
          </a:p>
          <a:p>
            <a:pPr lvl="1"/>
            <a:r>
              <a:rPr lang="en-US" noProof="0" dirty="0"/>
              <a:t>Blockchain-based provenance systems</a:t>
            </a:r>
          </a:p>
          <a:p>
            <a:pPr lvl="2"/>
            <a:r>
              <a:rPr lang="en-US" noProof="0" dirty="0"/>
              <a:t>Dang, T. K., &amp; Duong, T. A. (2021). </a:t>
            </a:r>
            <a:r>
              <a:rPr lang="en-US" b="1" noProof="0" dirty="0"/>
              <a:t>An effective and elastic blockchain-based provenance preserving solution for the open data</a:t>
            </a:r>
            <a:r>
              <a:rPr lang="en-US" noProof="0" dirty="0"/>
              <a:t>. </a:t>
            </a:r>
            <a:r>
              <a:rPr lang="en-US" i="1" noProof="0" dirty="0"/>
              <a:t>International Journal of Web Information Systems</a:t>
            </a:r>
            <a:r>
              <a:rPr lang="en-US" noProof="0" dirty="0"/>
              <a:t>.</a:t>
            </a:r>
          </a:p>
          <a:p>
            <a:pPr lvl="2"/>
            <a:r>
              <a:rPr lang="en-US" noProof="0" dirty="0" err="1"/>
              <a:t>Ruan</a:t>
            </a:r>
            <a:r>
              <a:rPr lang="en-US" noProof="0" dirty="0"/>
              <a:t>, P., </a:t>
            </a:r>
            <a:r>
              <a:rPr lang="en-US" noProof="0" dirty="0" err="1"/>
              <a:t>Dinh</a:t>
            </a:r>
            <a:r>
              <a:rPr lang="en-US" noProof="0" dirty="0"/>
              <a:t>, T. T. A., Lin, Q., Zhang, M., Chen, G., &amp; </a:t>
            </a:r>
            <a:r>
              <a:rPr lang="en-US" noProof="0" dirty="0" err="1"/>
              <a:t>Ooi</a:t>
            </a:r>
            <a:r>
              <a:rPr lang="en-US" noProof="0" dirty="0"/>
              <a:t>, B. C. (2021). </a:t>
            </a:r>
            <a:r>
              <a:rPr lang="en-US" b="1" noProof="0" dirty="0" err="1"/>
              <a:t>LineageChain</a:t>
            </a:r>
            <a:r>
              <a:rPr lang="en-US" b="1" noProof="0" dirty="0"/>
              <a:t>: a fine-grained, secure and efficient data provenance system for blockchains</a:t>
            </a:r>
            <a:r>
              <a:rPr lang="en-US" noProof="0" dirty="0"/>
              <a:t>. </a:t>
            </a:r>
            <a:r>
              <a:rPr lang="en-US" i="1" noProof="0" dirty="0"/>
              <a:t>The VLDB Journal</a:t>
            </a:r>
            <a:r>
              <a:rPr lang="en-US" noProof="0" dirty="0"/>
              <a:t>, </a:t>
            </a:r>
            <a:r>
              <a:rPr lang="en-US" i="1" noProof="0" dirty="0"/>
              <a:t>30</a:t>
            </a:r>
            <a:r>
              <a:rPr lang="en-US" noProof="0" dirty="0"/>
              <a:t>(1), 3-24.</a:t>
            </a:r>
          </a:p>
          <a:p>
            <a:pPr lvl="2"/>
            <a:endParaRPr lang="en-US" noProof="0"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206</a:t>
            </a:fld>
            <a:endParaRPr lang="it-IT"/>
          </a:p>
        </p:txBody>
      </p:sp>
      <p:sp>
        <p:nvSpPr>
          <p:cNvPr id="6" name="Segnaposto contenuto 5"/>
          <p:cNvSpPr>
            <a:spLocks noGrp="1"/>
          </p:cNvSpPr>
          <p:nvPr>
            <p:ph idx="13"/>
          </p:nvPr>
        </p:nvSpPr>
        <p:spPr/>
        <p:txBody>
          <a:bodyPr/>
          <a:lstStyle/>
          <a:p>
            <a:endParaRPr lang="en-GB"/>
          </a:p>
        </p:txBody>
      </p:sp>
      <p:sp>
        <p:nvSpPr>
          <p:cNvPr id="7" name="Rettangolo con angoli arrotondati sullo stesso lato 6"/>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594225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The orchestrator is the component in charge of controlling the execution of computation activities</a:t>
            </a:r>
          </a:p>
          <a:p>
            <a:pPr lvl="1"/>
            <a:r>
              <a:rPr lang="en-US" noProof="0" dirty="0"/>
              <a:t>Either through a regular scheduling of the activities </a:t>
            </a:r>
          </a:p>
          <a:p>
            <a:pPr lvl="1"/>
            <a:r>
              <a:rPr lang="en-US" noProof="0" dirty="0"/>
              <a:t>Or by triggering a process in response to a certain event</a:t>
            </a:r>
          </a:p>
          <a:p>
            <a:r>
              <a:rPr lang="en-US" noProof="0" dirty="0"/>
              <a:t>Several entities (either processes or human beings) can cover this role to activate some data processes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207</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748607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functionalities (activated by metadata)</a:t>
            </a:r>
          </a:p>
          <a:p>
            <a:pPr lvl="1"/>
            <a:r>
              <a:rPr lang="en-US" noProof="0" dirty="0"/>
              <a:t>Dynamic/condition-based behavior</a:t>
            </a:r>
          </a:p>
          <a:p>
            <a:pPr lvl="2"/>
            <a:r>
              <a:rPr lang="en-US" noProof="0" dirty="0"/>
              <a:t>Decide </a:t>
            </a:r>
            <a:r>
              <a:rPr lang="en-US" i="1" noProof="0" dirty="0"/>
              <a:t>what</a:t>
            </a:r>
            <a:r>
              <a:rPr lang="en-US" noProof="0" dirty="0"/>
              <a:t> data process should be activated under different conditions</a:t>
            </a:r>
          </a:p>
          <a:p>
            <a:pPr lvl="2"/>
            <a:r>
              <a:rPr lang="en-US" noProof="0" dirty="0"/>
              <a:t>Decide </a:t>
            </a:r>
            <a:r>
              <a:rPr lang="en-US" i="1" noProof="0" dirty="0"/>
              <a:t>how</a:t>
            </a:r>
            <a:r>
              <a:rPr lang="en-US" noProof="0" dirty="0"/>
              <a:t> to tune the parameters in case of parametric data processes</a:t>
            </a:r>
          </a:p>
          <a:p>
            <a:pPr lvl="1"/>
            <a:r>
              <a:rPr lang="en-US" noProof="0" dirty="0"/>
              <a:t>Triggering</a:t>
            </a:r>
          </a:p>
          <a:p>
            <a:pPr lvl="2"/>
            <a:r>
              <a:rPr lang="en-US" noProof="0" dirty="0"/>
              <a:t>Decide </a:t>
            </a:r>
            <a:r>
              <a:rPr lang="en-US" i="1" noProof="0" dirty="0"/>
              <a:t>when</a:t>
            </a:r>
            <a:r>
              <a:rPr lang="en-US" noProof="0" dirty="0"/>
              <a:t> to trigger a certain data process</a:t>
            </a:r>
          </a:p>
          <a:p>
            <a:pPr lvl="1"/>
            <a:r>
              <a:rPr lang="en-US" noProof="0" dirty="0"/>
              <a:t>Scoping</a:t>
            </a:r>
          </a:p>
          <a:p>
            <a:pPr lvl="2"/>
            <a:r>
              <a:rPr lang="en-US" noProof="0" dirty="0"/>
              <a:t>Assess the trustworthiness of objects to decide </a:t>
            </a:r>
            <a:r>
              <a:rPr lang="en-US" i="1" noProof="0" dirty="0"/>
              <a:t>if</a:t>
            </a:r>
            <a:r>
              <a:rPr lang="en-US" noProof="0" dirty="0"/>
              <a:t> a certain data process should be activated or not</a:t>
            </a:r>
          </a:p>
          <a:p>
            <a:pPr lvl="1"/>
            <a:r>
              <a:rPr lang="en-US" noProof="0" dirty="0"/>
              <a:t>Resource estimation/prediction</a:t>
            </a:r>
          </a:p>
          <a:p>
            <a:pPr lvl="2"/>
            <a:r>
              <a:rPr lang="en-US" noProof="0" dirty="0"/>
              <a:t>Decide the optimal amount of resources required to terminate successfully while leaving sufficient resources to the other concurrent process, based on previous executions and current settings</a:t>
            </a:r>
          </a:p>
          <a:p>
            <a:pPr lvl="2"/>
            <a:r>
              <a:rPr lang="en-US" noProof="0" dirty="0"/>
              <a:t>Negotiate the resources with the cluster’s resource manager</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208</a:t>
            </a:fld>
            <a:endParaRPr lang="en-US" dirty="0"/>
          </a:p>
        </p:txBody>
      </p:sp>
      <p:sp>
        <p:nvSpPr>
          <p:cNvPr id="8" name="Segnaposto contenuto 7"/>
          <p:cNvSpPr>
            <a:spLocks noGrp="1"/>
          </p:cNvSpPr>
          <p:nvPr>
            <p:ph idx="13"/>
          </p:nvPr>
        </p:nvSpPr>
        <p:spPr/>
        <p:txBody>
          <a:bodyPr/>
          <a:lstStyle/>
          <a:p>
            <a:endParaRPr lang="en-GB" dirty="0"/>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612841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a:t>
            </a:r>
            <a:br>
              <a:rPr lang="en-US" noProof="0" dirty="0"/>
            </a:br>
            <a:r>
              <a:rPr lang="en-US" noProof="0" dirty="0"/>
              <a:t>requirements </a:t>
            </a:r>
            <a:br>
              <a:rPr lang="en-US" noProof="0" dirty="0"/>
            </a:br>
            <a:r>
              <a:rPr lang="en-US" noProof="0" dirty="0"/>
              <a:t>&amp; challenges</a:t>
            </a:r>
            <a:br>
              <a:rPr lang="en-US" noProof="0" dirty="0"/>
            </a:br>
            <a:endParaRPr lang="en-US" noProof="0" dirty="0"/>
          </a:p>
          <a:p>
            <a:pPr lvl="1"/>
            <a:endParaRPr lang="en-US" noProof="0"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209</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pic>
        <p:nvPicPr>
          <p:cNvPr id="2" name="Immagine 1"/>
          <p:cNvPicPr>
            <a:picLocks noChangeAspect="1"/>
          </p:cNvPicPr>
          <p:nvPr/>
        </p:nvPicPr>
        <p:blipFill>
          <a:blip r:embed="rId3"/>
          <a:stretch>
            <a:fillRect/>
          </a:stretch>
        </p:blipFill>
        <p:spPr>
          <a:xfrm>
            <a:off x="3024326" y="1690688"/>
            <a:ext cx="8329474" cy="4408054"/>
          </a:xfrm>
          <a:prstGeom prst="rect">
            <a:avLst/>
          </a:prstGeom>
        </p:spPr>
      </p:pic>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3715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D9C510-AB76-4357-B4F7-9CE9F9759F53}"/>
              </a:ext>
            </a:extLst>
          </p:cNvPr>
          <p:cNvSpPr>
            <a:spLocks noGrp="1"/>
          </p:cNvSpPr>
          <p:nvPr>
            <p:ph type="title"/>
          </p:nvPr>
        </p:nvSpPr>
        <p:spPr/>
        <p:txBody>
          <a:bodyPr/>
          <a:lstStyle/>
          <a:p>
            <a:r>
              <a:rPr lang="en-US" noProof="0" dirty="0"/>
              <a:t>Scaling</a:t>
            </a:r>
          </a:p>
        </p:txBody>
      </p:sp>
      <p:sp>
        <p:nvSpPr>
          <p:cNvPr id="3" name="Segnaposto contenuto 2">
            <a:extLst>
              <a:ext uri="{FF2B5EF4-FFF2-40B4-BE49-F238E27FC236}">
                <a16:creationId xmlns:a16="http://schemas.microsoft.com/office/drawing/2014/main" id="{BF842A01-3E76-4AF4-9DF7-8F726BEEA70F}"/>
              </a:ext>
            </a:extLst>
          </p:cNvPr>
          <p:cNvSpPr>
            <a:spLocks noGrp="1"/>
          </p:cNvSpPr>
          <p:nvPr>
            <p:ph idx="1"/>
          </p:nvPr>
        </p:nvSpPr>
        <p:spPr>
          <a:xfrm>
            <a:off x="838200" y="1700498"/>
            <a:ext cx="10515600" cy="4792375"/>
          </a:xfrm>
        </p:spPr>
        <p:txBody>
          <a:bodyPr/>
          <a:lstStyle/>
          <a:p>
            <a:r>
              <a:rPr lang="en-US" noProof="0" dirty="0"/>
              <a:t>First of all, big data is </a:t>
            </a:r>
            <a:r>
              <a:rPr lang="en-US" i="1" noProof="0" dirty="0"/>
              <a:t>big</a:t>
            </a:r>
          </a:p>
          <a:p>
            <a:pPr lvl="1"/>
            <a:r>
              <a:rPr lang="en-US" noProof="0" dirty="0"/>
              <a:t>It doesn't fit a single drive</a:t>
            </a:r>
          </a:p>
          <a:p>
            <a:pPr lvl="1"/>
            <a:r>
              <a:rPr lang="en-US" noProof="0" dirty="0"/>
              <a:t>It doesn't fit a single (typical) machine</a:t>
            </a:r>
          </a:p>
          <a:p>
            <a:pPr lvl="2"/>
            <a:r>
              <a:rPr lang="en-US" i="1" noProof="0" dirty="0"/>
              <a:t>Symmetric Multi Processing</a:t>
            </a:r>
            <a:r>
              <a:rPr lang="en-US" noProof="0" dirty="0"/>
              <a:t> (SMP):</a:t>
            </a:r>
            <a:br>
              <a:rPr lang="en-US" noProof="0" dirty="0"/>
            </a:br>
            <a:r>
              <a:rPr lang="en-US" noProof="0" dirty="0"/>
              <a:t>several processors share the same RAM, </a:t>
            </a:r>
            <a:br>
              <a:rPr lang="en-US" noProof="0" dirty="0"/>
            </a:br>
            <a:r>
              <a:rPr lang="en-US" noProof="0" dirty="0"/>
              <a:t>the same I/O bus and the same disk(s)</a:t>
            </a:r>
          </a:p>
          <a:p>
            <a:pPr lvl="2"/>
            <a:r>
              <a:rPr lang="en-US" noProof="0" dirty="0"/>
              <a:t>Limited number of mountable physical devices </a:t>
            </a:r>
          </a:p>
          <a:p>
            <a:pPr lvl="2"/>
            <a:r>
              <a:rPr lang="en-US" noProof="0" dirty="0"/>
              <a:t>BUS bottleneck </a:t>
            </a:r>
          </a:p>
          <a:p>
            <a:r>
              <a:rPr lang="en-US" noProof="0" dirty="0"/>
              <a:t>Second, processing big data requires </a:t>
            </a:r>
            <a:br>
              <a:rPr lang="en-US" noProof="0" dirty="0"/>
            </a:br>
            <a:r>
              <a:rPr lang="en-US" noProof="0" dirty="0"/>
              <a:t>a lot of computing resources</a:t>
            </a:r>
          </a:p>
          <a:p>
            <a:pPr lvl="1"/>
            <a:r>
              <a:rPr lang="en-US" noProof="0" dirty="0"/>
              <a:t>Simply scaling only the disk is not an option</a:t>
            </a:r>
          </a:p>
          <a:p>
            <a:r>
              <a:rPr lang="en-US" noProof="0" dirty="0"/>
              <a:t>What do we do?</a:t>
            </a:r>
          </a:p>
          <a:p>
            <a:pPr lvl="1"/>
            <a:r>
              <a:rPr lang="en-US" noProof="0" dirty="0"/>
              <a:t>Scale up </a:t>
            </a:r>
          </a:p>
          <a:p>
            <a:pPr lvl="1"/>
            <a:r>
              <a:rPr lang="en-US" noProof="0" dirty="0"/>
              <a:t>Scale out</a:t>
            </a:r>
          </a:p>
          <a:p>
            <a:pPr lvl="1"/>
            <a:endParaRPr lang="en-US" noProof="0" dirty="0"/>
          </a:p>
        </p:txBody>
      </p:sp>
      <p:sp>
        <p:nvSpPr>
          <p:cNvPr id="4" name="Segnaposto piè di pagina 3">
            <a:extLst>
              <a:ext uri="{FF2B5EF4-FFF2-40B4-BE49-F238E27FC236}">
                <a16:creationId xmlns:a16="http://schemas.microsoft.com/office/drawing/2014/main" id="{1E3DEEDD-3EC8-4C8E-8AE0-BAC71142C71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F3D48E38-433B-4AA9-A213-FD3B6A671A58}"/>
              </a:ext>
            </a:extLst>
          </p:cNvPr>
          <p:cNvSpPr>
            <a:spLocks noGrp="1"/>
          </p:cNvSpPr>
          <p:nvPr>
            <p:ph type="sldNum" sz="quarter" idx="12"/>
          </p:nvPr>
        </p:nvSpPr>
        <p:spPr/>
        <p:txBody>
          <a:bodyPr/>
          <a:lstStyle/>
          <a:p>
            <a:fld id="{629637A9-119A-49DA-BD12-AAC58B377D80}" type="slidenum">
              <a:rPr lang="en-US" smtClean="0"/>
              <a:t>21</a:t>
            </a:fld>
            <a:endParaRPr lang="en-US" dirty="0"/>
          </a:p>
        </p:txBody>
      </p:sp>
      <p:grpSp>
        <p:nvGrpSpPr>
          <p:cNvPr id="27" name="Gruppo 26">
            <a:extLst>
              <a:ext uri="{FF2B5EF4-FFF2-40B4-BE49-F238E27FC236}">
                <a16:creationId xmlns:a16="http://schemas.microsoft.com/office/drawing/2014/main" id="{5DDEA7A6-F883-401A-8AA1-4B0B031DAE9A}"/>
              </a:ext>
            </a:extLst>
          </p:cNvPr>
          <p:cNvGrpSpPr/>
          <p:nvPr/>
        </p:nvGrpSpPr>
        <p:grpSpPr>
          <a:xfrm>
            <a:off x="6528534" y="1920131"/>
            <a:ext cx="4825266" cy="2171650"/>
            <a:chOff x="4837410" y="1804732"/>
            <a:chExt cx="7068164" cy="2150576"/>
          </a:xfrm>
        </p:grpSpPr>
        <p:sp>
          <p:nvSpPr>
            <p:cNvPr id="6" name="Disco magnetico 5">
              <a:extLst>
                <a:ext uri="{FF2B5EF4-FFF2-40B4-BE49-F238E27FC236}">
                  <a16:creationId xmlns:a16="http://schemas.microsoft.com/office/drawing/2014/main" id="{DA50F320-F3C6-419E-BF9B-40DDC3267EC9}"/>
                </a:ext>
              </a:extLst>
            </p:cNvPr>
            <p:cNvSpPr/>
            <p:nvPr/>
          </p:nvSpPr>
          <p:spPr>
            <a:xfrm>
              <a:off x="10158025" y="3391182"/>
              <a:ext cx="1227803" cy="564126"/>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b="1" dirty="0"/>
                <a:t>DISK</a:t>
              </a:r>
            </a:p>
          </p:txBody>
        </p:sp>
        <p:sp>
          <p:nvSpPr>
            <p:cNvPr id="7" name="Freccia bidirezionale verticale 6">
              <a:extLst>
                <a:ext uri="{FF2B5EF4-FFF2-40B4-BE49-F238E27FC236}">
                  <a16:creationId xmlns:a16="http://schemas.microsoft.com/office/drawing/2014/main" id="{01BA1FBE-6FF3-4790-B510-A4DEFFC0C2E0}"/>
                </a:ext>
              </a:extLst>
            </p:cNvPr>
            <p:cNvSpPr/>
            <p:nvPr/>
          </p:nvSpPr>
          <p:spPr>
            <a:xfrm>
              <a:off x="10664077" y="3136766"/>
              <a:ext cx="237818" cy="387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8" name="Gruppo 7">
              <a:extLst>
                <a:ext uri="{FF2B5EF4-FFF2-40B4-BE49-F238E27FC236}">
                  <a16:creationId xmlns:a16="http://schemas.microsoft.com/office/drawing/2014/main" id="{92CA63C2-2258-4648-8DE0-1289EE6E4215}"/>
                </a:ext>
              </a:extLst>
            </p:cNvPr>
            <p:cNvGrpSpPr/>
            <p:nvPr/>
          </p:nvGrpSpPr>
          <p:grpSpPr>
            <a:xfrm>
              <a:off x="5739490" y="1804732"/>
              <a:ext cx="1302467" cy="1034538"/>
              <a:chOff x="2149579" y="3274880"/>
              <a:chExt cx="1736623" cy="1379384"/>
            </a:xfrm>
          </p:grpSpPr>
          <p:sp>
            <p:nvSpPr>
              <p:cNvPr id="9" name="Rettangolo arrotondato 7">
                <a:extLst>
                  <a:ext uri="{FF2B5EF4-FFF2-40B4-BE49-F238E27FC236}">
                    <a16:creationId xmlns:a16="http://schemas.microsoft.com/office/drawing/2014/main" id="{C6982FDD-5B6A-4E9C-86AF-88A26B7C9EBF}"/>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10" name="Rettangolo arrotondato 8">
                <a:extLst>
                  <a:ext uri="{FF2B5EF4-FFF2-40B4-BE49-F238E27FC236}">
                    <a16:creationId xmlns:a16="http://schemas.microsoft.com/office/drawing/2014/main" id="{3949E6A3-E532-44AD-B7A3-ECEF8C1280B6}"/>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11" name="Rettangolo arrotondato 9">
                <a:extLst>
                  <a:ext uri="{FF2B5EF4-FFF2-40B4-BE49-F238E27FC236}">
                    <a16:creationId xmlns:a16="http://schemas.microsoft.com/office/drawing/2014/main" id="{C61E0AB9-EE86-4045-B00B-1022657207EB}"/>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a:extLst>
                <a:ext uri="{FF2B5EF4-FFF2-40B4-BE49-F238E27FC236}">
                  <a16:creationId xmlns:a16="http://schemas.microsoft.com/office/drawing/2014/main" id="{D7106301-70D1-42A7-9E77-CFA2BF276E26}"/>
                </a:ext>
              </a:extLst>
            </p:cNvPr>
            <p:cNvSpPr/>
            <p:nvPr/>
          </p:nvSpPr>
          <p:spPr>
            <a:xfrm>
              <a:off x="4837410" y="2804914"/>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BUS</a:t>
              </a:r>
            </a:p>
          </p:txBody>
        </p:sp>
        <p:sp>
          <p:nvSpPr>
            <p:cNvPr id="13" name="Rettangolo arrotondato 11">
              <a:extLst>
                <a:ext uri="{FF2B5EF4-FFF2-40B4-BE49-F238E27FC236}">
                  <a16:creationId xmlns:a16="http://schemas.microsoft.com/office/drawing/2014/main" id="{38589C12-1325-4AE8-8516-5144620FFF53}"/>
                </a:ext>
              </a:extLst>
            </p:cNvPr>
            <p:cNvSpPr/>
            <p:nvPr/>
          </p:nvSpPr>
          <p:spPr>
            <a:xfrm>
              <a:off x="5422820" y="3547194"/>
              <a:ext cx="2609081" cy="3539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z="1350" b="1" dirty="0"/>
                <a:t>SHARED RAM</a:t>
              </a:r>
              <a:endParaRPr lang="it-IT" sz="1350" dirty="0"/>
            </a:p>
          </p:txBody>
        </p:sp>
        <p:sp>
          <p:nvSpPr>
            <p:cNvPr id="14" name="Freccia bidirezionale verticale 13">
              <a:extLst>
                <a:ext uri="{FF2B5EF4-FFF2-40B4-BE49-F238E27FC236}">
                  <a16:creationId xmlns:a16="http://schemas.microsoft.com/office/drawing/2014/main" id="{889EA289-4E2B-4D41-AF88-1358D4F40640}"/>
                </a:ext>
              </a:extLst>
            </p:cNvPr>
            <p:cNvSpPr/>
            <p:nvPr/>
          </p:nvSpPr>
          <p:spPr>
            <a:xfrm>
              <a:off x="6673719" y="3160041"/>
              <a:ext cx="237818" cy="387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15" name="Gruppo 14">
              <a:extLst>
                <a:ext uri="{FF2B5EF4-FFF2-40B4-BE49-F238E27FC236}">
                  <a16:creationId xmlns:a16="http://schemas.microsoft.com/office/drawing/2014/main" id="{B6D62049-FC96-49E4-B559-25C885576D6E}"/>
                </a:ext>
              </a:extLst>
            </p:cNvPr>
            <p:cNvGrpSpPr/>
            <p:nvPr/>
          </p:nvGrpSpPr>
          <p:grpSpPr>
            <a:xfrm>
              <a:off x="7119796" y="1804732"/>
              <a:ext cx="1302467" cy="1034538"/>
              <a:chOff x="2149579" y="3274880"/>
              <a:chExt cx="1736623" cy="1379384"/>
            </a:xfrm>
          </p:grpSpPr>
          <p:sp>
            <p:nvSpPr>
              <p:cNvPr id="16" name="Rettangolo arrotondato 14">
                <a:extLst>
                  <a:ext uri="{FF2B5EF4-FFF2-40B4-BE49-F238E27FC236}">
                    <a16:creationId xmlns:a16="http://schemas.microsoft.com/office/drawing/2014/main" id="{F4902D33-A355-483D-ABD7-7AA00D6E22A8}"/>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17" name="Rettangolo arrotondato 15">
                <a:extLst>
                  <a:ext uri="{FF2B5EF4-FFF2-40B4-BE49-F238E27FC236}">
                    <a16:creationId xmlns:a16="http://schemas.microsoft.com/office/drawing/2014/main" id="{3D20A0CD-8197-49CE-A6A1-9259CA0604D8}"/>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18" name="Rettangolo arrotondato 16">
                <a:extLst>
                  <a:ext uri="{FF2B5EF4-FFF2-40B4-BE49-F238E27FC236}">
                    <a16:creationId xmlns:a16="http://schemas.microsoft.com/office/drawing/2014/main" id="{25EDF9CC-8263-4C56-9B08-50E54C3A11B4}"/>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a:extLst>
                <a:ext uri="{FF2B5EF4-FFF2-40B4-BE49-F238E27FC236}">
                  <a16:creationId xmlns:a16="http://schemas.microsoft.com/office/drawing/2014/main" id="{2A158F74-182E-466A-BFD7-F7604C6B1B41}"/>
                </a:ext>
              </a:extLst>
            </p:cNvPr>
            <p:cNvGrpSpPr/>
            <p:nvPr/>
          </p:nvGrpSpPr>
          <p:grpSpPr>
            <a:xfrm>
              <a:off x="8502457" y="1804732"/>
              <a:ext cx="1302467" cy="1034538"/>
              <a:chOff x="2149579" y="3274880"/>
              <a:chExt cx="1736623" cy="1379384"/>
            </a:xfrm>
          </p:grpSpPr>
          <p:sp>
            <p:nvSpPr>
              <p:cNvPr id="20" name="Rettangolo arrotondato 18">
                <a:extLst>
                  <a:ext uri="{FF2B5EF4-FFF2-40B4-BE49-F238E27FC236}">
                    <a16:creationId xmlns:a16="http://schemas.microsoft.com/office/drawing/2014/main" id="{DC18FFBD-04C2-4A0D-B998-030640FF7465}"/>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21" name="Rettangolo arrotondato 19">
                <a:extLst>
                  <a:ext uri="{FF2B5EF4-FFF2-40B4-BE49-F238E27FC236}">
                    <a16:creationId xmlns:a16="http://schemas.microsoft.com/office/drawing/2014/main" id="{36C13035-56E1-4B0B-A20C-5C57C0FD069B}"/>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22" name="Rettangolo arrotondato 20">
                <a:extLst>
                  <a:ext uri="{FF2B5EF4-FFF2-40B4-BE49-F238E27FC236}">
                    <a16:creationId xmlns:a16="http://schemas.microsoft.com/office/drawing/2014/main" id="{A7A1BB4F-EF56-4F76-9FE3-17F58138A1A6}"/>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3" name="Gruppo 22">
              <a:extLst>
                <a:ext uri="{FF2B5EF4-FFF2-40B4-BE49-F238E27FC236}">
                  <a16:creationId xmlns:a16="http://schemas.microsoft.com/office/drawing/2014/main" id="{0498E048-5F72-4A97-AA8B-8DFF014794C2}"/>
                </a:ext>
              </a:extLst>
            </p:cNvPr>
            <p:cNvGrpSpPr/>
            <p:nvPr/>
          </p:nvGrpSpPr>
          <p:grpSpPr>
            <a:xfrm>
              <a:off x="9859821" y="1804732"/>
              <a:ext cx="1302467" cy="1034538"/>
              <a:chOff x="2149579" y="3274880"/>
              <a:chExt cx="1736623" cy="1379384"/>
            </a:xfrm>
          </p:grpSpPr>
          <p:sp>
            <p:nvSpPr>
              <p:cNvPr id="24" name="Rettangolo arrotondato 22">
                <a:extLst>
                  <a:ext uri="{FF2B5EF4-FFF2-40B4-BE49-F238E27FC236}">
                    <a16:creationId xmlns:a16="http://schemas.microsoft.com/office/drawing/2014/main" id="{22E7F97B-9EEA-47C8-AD0A-32FB41308B2C}"/>
                  </a:ext>
                </a:extLst>
              </p:cNvPr>
              <p:cNvSpPr/>
              <p:nvPr/>
            </p:nvSpPr>
            <p:spPr>
              <a:xfrm>
                <a:off x="2247834" y="3507348"/>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CPU</a:t>
                </a:r>
                <a:endParaRPr lang="it-IT" sz="1350" dirty="0"/>
              </a:p>
            </p:txBody>
          </p:sp>
          <p:sp>
            <p:nvSpPr>
              <p:cNvPr id="25" name="Rettangolo arrotondato 23">
                <a:extLst>
                  <a:ext uri="{FF2B5EF4-FFF2-40B4-BE49-F238E27FC236}">
                    <a16:creationId xmlns:a16="http://schemas.microsoft.com/office/drawing/2014/main" id="{A5FA2587-E675-4F2D-8B3B-29894B9CAA88}"/>
                  </a:ext>
                </a:extLst>
              </p:cNvPr>
              <p:cNvSpPr/>
              <p:nvPr/>
            </p:nvSpPr>
            <p:spPr>
              <a:xfrm>
                <a:off x="2249131" y="4079065"/>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CACHE</a:t>
                </a:r>
                <a:endParaRPr lang="it-IT" sz="1350" dirty="0"/>
              </a:p>
            </p:txBody>
          </p:sp>
          <p:sp>
            <p:nvSpPr>
              <p:cNvPr id="26" name="Rettangolo arrotondato 24">
                <a:extLst>
                  <a:ext uri="{FF2B5EF4-FFF2-40B4-BE49-F238E27FC236}">
                    <a16:creationId xmlns:a16="http://schemas.microsoft.com/office/drawing/2014/main" id="{1D5AB5B2-96C2-4385-BA0A-850486E6DC5D}"/>
                  </a:ext>
                </a:extLst>
              </p:cNvPr>
              <p:cNvSpPr/>
              <p:nvPr/>
            </p:nvSpPr>
            <p:spPr>
              <a:xfrm>
                <a:off x="2149579" y="3274880"/>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sp>
        <p:nvSpPr>
          <p:cNvPr id="29" name="Rettangolo con angoli arrotondati sullo stesso lato 30">
            <a:extLst>
              <a:ext uri="{FF2B5EF4-FFF2-40B4-BE49-F238E27FC236}">
                <a16:creationId xmlns:a16="http://schemas.microsoft.com/office/drawing/2014/main" id="{75FDE4F9-014D-2E3B-0C77-BAC09F1E0F1D}"/>
              </a:ext>
            </a:extLst>
          </p:cNvPr>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3946766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requirements</a:t>
            </a:r>
          </a:p>
          <a:p>
            <a:pPr lvl="1"/>
            <a:r>
              <a:rPr lang="en-US" noProof="0" dirty="0"/>
              <a:t>R1 Compute/CPU resource provisioning</a:t>
            </a:r>
          </a:p>
          <a:p>
            <a:pPr lvl="2"/>
            <a:r>
              <a:rPr lang="en-US" noProof="0" dirty="0"/>
              <a:t>Determine the right amount of resources</a:t>
            </a:r>
          </a:p>
          <a:p>
            <a:pPr lvl="2"/>
            <a:r>
              <a:rPr lang="en-US" noProof="0" dirty="0"/>
              <a:t>Continuously monitor and manage them in a dynamic execution environment</a:t>
            </a:r>
          </a:p>
          <a:p>
            <a:pPr lvl="1"/>
            <a:r>
              <a:rPr lang="en-US" noProof="0" dirty="0"/>
              <a:t>R2 Storage</a:t>
            </a:r>
          </a:p>
          <a:p>
            <a:pPr lvl="2"/>
            <a:r>
              <a:rPr lang="en-US" noProof="0" dirty="0"/>
              <a:t>Choose the right cloud storage resource, data location, and format (if the application is parametric)</a:t>
            </a:r>
          </a:p>
          <a:p>
            <a:pPr lvl="1"/>
            <a:r>
              <a:rPr lang="en-US" noProof="0" dirty="0"/>
              <a:t>R3 Data movement</a:t>
            </a:r>
          </a:p>
          <a:p>
            <a:pPr lvl="2"/>
            <a:r>
              <a:rPr lang="en-US" noProof="0" dirty="0"/>
              <a:t>Dynamically transfer large datasets between compute and storage resources</a:t>
            </a:r>
          </a:p>
          <a:p>
            <a:pPr lvl="1"/>
            <a:r>
              <a:rPr lang="en-US" noProof="0" dirty="0"/>
              <a:t>R4 Synchronization and asynchronization</a:t>
            </a:r>
          </a:p>
          <a:p>
            <a:pPr lvl="2"/>
            <a:r>
              <a:rPr lang="en-US" noProof="0" dirty="0"/>
              <a:t>Manage the control and data flow dependencies across analytics tasks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210</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86478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requirements</a:t>
            </a:r>
          </a:p>
          <a:p>
            <a:pPr lvl="1"/>
            <a:r>
              <a:rPr lang="en-US" noProof="0" dirty="0"/>
              <a:t>R5 Analytic task scheduling and execution</a:t>
            </a:r>
          </a:p>
          <a:p>
            <a:pPr lvl="2"/>
            <a:r>
              <a:rPr lang="en-US" noProof="0" dirty="0"/>
              <a:t>Scheduling and coordinating the execution of workflow tasks across diverse sets of big data programming models</a:t>
            </a:r>
          </a:p>
          <a:p>
            <a:pPr lvl="2"/>
            <a:r>
              <a:rPr lang="en-US" noProof="0" dirty="0"/>
              <a:t>Tracking and capturing provenance of data</a:t>
            </a:r>
          </a:p>
          <a:p>
            <a:pPr lvl="1"/>
            <a:r>
              <a:rPr lang="en-US" noProof="0" dirty="0"/>
              <a:t>R6 Service Level Agreement</a:t>
            </a:r>
          </a:p>
          <a:p>
            <a:pPr lvl="2"/>
            <a:r>
              <a:rPr lang="en-US" noProof="0" dirty="0"/>
              <a:t>Executions may need to meet user-defined QoS requirements (e.g., a strict execution deadline)</a:t>
            </a:r>
          </a:p>
          <a:p>
            <a:pPr lvl="1"/>
            <a:r>
              <a:rPr lang="en-US" noProof="0" dirty="0"/>
              <a:t>R7 Security</a:t>
            </a:r>
          </a:p>
          <a:p>
            <a:pPr lvl="2"/>
            <a:r>
              <a:rPr lang="en-US" noProof="0" dirty="0"/>
              <a:t>Beyond standard encryption approaches: private (anonymous) computation, verification of outcomes in multi-party settings, placement of components according to security policies</a:t>
            </a:r>
          </a:p>
          <a:p>
            <a:pPr lvl="1"/>
            <a:r>
              <a:rPr lang="en-US" noProof="0" dirty="0"/>
              <a:t>R8 Monitoring and Failure-Tolerance</a:t>
            </a:r>
          </a:p>
          <a:p>
            <a:pPr lvl="2"/>
            <a:r>
              <a:rPr lang="en-US" noProof="0" dirty="0"/>
              <a:t>Ensure that everything is streamlined and executed as anticipated</a:t>
            </a:r>
          </a:p>
          <a:p>
            <a:pPr lvl="2"/>
            <a:r>
              <a:rPr lang="en-US" noProof="0" dirty="0"/>
              <a:t>As failures could happen at any time, handle those failures when they occur or predicting them before they happen</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211</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2196883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challenges</a:t>
            </a:r>
          </a:p>
          <a:p>
            <a:pPr lvl="1"/>
            <a:r>
              <a:rPr lang="en-US" noProof="0" dirty="0"/>
              <a:t>Cloud Platform Heterogeneity</a:t>
            </a:r>
          </a:p>
          <a:p>
            <a:pPr lvl="2"/>
            <a:r>
              <a:rPr lang="en-US" b="1" noProof="0" dirty="0"/>
              <a:t>Integration</a:t>
            </a:r>
            <a:r>
              <a:rPr lang="en-US" noProof="0" dirty="0"/>
              <a:t> (different APIs, virtualization formats, pricing policies, hardware/software configurations)</a:t>
            </a:r>
          </a:p>
          <a:p>
            <a:pPr lvl="2"/>
            <a:r>
              <a:rPr lang="en-US" b="1" noProof="0" dirty="0"/>
              <a:t>Workflow Migration </a:t>
            </a:r>
            <a:r>
              <a:rPr lang="en-US" noProof="0" dirty="0"/>
              <a:t>(e.g., to aspire to specific QoS features in the target cloud or better price)</a:t>
            </a:r>
          </a:p>
          <a:p>
            <a:pPr lvl="1"/>
            <a:r>
              <a:rPr lang="en-US" noProof="0" dirty="0"/>
              <a:t>Cloud Resource Management</a:t>
            </a:r>
          </a:p>
          <a:p>
            <a:pPr lvl="2"/>
            <a:r>
              <a:rPr lang="en-US" b="1" noProof="0" dirty="0"/>
              <a:t>Resource Provisioning </a:t>
            </a:r>
            <a:r>
              <a:rPr lang="en-US" noProof="0" dirty="0"/>
              <a:t>(selecting the right configuration of virtual resources; the resource configuration search space grows exponentially, and the problem is often NP-complete)</a:t>
            </a:r>
          </a:p>
          <a:p>
            <a:pPr lvl="2"/>
            <a:r>
              <a:rPr lang="en-US" b="1" noProof="0" dirty="0"/>
              <a:t>Resource-based Big Data Programming Frameworks Management </a:t>
            </a:r>
            <a:r>
              <a:rPr lang="en-US" noProof="0" dirty="0"/>
              <a:t>(automatically select the configurations for both IaaS-level resource and PaaS-level framework to consistently accomplish the anticipated workflow-level SLA requirements, while maximizing the utilization of cloud datacenter resources)</a:t>
            </a:r>
          </a:p>
          <a:p>
            <a:pPr lvl="2"/>
            <a:r>
              <a:rPr lang="en-US" b="1" noProof="0" dirty="0"/>
              <a:t>Resource Volatility </a:t>
            </a:r>
            <a:r>
              <a:rPr lang="en-US" noProof="0" dirty="0"/>
              <a:t>(at different levels: VM-level, big data progressing framework-level and workflow task-level)</a:t>
            </a:r>
          </a:p>
          <a:p>
            <a:pPr lvl="2"/>
            <a:endParaRPr lang="en-US" noProof="0" dirty="0"/>
          </a:p>
          <a:p>
            <a:pPr lvl="1"/>
            <a:endParaRPr lang="en-US" noProof="0"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212</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87484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challenges</a:t>
            </a:r>
          </a:p>
          <a:p>
            <a:pPr lvl="1"/>
            <a:r>
              <a:rPr lang="en-US" noProof="0" dirty="0"/>
              <a:t>Data-related</a:t>
            </a:r>
          </a:p>
          <a:p>
            <a:pPr lvl="2"/>
            <a:r>
              <a:rPr lang="en-US" b="1" noProof="0" dirty="0"/>
              <a:t>Storage</a:t>
            </a:r>
            <a:r>
              <a:rPr lang="en-US" noProof="0" dirty="0"/>
              <a:t> (where the data will be residing, which data format will be used)</a:t>
            </a:r>
          </a:p>
          <a:p>
            <a:pPr lvl="2"/>
            <a:r>
              <a:rPr lang="en-US" b="1" noProof="0" dirty="0"/>
              <a:t>Movement</a:t>
            </a:r>
            <a:r>
              <a:rPr lang="en-US" noProof="0" dirty="0"/>
              <a:t> (minimize transfer rates, exploit </a:t>
            </a:r>
            <a:r>
              <a:rPr lang="en-US" i="1" noProof="0" dirty="0"/>
              <a:t>data locality </a:t>
            </a:r>
            <a:r>
              <a:rPr lang="en-US" noProof="0" dirty="0"/>
              <a:t>in task-centric or worker-centric way)</a:t>
            </a:r>
          </a:p>
          <a:p>
            <a:pPr lvl="2"/>
            <a:r>
              <a:rPr lang="en-US" b="1" noProof="0" dirty="0"/>
              <a:t>Provenance</a:t>
            </a:r>
            <a:r>
              <a:rPr lang="en-US" noProof="0" dirty="0"/>
              <a:t> (trade-off expressiveness with overhead)</a:t>
            </a:r>
          </a:p>
          <a:p>
            <a:pPr lvl="2"/>
            <a:r>
              <a:rPr lang="en-US" b="1" noProof="0" dirty="0"/>
              <a:t>Indexing</a:t>
            </a:r>
            <a:r>
              <a:rPr lang="en-US" noProof="0" dirty="0"/>
              <a:t> (which dataset is worth indexing and how)</a:t>
            </a:r>
          </a:p>
          <a:p>
            <a:pPr lvl="2"/>
            <a:r>
              <a:rPr lang="en-US" b="1" noProof="0" dirty="0"/>
              <a:t>Security and Privacy </a:t>
            </a:r>
            <a:r>
              <a:rPr lang="en-US" noProof="0" dirty="0"/>
              <a:t>(cryptography, access control, integrity, masking, etc.)</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213</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959129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en-US" noProof="0" dirty="0"/>
              <a:t>Orchestration support</a:t>
            </a:r>
          </a:p>
        </p:txBody>
      </p:sp>
      <p:sp>
        <p:nvSpPr>
          <p:cNvPr id="7" name="Segnaposto contenuto 6"/>
          <p:cNvSpPr>
            <a:spLocks noGrp="1"/>
          </p:cNvSpPr>
          <p:nvPr>
            <p:ph idx="1"/>
          </p:nvPr>
        </p:nvSpPr>
        <p:spPr>
          <a:xfrm>
            <a:off x="838200" y="1700499"/>
            <a:ext cx="10515600" cy="4351338"/>
          </a:xfrm>
        </p:spPr>
        <p:txBody>
          <a:bodyPr/>
          <a:lstStyle/>
          <a:p>
            <a:r>
              <a:rPr lang="en-US" noProof="0" dirty="0"/>
              <a:t>Orchestration challenges</a:t>
            </a:r>
          </a:p>
          <a:p>
            <a:pPr lvl="1"/>
            <a:r>
              <a:rPr lang="en-US" noProof="0" dirty="0"/>
              <a:t>Workflow-related</a:t>
            </a:r>
          </a:p>
          <a:p>
            <a:pPr lvl="2"/>
            <a:r>
              <a:rPr lang="en-US" b="1" noProof="0" dirty="0"/>
              <a:t>Specification Language </a:t>
            </a:r>
            <a:r>
              <a:rPr lang="en-US" noProof="0" dirty="0"/>
              <a:t>(devising a high level, technology-/cloud-independent workflow language)</a:t>
            </a:r>
          </a:p>
          <a:p>
            <a:pPr lvl="2"/>
            <a:r>
              <a:rPr lang="en-US" b="1" noProof="0" dirty="0"/>
              <a:t>Initialization</a:t>
            </a:r>
            <a:r>
              <a:rPr lang="en-US" noProof="0" dirty="0"/>
              <a:t> (subdivision into fragments considering dependencies, constraints, etc.)</a:t>
            </a:r>
          </a:p>
          <a:p>
            <a:pPr lvl="2"/>
            <a:r>
              <a:rPr lang="en-US" b="1" noProof="0" dirty="0"/>
              <a:t>Parallelization and Scheduling </a:t>
            </a:r>
            <a:r>
              <a:rPr lang="en-US" noProof="0" dirty="0"/>
              <a:t>(with super-workflows defined at application and task level)</a:t>
            </a:r>
          </a:p>
          <a:p>
            <a:pPr lvl="2"/>
            <a:r>
              <a:rPr lang="en-US" b="1" noProof="0" dirty="0"/>
              <a:t>Fault-Tolerance</a:t>
            </a:r>
            <a:r>
              <a:rPr lang="en-US" noProof="0" dirty="0"/>
              <a:t> (thing can go wrong at workflow-, application-, and cloud-level)</a:t>
            </a:r>
          </a:p>
          <a:p>
            <a:pPr lvl="2"/>
            <a:r>
              <a:rPr lang="en-US" b="1" noProof="0" dirty="0"/>
              <a:t>Security</a:t>
            </a:r>
            <a:r>
              <a:rPr lang="en-US" noProof="0" dirty="0"/>
              <a:t> (securing workflow logic and computation)</a:t>
            </a:r>
          </a:p>
          <a:p>
            <a:pPr lvl="1"/>
            <a:endParaRPr lang="en-US" noProof="0"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214</a:t>
            </a:fld>
            <a:endParaRPr lang="en-US" dirty="0"/>
          </a:p>
        </p:txBody>
      </p:sp>
      <p:sp>
        <p:nvSpPr>
          <p:cNvPr id="8" name="Segnaposto contenuto 7"/>
          <p:cNvSpPr>
            <a:spLocks noGrp="1"/>
          </p:cNvSpPr>
          <p:nvPr>
            <p:ph idx="13"/>
          </p:nvPr>
        </p:nvSpPr>
        <p:spPr/>
        <p:txBody>
          <a:bodyPr/>
          <a:lstStyle/>
          <a:p>
            <a:r>
              <a:rPr lang="en-US" noProof="0" dirty="0" err="1"/>
              <a:t>Barika</a:t>
            </a:r>
            <a:r>
              <a:rPr lang="en-US" noProof="0" dirty="0"/>
              <a:t>, M., Garg, S., </a:t>
            </a:r>
            <a:r>
              <a:rPr lang="en-US" noProof="0" dirty="0" err="1"/>
              <a:t>Zomaya</a:t>
            </a:r>
            <a:r>
              <a:rPr lang="en-US" noProof="0" dirty="0"/>
              <a:t>, A. Y., Wang, L., </a:t>
            </a:r>
            <a:r>
              <a:rPr lang="en-US" noProof="0" dirty="0" err="1"/>
              <a:t>Moorsel</a:t>
            </a:r>
            <a:r>
              <a:rPr lang="en-US" noProof="0" dirty="0"/>
              <a:t>, A. V., &amp; Ranjan, R. (2019). </a:t>
            </a:r>
            <a:r>
              <a:rPr lang="en-US" b="1" noProof="0" dirty="0"/>
              <a:t>Orchestrating big data analysis workflows in the cloud: research challenges, survey, and future directions</a:t>
            </a:r>
            <a:r>
              <a:rPr lang="en-US" noProof="0" dirty="0"/>
              <a:t>. </a:t>
            </a:r>
            <a:r>
              <a:rPr lang="en-US" i="1" noProof="0" dirty="0"/>
              <a:t>ACM Computing Surveys (CSUR)</a:t>
            </a:r>
            <a:r>
              <a:rPr lang="en-US" noProof="0" dirty="0"/>
              <a:t>, </a:t>
            </a:r>
            <a:r>
              <a:rPr lang="en-US" i="1" noProof="0" dirty="0"/>
              <a:t>52</a:t>
            </a:r>
            <a:r>
              <a:rPr lang="en-US" noProof="0" dirty="0"/>
              <a:t>(5), 1-41.</a:t>
            </a:r>
          </a:p>
        </p:txBody>
      </p:sp>
      <p:sp>
        <p:nvSpPr>
          <p:cNvPr id="9" name="Rettangolo con angoli arrotondati sullo stesso lato 8"/>
          <p:cNvSpPr/>
          <p:nvPr/>
        </p:nvSpPr>
        <p:spPr>
          <a:xfrm>
            <a:off x="947956" y="12787"/>
            <a:ext cx="252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Knowledge exploitation</a:t>
            </a:r>
            <a:endParaRPr lang="en-GB"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672965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215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218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Scale up</a:t>
            </a:r>
          </a:p>
        </p:txBody>
      </p:sp>
      <p:sp>
        <p:nvSpPr>
          <p:cNvPr id="3" name="Segnaposto contenuto 2"/>
          <p:cNvSpPr>
            <a:spLocks noGrp="1"/>
          </p:cNvSpPr>
          <p:nvPr>
            <p:ph idx="1"/>
          </p:nvPr>
        </p:nvSpPr>
        <p:spPr/>
        <p:txBody>
          <a:bodyPr>
            <a:normAutofit lnSpcReduction="10000"/>
          </a:bodyPr>
          <a:lstStyle/>
          <a:p>
            <a:r>
              <a:rPr lang="en-US" noProof="0" dirty="0"/>
              <a:t>Generally refers to adding more processors and RAM, buying a more expensive and robust server</a:t>
            </a:r>
          </a:p>
          <a:p>
            <a:r>
              <a:rPr lang="en-US" noProof="0" dirty="0"/>
              <a:t>Pros</a:t>
            </a:r>
          </a:p>
          <a:p>
            <a:pPr lvl="1"/>
            <a:r>
              <a:rPr lang="en-US" noProof="0" dirty="0"/>
              <a:t>Less power consumption than running multiple servers</a:t>
            </a:r>
          </a:p>
          <a:p>
            <a:pPr lvl="1"/>
            <a:r>
              <a:rPr lang="en-US" noProof="0" dirty="0"/>
              <a:t>Cooling costs are less than scaling horizontally</a:t>
            </a:r>
          </a:p>
          <a:p>
            <a:pPr lvl="1"/>
            <a:r>
              <a:rPr lang="en-US" noProof="0" dirty="0"/>
              <a:t>Generally less challenging to implement</a:t>
            </a:r>
          </a:p>
          <a:p>
            <a:pPr lvl="1"/>
            <a:r>
              <a:rPr lang="en-US" noProof="0" dirty="0"/>
              <a:t>Less licensing costs</a:t>
            </a:r>
          </a:p>
          <a:p>
            <a:pPr lvl="1"/>
            <a:r>
              <a:rPr lang="en-US" noProof="0" dirty="0"/>
              <a:t>Less networking equipment</a:t>
            </a:r>
          </a:p>
          <a:p>
            <a:r>
              <a:rPr lang="en-US" noProof="0" dirty="0"/>
              <a:t>Cons</a:t>
            </a:r>
          </a:p>
          <a:p>
            <a:pPr lvl="1"/>
            <a:r>
              <a:rPr lang="en-US" noProof="0" dirty="0"/>
              <a:t>PRICE</a:t>
            </a:r>
          </a:p>
          <a:p>
            <a:pPr lvl="1"/>
            <a:r>
              <a:rPr lang="en-US" noProof="0" dirty="0"/>
              <a:t>Greater risk of hardware failure causing bigger outages</a:t>
            </a:r>
          </a:p>
          <a:p>
            <a:pPr lvl="1"/>
            <a:r>
              <a:rPr lang="en-US" noProof="0" dirty="0"/>
              <a:t>Generally severe vendor lock-in </a:t>
            </a:r>
          </a:p>
          <a:p>
            <a:pPr lvl="1"/>
            <a:r>
              <a:rPr lang="en-US" noProof="0" dirty="0"/>
              <a:t>Not long-term: limited upgradeability in the future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22</a:t>
            </a:fld>
            <a:endParaRPr lang="en-US" dirty="0"/>
          </a:p>
        </p:txBody>
      </p:sp>
      <p:sp>
        <p:nvSpPr>
          <p:cNvPr id="6" name="Rettangolo con angoli arrotondati sullo stesso lato 30">
            <a:extLst>
              <a:ext uri="{FF2B5EF4-FFF2-40B4-BE49-F238E27FC236}">
                <a16:creationId xmlns:a16="http://schemas.microsoft.com/office/drawing/2014/main" id="{958B8B86-36A0-276F-7609-74BE12B588EF}"/>
              </a:ext>
            </a:extLst>
          </p:cNvPr>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2859572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221</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sp>
        <p:nvSpPr>
          <p:cNvPr id="8"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each application the appropriate DBMS</a:t>
            </a:r>
          </a:p>
        </p:txBody>
      </p:sp>
      <p:pic>
        <p:nvPicPr>
          <p:cNvPr id="7" name="Immagine 6"/>
          <p:cNvPicPr>
            <a:picLocks noChangeAspect="1"/>
          </p:cNvPicPr>
          <p:nvPr/>
        </p:nvPicPr>
        <p:blipFill>
          <a:blip r:embed="rId3"/>
          <a:stretch>
            <a:fillRect/>
          </a:stretch>
        </p:blipFill>
        <p:spPr>
          <a:xfrm>
            <a:off x="3397726" y="2408974"/>
            <a:ext cx="5208540" cy="2934388"/>
          </a:xfrm>
          <a:prstGeom prst="rect">
            <a:avLst/>
          </a:prstGeom>
        </p:spPr>
      </p:pic>
      <p:sp>
        <p:nvSpPr>
          <p:cNvPr id="9" name="Rettangolo 8"/>
          <p:cNvSpPr/>
          <p:nvPr/>
        </p:nvSpPr>
        <p:spPr>
          <a:xfrm>
            <a:off x="6660096" y="506894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con angoli arrotondati sullo stesso lato 5"/>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18851322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a:t>
            </a:r>
            <a:endParaRPr lang="en-GB" noProof="0" dirty="0"/>
          </a:p>
        </p:txBody>
      </p:sp>
      <p:pic>
        <p:nvPicPr>
          <p:cNvPr id="6" name="Immagine 5"/>
          <p:cNvPicPr>
            <a:picLocks noChangeAspect="1"/>
          </p:cNvPicPr>
          <p:nvPr/>
        </p:nvPicPr>
        <p:blipFill>
          <a:blip r:embed="rId3"/>
          <a:stretch>
            <a:fillRect/>
          </a:stretch>
        </p:blipFill>
        <p:spPr>
          <a:xfrm>
            <a:off x="3397726" y="2408974"/>
            <a:ext cx="5208540" cy="2934388"/>
          </a:xfrm>
          <a:prstGeom prst="rect">
            <a:avLst/>
          </a:prstGeom>
        </p:spPr>
      </p:pic>
      <p:sp>
        <p:nvSpPr>
          <p:cNvPr id="5" name="Rettangolo 4"/>
          <p:cNvSpPr/>
          <p:nvPr/>
        </p:nvSpPr>
        <p:spPr>
          <a:xfrm>
            <a:off x="6660096" y="506894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each application the appropriate DBMS - works well for OLTP</a:t>
            </a:r>
          </a:p>
          <a:p>
            <a:r>
              <a:rPr lang="en-US" dirty="0"/>
              <a:t>What about OLAP?</a:t>
            </a:r>
          </a:p>
        </p:txBody>
      </p:sp>
      <p:sp>
        <p:nvSpPr>
          <p:cNvPr id="3" name="Rettangolo 2"/>
          <p:cNvSpPr/>
          <p:nvPr/>
        </p:nvSpPr>
        <p:spPr>
          <a:xfrm>
            <a:off x="4895285" y="5782629"/>
            <a:ext cx="1931350" cy="538415"/>
          </a:xfrm>
          <a:prstGeom prst="rect">
            <a:avLst/>
          </a:prstGeom>
          <a:noFill/>
          <a:ln w="19050">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Helvetica" panose="020B0604020202020204" pitchFamily="34" charset="0"/>
                <a:cs typeface="Helvetica" panose="020B0604020202020204" pitchFamily="34" charset="0"/>
              </a:rPr>
              <a:t>OLAP application</a:t>
            </a:r>
          </a:p>
        </p:txBody>
      </p:sp>
      <p:cxnSp>
        <p:nvCxnSpPr>
          <p:cNvPr id="7" name="Connettore 2 6"/>
          <p:cNvCxnSpPr>
            <a:stCxn id="3" idx="0"/>
          </p:cNvCxnSpPr>
          <p:nvPr/>
        </p:nvCxnSpPr>
        <p:spPr>
          <a:xfrm flipV="1">
            <a:off x="5860960" y="5343362"/>
            <a:ext cx="1264776" cy="439267"/>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ttore 2 8"/>
          <p:cNvCxnSpPr>
            <a:stCxn id="3" idx="0"/>
          </p:cNvCxnSpPr>
          <p:nvPr/>
        </p:nvCxnSpPr>
        <p:spPr>
          <a:xfrm flipV="1">
            <a:off x="5860960" y="4625076"/>
            <a:ext cx="1949896" cy="1157553"/>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3" idx="0"/>
          </p:cNvCxnSpPr>
          <p:nvPr/>
        </p:nvCxnSpPr>
        <p:spPr>
          <a:xfrm flipH="1" flipV="1">
            <a:off x="5623133" y="5343362"/>
            <a:ext cx="237827" cy="439267"/>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ttore 2 14"/>
          <p:cNvCxnSpPr>
            <a:stCxn id="3" idx="0"/>
          </p:cNvCxnSpPr>
          <p:nvPr/>
        </p:nvCxnSpPr>
        <p:spPr>
          <a:xfrm flipH="1" flipV="1">
            <a:off x="4025069" y="4681649"/>
            <a:ext cx="1835891" cy="1100980"/>
          </a:xfrm>
          <a:prstGeom prst="straightConnector1">
            <a:avLst/>
          </a:prstGeom>
          <a:ln w="19050">
            <a:solidFill>
              <a:srgbClr val="7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ttangolo con angoli arrotondati sullo stesso lato 10"/>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Polyglot persistence</a:t>
            </a:r>
          </a:p>
        </p:txBody>
      </p:sp>
    </p:spTree>
    <p:extLst>
      <p:ext uri="{BB962C8B-B14F-4D97-AF65-F5344CB8AC3E}">
        <p14:creationId xmlns:p14="http://schemas.microsoft.com/office/powerpoint/2010/main" val="41437024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Polyglot persistence: main challenges</a:t>
            </a:r>
          </a:p>
        </p:txBody>
      </p:sp>
      <p:sp>
        <p:nvSpPr>
          <p:cNvPr id="3" name="Segnaposto contenuto 2"/>
          <p:cNvSpPr>
            <a:spLocks noGrp="1"/>
          </p:cNvSpPr>
          <p:nvPr>
            <p:ph idx="1"/>
          </p:nvPr>
        </p:nvSpPr>
        <p:spPr/>
        <p:txBody>
          <a:bodyPr/>
          <a:lstStyle/>
          <a:p>
            <a:r>
              <a:rPr lang="en-GB" dirty="0"/>
              <a:t>Data model heterogeneity</a:t>
            </a:r>
          </a:p>
          <a:p>
            <a:pPr lvl="1"/>
            <a:r>
              <a:rPr lang="en-GB" dirty="0"/>
              <a:t>Support multiple models in the same database</a:t>
            </a:r>
          </a:p>
          <a:p>
            <a:pPr lvl="1"/>
            <a:r>
              <a:rPr lang="en-GB" dirty="0"/>
              <a:t>Or integrate data from different databases using different query languages</a:t>
            </a:r>
          </a:p>
          <a:p>
            <a:r>
              <a:rPr lang="en-GB" dirty="0"/>
              <a:t>Schema heterogeneity</a:t>
            </a:r>
          </a:p>
          <a:p>
            <a:pPr lvl="1"/>
            <a:r>
              <a:rPr lang="en-GB" dirty="0"/>
              <a:t>Inter-collection: different records in </a:t>
            </a:r>
            <a:r>
              <a:rPr lang="en-GB" b="1" dirty="0"/>
              <a:t>different</a:t>
            </a:r>
            <a:r>
              <a:rPr lang="en-GB" dirty="0"/>
              <a:t> collections have different schemas</a:t>
            </a:r>
          </a:p>
          <a:p>
            <a:pPr lvl="2"/>
            <a:r>
              <a:rPr lang="en-GB" dirty="0"/>
              <a:t>Not a new problem: think federated databases, corporate mergers, etc.</a:t>
            </a:r>
          </a:p>
          <a:p>
            <a:pPr lvl="1"/>
            <a:r>
              <a:rPr lang="en-GB" dirty="0"/>
              <a:t>Intra-collection: different records in </a:t>
            </a:r>
            <a:r>
              <a:rPr lang="en-GB" b="1" dirty="0"/>
              <a:t>the same </a:t>
            </a:r>
            <a:r>
              <a:rPr lang="en-GB" dirty="0"/>
              <a:t>collection have different schemas</a:t>
            </a:r>
          </a:p>
          <a:p>
            <a:pPr lvl="2"/>
            <a:r>
              <a:rPr lang="en-GB" dirty="0"/>
              <a:t>Emerged with NoSQL databases</a:t>
            </a:r>
          </a:p>
          <a:p>
            <a:r>
              <a:rPr lang="en-GB" dirty="0"/>
              <a:t>Data inconsistency</a:t>
            </a:r>
          </a:p>
          <a:p>
            <a:pPr lvl="1"/>
            <a:r>
              <a:rPr lang="en-GB" dirty="0"/>
              <a:t>Reconcile inconsistent versions of the same data (inter- or intra-collection)</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p:cNvSpPr>
            <a:spLocks noGrp="1"/>
          </p:cNvSpPr>
          <p:nvPr>
            <p:ph idx="13"/>
          </p:nvPr>
        </p:nvSpPr>
        <p:spPr/>
        <p:txBody>
          <a:bodyPr/>
          <a:lstStyle/>
          <a:p>
            <a:endParaRPr lang="en-GB"/>
          </a:p>
        </p:txBody>
      </p:sp>
    </p:spTree>
    <p:extLst>
      <p:ext uri="{BB962C8B-B14F-4D97-AF65-F5344CB8AC3E}">
        <p14:creationId xmlns:p14="http://schemas.microsoft.com/office/powerpoint/2010/main" val="25804606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model </a:t>
            </a:r>
            <a:r>
              <a:rPr lang="it-IT" dirty="0" err="1"/>
              <a:t>heterogeneity</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225</a:t>
            </a:fld>
            <a:endParaRPr lang="it-IT"/>
          </a:p>
        </p:txBody>
      </p:sp>
      <p:sp>
        <p:nvSpPr>
          <p:cNvPr id="6" name="Segnaposto contenuto 5"/>
          <p:cNvSpPr>
            <a:spLocks noGrp="1"/>
          </p:cNvSpPr>
          <p:nvPr>
            <p:ph idx="13"/>
          </p:nvPr>
        </p:nvSpPr>
        <p:spPr/>
        <p:txBody>
          <a:bodyPr/>
          <a:lstStyle/>
          <a:p>
            <a:endParaRPr lang="it-IT"/>
          </a:p>
        </p:txBody>
      </p:sp>
      <p:pic>
        <p:nvPicPr>
          <p:cNvPr id="1026" name="Picture 2" descr="Key-Value Database Icon - Download Key-Value Database Icon 1680886 | Noun  Proje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5436" y="3313962"/>
            <a:ext cx="800351" cy="800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son file - Free interface ic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60141" y="3313961"/>
            <a:ext cx="803787" cy="803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de Column / Column Family NoSQL Database – BI / DW Inside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25505"/>
          <a:stretch/>
        </p:blipFill>
        <p:spPr bwMode="auto">
          <a:xfrm>
            <a:off x="6548282" y="3313960"/>
            <a:ext cx="1030059" cy="800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ph Databases Icon - Download Graph Databases Icon 1631008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3811" y="3313960"/>
            <a:ext cx="798744" cy="7987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able Icon | IconExperience - Professional Icons » O-Collection"/>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6941" t="10474" r="7777" b="8325"/>
          <a:stretch/>
        </p:blipFill>
        <p:spPr bwMode="auto">
          <a:xfrm>
            <a:off x="3527725" y="3313960"/>
            <a:ext cx="838905" cy="798744"/>
          </a:xfrm>
          <a:prstGeom prst="rect">
            <a:avLst/>
          </a:prstGeom>
          <a:noFill/>
          <a:extLst>
            <a:ext uri="{909E8E84-426E-40DD-AFC4-6F175D3DCCD1}">
              <a14:hiddenFill xmlns:a14="http://schemas.microsoft.com/office/drawing/2010/main">
                <a:solidFill>
                  <a:srgbClr val="FFFFFF"/>
                </a:solidFill>
              </a14:hiddenFill>
            </a:ext>
          </a:extLst>
        </p:spPr>
      </p:pic>
      <p:sp>
        <p:nvSpPr>
          <p:cNvPr id="8" name="Cilindro 7"/>
          <p:cNvSpPr/>
          <p:nvPr/>
        </p:nvSpPr>
        <p:spPr>
          <a:xfrm>
            <a:off x="3297982" y="2486874"/>
            <a:ext cx="5566538" cy="2123768"/>
          </a:xfrm>
          <a:prstGeom prst="can">
            <a:avLst/>
          </a:prstGeom>
          <a:noFill/>
          <a:ln w="38100">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453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Basic </a:t>
            </a:r>
            <a:r>
              <a:rPr lang="it-IT" dirty="0" err="1"/>
              <a:t>solutions</a:t>
            </a:r>
            <a:endParaRPr lang="it-IT" dirty="0"/>
          </a:p>
        </p:txBody>
      </p:sp>
      <p:sp>
        <p:nvSpPr>
          <p:cNvPr id="3" name="Segnaposto contenuto 2"/>
          <p:cNvSpPr>
            <a:spLocks noGrp="1"/>
          </p:cNvSpPr>
          <p:nvPr>
            <p:ph idx="1"/>
          </p:nvPr>
        </p:nvSpPr>
        <p:spPr>
          <a:noFill/>
        </p:spPr>
        <p:txBody>
          <a:bodyPr/>
          <a:lstStyle/>
          <a:p>
            <a:r>
              <a:rPr lang="it-IT" dirty="0"/>
              <a:t>Some </a:t>
            </a:r>
            <a:r>
              <a:rPr lang="it-IT" dirty="0" err="1"/>
              <a:t>DBMSs</a:t>
            </a:r>
            <a:r>
              <a:rPr lang="it-IT" dirty="0"/>
              <a:t> </a:t>
            </a:r>
            <a:r>
              <a:rPr lang="it-IT" dirty="0" err="1"/>
              <a:t>offer</a:t>
            </a:r>
            <a:r>
              <a:rPr lang="it-IT" dirty="0"/>
              <a:t> multi-model </a:t>
            </a:r>
            <a:r>
              <a:rPr lang="it-IT" dirty="0" err="1"/>
              <a:t>support</a:t>
            </a:r>
            <a:endParaRPr lang="it-IT" dirty="0"/>
          </a:p>
          <a:p>
            <a:pPr lvl="1"/>
            <a:r>
              <a:rPr lang="it-IT" dirty="0"/>
              <a:t>Extended </a:t>
            </a:r>
            <a:r>
              <a:rPr lang="it-IT" dirty="0" err="1"/>
              <a:t>RDBMSs</a:t>
            </a:r>
            <a:endParaRPr lang="it-IT" dirty="0"/>
          </a:p>
          <a:p>
            <a:pPr lvl="2"/>
            <a:r>
              <a:rPr lang="it-IT" dirty="0"/>
              <a:t>KV </a:t>
            </a:r>
            <a:r>
              <a:rPr lang="it-IT" dirty="0" err="1"/>
              <a:t>implementable</a:t>
            </a:r>
            <a:r>
              <a:rPr lang="it-IT" dirty="0"/>
              <a:t> </a:t>
            </a:r>
            <a:r>
              <a:rPr lang="it-IT" dirty="0" err="1"/>
              <a:t>as</a:t>
            </a:r>
            <a:r>
              <a:rPr lang="it-IT" dirty="0"/>
              <a:t> a </a:t>
            </a:r>
            <a:r>
              <a:rPr lang="it-IT" dirty="0" err="1"/>
              <a:t>table</a:t>
            </a:r>
            <a:r>
              <a:rPr lang="it-IT" dirty="0"/>
              <a:t> with </a:t>
            </a:r>
            <a:r>
              <a:rPr lang="it-IT" dirty="0" err="1"/>
              <a:t>two</a:t>
            </a:r>
            <a:r>
              <a:rPr lang="it-IT" dirty="0"/>
              <a:t> </a:t>
            </a:r>
            <a:r>
              <a:rPr lang="it-IT" dirty="0" err="1"/>
              <a:t>fields</a:t>
            </a:r>
            <a:r>
              <a:rPr lang="it-IT" dirty="0"/>
              <a:t>: a </a:t>
            </a:r>
            <a:r>
              <a:rPr lang="it-IT" dirty="0" err="1"/>
              <a:t>string</a:t>
            </a:r>
            <a:r>
              <a:rPr lang="it-IT" dirty="0"/>
              <a:t> </a:t>
            </a:r>
            <a:r>
              <a:rPr lang="it-IT" dirty="0" err="1"/>
              <a:t>key</a:t>
            </a:r>
            <a:r>
              <a:rPr lang="it-IT" dirty="0"/>
              <a:t>, and a blob </a:t>
            </a:r>
            <a:r>
              <a:rPr lang="it-IT" dirty="0" err="1"/>
              <a:t>value</a:t>
            </a:r>
            <a:endParaRPr lang="it-IT" dirty="0"/>
          </a:p>
          <a:p>
            <a:pPr lvl="2"/>
            <a:r>
              <a:rPr lang="it-IT" dirty="0" err="1"/>
              <a:t>Cypher</a:t>
            </a:r>
            <a:r>
              <a:rPr lang="it-IT" dirty="0"/>
              <a:t> query </a:t>
            </a:r>
            <a:r>
              <a:rPr lang="it-IT" dirty="0" err="1"/>
              <a:t>language</a:t>
            </a:r>
            <a:r>
              <a:rPr lang="it-IT" dirty="0"/>
              <a:t> on top of a </a:t>
            </a:r>
            <a:r>
              <a:rPr lang="it-IT" dirty="0" err="1"/>
              <a:t>relational</a:t>
            </a:r>
            <a:r>
              <a:rPr lang="it-IT" dirty="0"/>
              <a:t> </a:t>
            </a:r>
            <a:r>
              <a:rPr lang="it-IT" dirty="0" err="1"/>
              <a:t>implementation</a:t>
            </a:r>
            <a:r>
              <a:rPr lang="it-IT" dirty="0"/>
              <a:t> of a </a:t>
            </a:r>
            <a:r>
              <a:rPr lang="it-IT" dirty="0" err="1"/>
              <a:t>graph</a:t>
            </a:r>
            <a:endParaRPr lang="it-IT" dirty="0"/>
          </a:p>
          <a:p>
            <a:pPr lvl="2"/>
            <a:r>
              <a:rPr lang="it-IT" dirty="0" err="1"/>
              <a:t>Hstore</a:t>
            </a:r>
            <a:r>
              <a:rPr lang="it-IT" dirty="0"/>
              <a:t> data </a:t>
            </a:r>
            <a:r>
              <a:rPr lang="it-IT" dirty="0" err="1"/>
              <a:t>type</a:t>
            </a:r>
            <a:r>
              <a:rPr lang="it-IT" dirty="0"/>
              <a:t> in </a:t>
            </a:r>
            <a:r>
              <a:rPr lang="it-IT" dirty="0" err="1"/>
              <a:t>PostgreSQL</a:t>
            </a:r>
            <a:r>
              <a:rPr lang="it-IT" dirty="0"/>
              <a:t> for wide-</a:t>
            </a:r>
            <a:r>
              <a:rPr lang="it-IT" dirty="0" err="1"/>
              <a:t>column</a:t>
            </a:r>
            <a:r>
              <a:rPr lang="it-IT" dirty="0"/>
              <a:t>-</a:t>
            </a:r>
            <a:r>
              <a:rPr lang="it-IT" dirty="0" err="1"/>
              <a:t>like</a:t>
            </a:r>
            <a:r>
              <a:rPr lang="it-IT" dirty="0"/>
              <a:t> </a:t>
            </a:r>
            <a:r>
              <a:rPr lang="it-IT" dirty="0" err="1"/>
              <a:t>implementation</a:t>
            </a:r>
            <a:endParaRPr lang="it-IT" dirty="0"/>
          </a:p>
          <a:p>
            <a:pPr lvl="2"/>
            <a:r>
              <a:rPr lang="it-IT" b="1" dirty="0" err="1"/>
              <a:t>Scalabilty</a:t>
            </a:r>
            <a:r>
              <a:rPr lang="it-IT" b="1" dirty="0"/>
              <a:t> </a:t>
            </a:r>
            <a:r>
              <a:rPr lang="it-IT" b="1" dirty="0" err="1"/>
              <a:t>issue</a:t>
            </a:r>
            <a:r>
              <a:rPr lang="it-IT" b="1" dirty="0"/>
              <a:t> </a:t>
            </a:r>
            <a:r>
              <a:rPr lang="it-IT" b="1" dirty="0" err="1"/>
              <a:t>remains</a:t>
            </a:r>
            <a:endParaRPr lang="it-IT" b="1" dirty="0"/>
          </a:p>
          <a:p>
            <a:pPr lvl="1"/>
            <a:r>
              <a:rPr lang="it-IT" dirty="0"/>
              <a:t>Multi-model </a:t>
            </a:r>
            <a:r>
              <a:rPr lang="it-IT" dirty="0" err="1"/>
              <a:t>NoSQL</a:t>
            </a:r>
            <a:r>
              <a:rPr lang="it-IT" dirty="0"/>
              <a:t> </a:t>
            </a:r>
            <a:r>
              <a:rPr lang="it-IT" dirty="0" err="1"/>
              <a:t>DBMSs</a:t>
            </a:r>
            <a:endParaRPr lang="it-IT" dirty="0"/>
          </a:p>
          <a:p>
            <a:pPr lvl="2"/>
            <a:r>
              <a:rPr lang="it-IT" dirty="0" err="1"/>
              <a:t>ArangoDB</a:t>
            </a:r>
            <a:r>
              <a:rPr lang="it-IT" dirty="0"/>
              <a:t>, </a:t>
            </a:r>
            <a:r>
              <a:rPr lang="it-IT" dirty="0" err="1"/>
              <a:t>OrientDB</a:t>
            </a:r>
            <a:endParaRPr lang="it-IT" dirty="0"/>
          </a:p>
          <a:p>
            <a:pPr lvl="2"/>
            <a:r>
              <a:rPr lang="it-IT" b="1" dirty="0" err="1"/>
              <a:t>Support</a:t>
            </a:r>
            <a:r>
              <a:rPr lang="it-IT" b="1" dirty="0"/>
              <a:t> </a:t>
            </a:r>
            <a:r>
              <a:rPr lang="it-IT" b="1" dirty="0" err="1"/>
              <a:t>all</a:t>
            </a:r>
            <a:r>
              <a:rPr lang="it-IT" b="1" dirty="0"/>
              <a:t> </a:t>
            </a:r>
            <a:r>
              <a:rPr lang="it-IT" b="1" dirty="0" err="1"/>
              <a:t>NoSQL</a:t>
            </a:r>
            <a:r>
              <a:rPr lang="it-IT" b="1" dirty="0"/>
              <a:t> data </a:t>
            </a:r>
            <a:r>
              <a:rPr lang="it-IT" b="1" dirty="0" err="1"/>
              <a:t>models</a:t>
            </a:r>
            <a:r>
              <a:rPr lang="it-IT" b="1" dirty="0"/>
              <a:t>, </a:t>
            </a:r>
            <a:r>
              <a:rPr lang="it-IT" b="1" dirty="0" err="1"/>
              <a:t>but</a:t>
            </a:r>
            <a:r>
              <a:rPr lang="it-IT" b="1" dirty="0"/>
              <a:t> </a:t>
            </a:r>
            <a:r>
              <a:rPr lang="it-IT" b="1" dirty="0" err="1"/>
              <a:t>not</a:t>
            </a:r>
            <a:r>
              <a:rPr lang="it-IT" b="1" dirty="0"/>
              <a:t> the </a:t>
            </a:r>
            <a:r>
              <a:rPr lang="it-IT" b="1" dirty="0" err="1"/>
              <a:t>relational</a:t>
            </a:r>
            <a:r>
              <a:rPr lang="it-IT" b="1" dirty="0"/>
              <a:t> </a:t>
            </a:r>
            <a:r>
              <a:rPr lang="it-IT" b="1" dirty="0" err="1"/>
              <a:t>one</a:t>
            </a:r>
            <a:endParaRPr lang="it-IT" b="1" dirty="0"/>
          </a:p>
          <a:p>
            <a:r>
              <a:rPr lang="it-IT" dirty="0"/>
              <a:t>Some </a:t>
            </a:r>
            <a:r>
              <a:rPr lang="it-IT" dirty="0" err="1"/>
              <a:t>approaches</a:t>
            </a:r>
            <a:r>
              <a:rPr lang="it-IT" dirty="0"/>
              <a:t> </a:t>
            </a:r>
            <a:r>
              <a:rPr lang="it-IT" dirty="0" err="1"/>
              <a:t>suggest</a:t>
            </a:r>
            <a:r>
              <a:rPr lang="it-IT" dirty="0"/>
              <a:t> </a:t>
            </a:r>
            <a:r>
              <a:rPr lang="it-IT" dirty="0" err="1"/>
              <a:t>strategies</a:t>
            </a:r>
            <a:r>
              <a:rPr lang="it-IT" dirty="0"/>
              <a:t> to model </a:t>
            </a:r>
            <a:r>
              <a:rPr lang="it-IT" dirty="0" err="1"/>
              <a:t>everything</a:t>
            </a:r>
            <a:r>
              <a:rPr lang="it-IT" dirty="0"/>
              <a:t> </a:t>
            </a:r>
            <a:r>
              <a:rPr lang="it-IT" dirty="0" err="1"/>
              <a:t>within</a:t>
            </a:r>
            <a:r>
              <a:rPr lang="it-IT" dirty="0"/>
              <a:t> </a:t>
            </a:r>
            <a:r>
              <a:rPr lang="it-IT" dirty="0" err="1"/>
              <a:t>RDBMSs</a:t>
            </a:r>
            <a:endParaRPr lang="it-IT" dirty="0"/>
          </a:p>
          <a:p>
            <a:pPr lvl="2"/>
            <a:r>
              <a:rPr lang="en-US" sz="1400" dirty="0" err="1"/>
              <a:t>DiScala</a:t>
            </a:r>
            <a:r>
              <a:rPr lang="en-US" sz="1400" dirty="0"/>
              <a:t>, M., </a:t>
            </a:r>
            <a:r>
              <a:rPr lang="en-US" sz="1400" dirty="0" err="1"/>
              <a:t>Abadi</a:t>
            </a:r>
            <a:r>
              <a:rPr lang="en-US" sz="1400" dirty="0"/>
              <a:t>, D.J.: </a:t>
            </a:r>
            <a:r>
              <a:rPr lang="en-US" sz="1400" b="1" dirty="0"/>
              <a:t>Automatic generation of normalized relational schemas from nested key-value data</a:t>
            </a:r>
            <a:r>
              <a:rPr lang="en-US" sz="1400" dirty="0"/>
              <a:t>. In: </a:t>
            </a:r>
            <a:r>
              <a:rPr lang="en-US" sz="1400" i="1" dirty="0"/>
              <a:t>2016 ACM SIGMOD Int. Conf. on Management of Data</a:t>
            </a:r>
            <a:r>
              <a:rPr lang="en-US" sz="1400" dirty="0"/>
              <a:t>, pp. 295-310. ACM (2016)</a:t>
            </a:r>
          </a:p>
          <a:p>
            <a:pPr lvl="2"/>
            <a:r>
              <a:rPr lang="en-GB" sz="1400" dirty="0" err="1"/>
              <a:t>Tahara</a:t>
            </a:r>
            <a:r>
              <a:rPr lang="en-GB" sz="1400" dirty="0"/>
              <a:t>, D., Diamond, T., </a:t>
            </a:r>
            <a:r>
              <a:rPr lang="en-GB" sz="1400" dirty="0" err="1"/>
              <a:t>Abadi</a:t>
            </a:r>
            <a:r>
              <a:rPr lang="en-GB" sz="1400" dirty="0"/>
              <a:t>, D.J.: </a:t>
            </a:r>
            <a:r>
              <a:rPr lang="en-GB" sz="1400" b="1" dirty="0"/>
              <a:t>Sinew: a SQL system </a:t>
            </a:r>
            <a:r>
              <a:rPr lang="en-US" sz="1400" b="1" dirty="0"/>
              <a:t>for multi-structured data</a:t>
            </a:r>
            <a:r>
              <a:rPr lang="en-US" sz="1400" dirty="0"/>
              <a:t>. In: </a:t>
            </a:r>
            <a:r>
              <a:rPr lang="en-US" sz="1400" i="1" dirty="0"/>
              <a:t>2014 ACM SIGMOD Int. Conf. on Management of Data</a:t>
            </a:r>
            <a:r>
              <a:rPr lang="en-US" sz="1400" dirty="0"/>
              <a:t>, pp. 815-826. ACM </a:t>
            </a:r>
            <a:r>
              <a:rPr lang="en-GB" dirty="0"/>
              <a:t>(2014)</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226</a:t>
            </a:fld>
            <a:endParaRPr lang="it-IT"/>
          </a:p>
        </p:txBody>
      </p:sp>
      <p:sp>
        <p:nvSpPr>
          <p:cNvPr id="6" name="Segnaposto contenuto 5"/>
          <p:cNvSpPr>
            <a:spLocks noGrp="1"/>
          </p:cNvSpPr>
          <p:nvPr>
            <p:ph idx="13"/>
          </p:nvPr>
        </p:nvSpPr>
        <p:spPr/>
        <p:txBody>
          <a:bodyPr/>
          <a:lstStyle/>
          <a:p>
            <a:endParaRPr lang="it-IT"/>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7934774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 </a:t>
            </a:r>
            <a:r>
              <a:rPr lang="it-IT" dirty="0" err="1"/>
              <a:t>taxonomy</a:t>
            </a:r>
            <a:r>
              <a:rPr lang="it-IT" dirty="0"/>
              <a:t> for </a:t>
            </a:r>
            <a:r>
              <a:rPr lang="it-IT" dirty="0" err="1"/>
              <a:t>distributed</a:t>
            </a:r>
            <a:r>
              <a:rPr lang="it-IT" dirty="0"/>
              <a:t> </a:t>
            </a:r>
            <a:r>
              <a:rPr lang="it-IT" dirty="0" err="1"/>
              <a:t>solutions</a:t>
            </a:r>
            <a:endParaRPr lang="it-IT" dirty="0"/>
          </a:p>
        </p:txBody>
      </p:sp>
      <p:sp>
        <p:nvSpPr>
          <p:cNvPr id="3" name="Segnaposto contenuto 2"/>
          <p:cNvSpPr>
            <a:spLocks noGrp="1"/>
          </p:cNvSpPr>
          <p:nvPr>
            <p:ph idx="1"/>
          </p:nvPr>
        </p:nvSpPr>
        <p:spPr/>
        <p:txBody>
          <a:bodyPr/>
          <a:lstStyle/>
          <a:p>
            <a:r>
              <a:rPr lang="en-US" dirty="0"/>
              <a:t>Federated database system</a:t>
            </a:r>
          </a:p>
          <a:p>
            <a:pPr lvl="2"/>
            <a:r>
              <a:rPr lang="en-US" b="1" dirty="0"/>
              <a:t>Homogeneous</a:t>
            </a:r>
            <a:r>
              <a:rPr lang="en-US" dirty="0"/>
              <a:t> data stores, exposes a </a:t>
            </a:r>
            <a:r>
              <a:rPr lang="en-US" b="1" dirty="0"/>
              <a:t>single</a:t>
            </a:r>
            <a:r>
              <a:rPr lang="en-US" dirty="0"/>
              <a:t> standard query interface</a:t>
            </a:r>
          </a:p>
          <a:p>
            <a:pPr lvl="2"/>
            <a:r>
              <a:rPr lang="en-US" dirty="0"/>
              <a:t>Features a mediator-wrapper architecture, employs schema-mapping and entity-merging techniques for integration of relational data</a:t>
            </a:r>
          </a:p>
          <a:p>
            <a:r>
              <a:rPr lang="en-US" dirty="0"/>
              <a:t>Polyglot system</a:t>
            </a:r>
          </a:p>
          <a:p>
            <a:pPr lvl="2"/>
            <a:r>
              <a:rPr lang="en-US" b="1" dirty="0"/>
              <a:t>Homogeneous</a:t>
            </a:r>
            <a:r>
              <a:rPr lang="en-US" dirty="0"/>
              <a:t> data stores, exposes </a:t>
            </a:r>
            <a:r>
              <a:rPr lang="en-US" b="1" dirty="0"/>
              <a:t>multiple</a:t>
            </a:r>
            <a:r>
              <a:rPr lang="en-US" dirty="0"/>
              <a:t> query interfaces</a:t>
            </a:r>
          </a:p>
          <a:p>
            <a:pPr lvl="2"/>
            <a:r>
              <a:rPr lang="en-US" dirty="0"/>
              <a:t>Takes advantage of the semantic expressiveness of multiple interfaces (e.g., declarative, procedural)</a:t>
            </a:r>
          </a:p>
          <a:p>
            <a:r>
              <a:rPr lang="en-US" dirty="0"/>
              <a:t>Multistore system</a:t>
            </a:r>
          </a:p>
          <a:p>
            <a:pPr lvl="2"/>
            <a:r>
              <a:rPr lang="en-US" b="1" dirty="0"/>
              <a:t>Heterogeneous</a:t>
            </a:r>
            <a:r>
              <a:rPr lang="en-US" dirty="0"/>
              <a:t> data stores, exposes a </a:t>
            </a:r>
            <a:r>
              <a:rPr lang="en-US" b="1" dirty="0"/>
              <a:t>single</a:t>
            </a:r>
            <a:r>
              <a:rPr lang="en-US" dirty="0"/>
              <a:t> query interface</a:t>
            </a:r>
          </a:p>
          <a:p>
            <a:pPr lvl="2"/>
            <a:r>
              <a:rPr lang="en-US" dirty="0"/>
              <a:t>Provides a unified querying layer by adopting ontologies and applying schema-mapping and entity-resolution techniques</a:t>
            </a:r>
          </a:p>
          <a:p>
            <a:r>
              <a:rPr lang="en-US" dirty="0" err="1"/>
              <a:t>Polystore</a:t>
            </a:r>
            <a:r>
              <a:rPr lang="en-US" dirty="0"/>
              <a:t> system</a:t>
            </a:r>
          </a:p>
          <a:p>
            <a:pPr lvl="2"/>
            <a:r>
              <a:rPr lang="en-US" b="1" dirty="0"/>
              <a:t>Heterogeneous</a:t>
            </a:r>
            <a:r>
              <a:rPr lang="en-US" dirty="0"/>
              <a:t> data stores, exposes </a:t>
            </a:r>
            <a:r>
              <a:rPr lang="en-US" b="1" dirty="0"/>
              <a:t>multiple</a:t>
            </a:r>
            <a:r>
              <a:rPr lang="en-US" dirty="0"/>
              <a:t> query interfaces</a:t>
            </a:r>
          </a:p>
          <a:p>
            <a:pPr lvl="2"/>
            <a:r>
              <a:rPr lang="en-US" dirty="0"/>
              <a:t>Choose from a variety of query interfaces to seamlessly query data residing in multiple data stores</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227</a:t>
            </a:fld>
            <a:endParaRPr lang="it-IT"/>
          </a:p>
        </p:txBody>
      </p:sp>
      <p:sp>
        <p:nvSpPr>
          <p:cNvPr id="6" name="Segnaposto contenuto 5"/>
          <p:cNvSpPr>
            <a:spLocks noGrp="1"/>
          </p:cNvSpPr>
          <p:nvPr>
            <p:ph idx="13"/>
          </p:nvPr>
        </p:nvSpPr>
        <p:spPr/>
        <p:txBody>
          <a:bodyPr/>
          <a:lstStyle/>
          <a:p>
            <a:r>
              <a:rPr lang="it-IT" dirty="0"/>
              <a:t>R. Tan, R. </a:t>
            </a:r>
            <a:r>
              <a:rPr lang="it-IT" dirty="0" err="1"/>
              <a:t>Chirkova</a:t>
            </a:r>
            <a:r>
              <a:rPr lang="it-IT" dirty="0"/>
              <a:t>, V. </a:t>
            </a:r>
            <a:r>
              <a:rPr lang="it-IT" dirty="0" err="1"/>
              <a:t>Gadepally</a:t>
            </a:r>
            <a:r>
              <a:rPr lang="it-IT" dirty="0"/>
              <a:t> and T. G. </a:t>
            </a:r>
            <a:r>
              <a:rPr lang="it-IT" dirty="0" err="1"/>
              <a:t>Mattson</a:t>
            </a:r>
            <a:r>
              <a:rPr lang="it-IT" dirty="0"/>
              <a:t>, "</a:t>
            </a:r>
            <a:r>
              <a:rPr lang="it-IT" b="1" dirty="0" err="1"/>
              <a:t>Enabling</a:t>
            </a:r>
            <a:r>
              <a:rPr lang="it-IT" b="1" dirty="0"/>
              <a:t> query processing </a:t>
            </a:r>
            <a:r>
              <a:rPr lang="it-IT" b="1" dirty="0" err="1"/>
              <a:t>across</a:t>
            </a:r>
            <a:r>
              <a:rPr lang="it-IT" b="1" dirty="0"/>
              <a:t> </a:t>
            </a:r>
            <a:r>
              <a:rPr lang="it-IT" b="1" dirty="0" err="1"/>
              <a:t>heterogeneous</a:t>
            </a:r>
            <a:r>
              <a:rPr lang="it-IT" b="1" dirty="0"/>
              <a:t> data models: A survey,</a:t>
            </a:r>
            <a:r>
              <a:rPr lang="it-IT" dirty="0"/>
              <a:t>" </a:t>
            </a:r>
            <a:r>
              <a:rPr lang="it-IT" i="1" dirty="0"/>
              <a:t>2017 IEEE International Conference on Big Data (Big Data)</a:t>
            </a:r>
            <a:r>
              <a:rPr lang="it-IT" dirty="0"/>
              <a:t>, 2017, pp. 3211-3220.</a:t>
            </a:r>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37503229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Advanced </a:t>
            </a:r>
            <a:r>
              <a:rPr lang="it-IT" dirty="0" err="1"/>
              <a:t>solutions</a:t>
            </a:r>
            <a:endParaRPr lang="en-GB" dirty="0"/>
          </a:p>
        </p:txBody>
      </p:sp>
      <p:sp>
        <p:nvSpPr>
          <p:cNvPr id="3" name="Segnaposto contenuto 2"/>
          <p:cNvSpPr>
            <a:spLocks noGrp="1"/>
          </p:cNvSpPr>
          <p:nvPr>
            <p:ph idx="1"/>
          </p:nvPr>
        </p:nvSpPr>
        <p:spPr/>
        <p:txBody>
          <a:bodyPr/>
          <a:lstStyle/>
          <a:p>
            <a:r>
              <a:rPr lang="en-GB" dirty="0"/>
              <a:t>Example of a </a:t>
            </a:r>
            <a:r>
              <a:rPr lang="en-GB" dirty="0" err="1"/>
              <a:t>polystore</a:t>
            </a:r>
            <a:endParaRPr lang="en-GB" dirty="0"/>
          </a:p>
          <a:p>
            <a:pPr lvl="1"/>
            <a:r>
              <a:rPr lang="en-GB" dirty="0"/>
              <a:t>Island = a middleware application</a:t>
            </a:r>
            <a:br>
              <a:rPr lang="en-GB" dirty="0"/>
            </a:br>
            <a:r>
              <a:rPr lang="en-GB" dirty="0"/>
              <a:t>to support a set of operations on</a:t>
            </a:r>
            <a:br>
              <a:rPr lang="en-GB" dirty="0"/>
            </a:br>
            <a:r>
              <a:rPr lang="en-GB" dirty="0"/>
              <a:t>a given data model</a:t>
            </a:r>
          </a:p>
          <a:p>
            <a:pPr lvl="1"/>
            <a:r>
              <a:rPr lang="en-GB" dirty="0"/>
              <a:t>Shim = a wrapper to convert from</a:t>
            </a:r>
            <a:br>
              <a:rPr lang="en-GB" dirty="0"/>
            </a:br>
            <a:r>
              <a:rPr lang="en-GB" dirty="0"/>
              <a:t>the island’s query language to the</a:t>
            </a:r>
            <a:br>
              <a:rPr lang="en-GB" dirty="0"/>
            </a:br>
            <a:r>
              <a:rPr lang="en-GB" dirty="0"/>
              <a:t>target DB’s query language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228</a:t>
            </a:fld>
            <a:endParaRPr lang="it-IT"/>
          </a:p>
        </p:txBody>
      </p:sp>
      <p:sp>
        <p:nvSpPr>
          <p:cNvPr id="6" name="Segnaposto contenuto 5"/>
          <p:cNvSpPr>
            <a:spLocks noGrp="1"/>
          </p:cNvSpPr>
          <p:nvPr>
            <p:ph idx="13"/>
          </p:nvPr>
        </p:nvSpPr>
        <p:spPr/>
        <p:txBody>
          <a:bodyPr/>
          <a:lstStyle/>
          <a:p>
            <a:r>
              <a:rPr lang="en-GB" dirty="0"/>
              <a:t>Vijay </a:t>
            </a:r>
            <a:r>
              <a:rPr lang="en-GB" dirty="0" err="1"/>
              <a:t>Gadepally</a:t>
            </a:r>
            <a:r>
              <a:rPr lang="en-GB" dirty="0"/>
              <a:t>, Kyle O'Brien, Adam </a:t>
            </a:r>
            <a:r>
              <a:rPr lang="en-GB" dirty="0" err="1"/>
              <a:t>Dziedzic</a:t>
            </a:r>
            <a:r>
              <a:rPr lang="en-GB" dirty="0"/>
              <a:t>, Aaron J. Elmore, Jeremy </a:t>
            </a:r>
            <a:r>
              <a:rPr lang="en-GB" dirty="0" err="1"/>
              <a:t>Kepner</a:t>
            </a:r>
            <a:r>
              <a:rPr lang="en-GB" dirty="0"/>
              <a:t>, Samuel Madden, Tim Mattson, Jennie Rogers, </a:t>
            </a:r>
            <a:r>
              <a:rPr lang="en-GB" dirty="0" err="1"/>
              <a:t>Zuohao</a:t>
            </a:r>
            <a:r>
              <a:rPr lang="en-GB" dirty="0"/>
              <a:t> She, Michael </a:t>
            </a:r>
            <a:r>
              <a:rPr lang="en-GB" dirty="0" err="1"/>
              <a:t>Stonebraker</a:t>
            </a:r>
            <a:r>
              <a:rPr lang="en-GB" dirty="0"/>
              <a:t>: </a:t>
            </a:r>
            <a:r>
              <a:rPr lang="en-GB" b="1" dirty="0"/>
              <a:t>Version 0.1 of the </a:t>
            </a:r>
            <a:r>
              <a:rPr lang="en-GB" b="1" dirty="0" err="1"/>
              <a:t>BigDAWG</a:t>
            </a:r>
            <a:r>
              <a:rPr lang="en-GB" b="1" dirty="0"/>
              <a:t> </a:t>
            </a:r>
            <a:r>
              <a:rPr lang="en-GB" b="1" dirty="0" err="1"/>
              <a:t>Polystore</a:t>
            </a:r>
            <a:r>
              <a:rPr lang="en-GB" b="1" dirty="0"/>
              <a:t> System</a:t>
            </a:r>
            <a:r>
              <a:rPr lang="en-GB" dirty="0"/>
              <a:t>. </a:t>
            </a:r>
            <a:r>
              <a:rPr lang="en-GB" i="1" dirty="0" err="1"/>
              <a:t>CoRR</a:t>
            </a:r>
            <a:r>
              <a:rPr lang="en-GB" i="1" dirty="0"/>
              <a:t> abs/1707.00721 </a:t>
            </a:r>
            <a:r>
              <a:rPr lang="en-GB" dirty="0"/>
              <a:t>(2017)</a:t>
            </a:r>
          </a:p>
        </p:txBody>
      </p:sp>
      <p:pic>
        <p:nvPicPr>
          <p:cNvPr id="7" name="Immagine 6"/>
          <p:cNvPicPr>
            <a:picLocks noChangeAspect="1"/>
          </p:cNvPicPr>
          <p:nvPr/>
        </p:nvPicPr>
        <p:blipFill>
          <a:blip r:embed="rId2"/>
          <a:stretch>
            <a:fillRect/>
          </a:stretch>
        </p:blipFill>
        <p:spPr>
          <a:xfrm>
            <a:off x="5385036" y="1931506"/>
            <a:ext cx="5280864" cy="3889324"/>
          </a:xfrm>
          <a:prstGeom prst="rect">
            <a:avLst/>
          </a:prstGeom>
        </p:spPr>
      </p:pic>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8917594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Advanced </a:t>
            </a:r>
            <a:r>
              <a:rPr lang="it-IT" dirty="0" err="1"/>
              <a:t>solutions</a:t>
            </a:r>
            <a:endParaRPr lang="en-GB" dirty="0"/>
          </a:p>
        </p:txBody>
      </p:sp>
      <p:sp>
        <p:nvSpPr>
          <p:cNvPr id="3" name="Segnaposto contenuto 2"/>
          <p:cNvSpPr>
            <a:spLocks noGrp="1"/>
          </p:cNvSpPr>
          <p:nvPr>
            <p:ph idx="1"/>
          </p:nvPr>
        </p:nvSpPr>
        <p:spPr>
          <a:xfrm>
            <a:off x="838200" y="1700499"/>
            <a:ext cx="10515600" cy="4557688"/>
          </a:xfrm>
          <a:noFill/>
        </p:spPr>
        <p:txBody>
          <a:bodyPr/>
          <a:lstStyle/>
          <a:p>
            <a:r>
              <a:rPr lang="en-GB" dirty="0"/>
              <a:t>Most notable multistore/</a:t>
            </a:r>
            <a:r>
              <a:rPr lang="en-GB" dirty="0" err="1"/>
              <a:t>polystore</a:t>
            </a:r>
            <a:r>
              <a:rPr lang="en-GB" dirty="0"/>
              <a:t> proposals</a:t>
            </a:r>
          </a:p>
          <a:p>
            <a:pPr lvl="1"/>
            <a:r>
              <a:rPr lang="en-GB" dirty="0" err="1"/>
              <a:t>BigDAWG</a:t>
            </a:r>
            <a:endParaRPr lang="en-GB" dirty="0"/>
          </a:p>
          <a:p>
            <a:pPr lvl="2"/>
            <a:r>
              <a:rPr lang="en-GB" dirty="0"/>
              <a:t>Focus on the ability to “move” data from one DB to another to improve query efficiency</a:t>
            </a:r>
          </a:p>
          <a:p>
            <a:pPr lvl="3"/>
            <a:r>
              <a:rPr lang="en-GB" dirty="0"/>
              <a:t>V. </a:t>
            </a:r>
            <a:r>
              <a:rPr lang="en-GB" dirty="0" err="1"/>
              <a:t>Gadepally</a:t>
            </a:r>
            <a:r>
              <a:rPr lang="en-GB" dirty="0"/>
              <a:t> et al. </a:t>
            </a:r>
            <a:r>
              <a:rPr lang="en-GB" b="1" dirty="0"/>
              <a:t>Version 0.1 of the </a:t>
            </a:r>
            <a:r>
              <a:rPr lang="en-GB" b="1" dirty="0" err="1"/>
              <a:t>BigDAWG</a:t>
            </a:r>
            <a:r>
              <a:rPr lang="en-GB" b="1" dirty="0"/>
              <a:t> </a:t>
            </a:r>
            <a:r>
              <a:rPr lang="en-GB" b="1" dirty="0" err="1"/>
              <a:t>Polystore</a:t>
            </a:r>
            <a:r>
              <a:rPr lang="en-GB" b="1" dirty="0"/>
              <a:t> System</a:t>
            </a:r>
            <a:r>
              <a:rPr lang="en-GB" dirty="0"/>
              <a:t>. </a:t>
            </a:r>
            <a:r>
              <a:rPr lang="en-GB" i="1" dirty="0" err="1"/>
              <a:t>CoRR</a:t>
            </a:r>
            <a:r>
              <a:rPr lang="en-GB" i="1" dirty="0"/>
              <a:t> abs/1707.00721 </a:t>
            </a:r>
            <a:r>
              <a:rPr lang="en-GB" dirty="0"/>
              <a:t>(2017)</a:t>
            </a:r>
          </a:p>
          <a:p>
            <a:pPr lvl="1"/>
            <a:r>
              <a:rPr lang="en-GB" dirty="0" err="1"/>
              <a:t>Estocada</a:t>
            </a:r>
            <a:endParaRPr lang="en-GB" dirty="0"/>
          </a:p>
          <a:p>
            <a:pPr lvl="2"/>
            <a:r>
              <a:rPr lang="en-GB" dirty="0"/>
              <a:t>Focus on </a:t>
            </a:r>
            <a:r>
              <a:rPr lang="en-US" dirty="0"/>
              <a:t>taking advantage of possible (consistent) redundancy and previous query results</a:t>
            </a:r>
          </a:p>
          <a:p>
            <a:pPr lvl="3"/>
            <a:r>
              <a:rPr lang="en-GB" dirty="0"/>
              <a:t>R. Alotaibi et al. </a:t>
            </a:r>
            <a:r>
              <a:rPr lang="en-GB" b="1" dirty="0"/>
              <a:t>ESTOCADA: Towards Scalable </a:t>
            </a:r>
            <a:r>
              <a:rPr lang="en-GB" b="1" dirty="0" err="1"/>
              <a:t>Polystore</a:t>
            </a:r>
            <a:r>
              <a:rPr lang="en-GB" b="1" dirty="0"/>
              <a:t> Systems</a:t>
            </a:r>
            <a:r>
              <a:rPr lang="en-GB" dirty="0"/>
              <a:t>. </a:t>
            </a:r>
            <a:r>
              <a:rPr lang="en-GB" i="1" dirty="0"/>
              <a:t>Proc. VLDB Endow</a:t>
            </a:r>
            <a:r>
              <a:rPr lang="en-GB" dirty="0"/>
              <a:t>. 13(12): 2949-2952 (2020)</a:t>
            </a:r>
            <a:endParaRPr lang="en-US" dirty="0"/>
          </a:p>
          <a:p>
            <a:pPr lvl="1"/>
            <a:r>
              <a:rPr lang="en-US" dirty="0"/>
              <a:t>Awesome</a:t>
            </a:r>
          </a:p>
          <a:p>
            <a:pPr lvl="2"/>
            <a:r>
              <a:rPr lang="en-US" dirty="0"/>
              <a:t>Focus on supporting common analytical functions </a:t>
            </a:r>
          </a:p>
          <a:p>
            <a:pPr lvl="3"/>
            <a:r>
              <a:rPr lang="en-US" dirty="0"/>
              <a:t>S. </a:t>
            </a:r>
            <a:r>
              <a:rPr lang="en-US" dirty="0" err="1"/>
              <a:t>Dasgupta</a:t>
            </a:r>
            <a:r>
              <a:rPr lang="en-US" dirty="0"/>
              <a:t>. </a:t>
            </a:r>
            <a:r>
              <a:rPr lang="en-US" b="1" dirty="0"/>
              <a:t>Analytics-driven data ingestion and derivation in the AWESOME </a:t>
            </a:r>
            <a:r>
              <a:rPr lang="en-US" b="1" dirty="0" err="1"/>
              <a:t>polystore</a:t>
            </a:r>
            <a:r>
              <a:rPr lang="en-US" dirty="0"/>
              <a:t>. </a:t>
            </a:r>
            <a:r>
              <a:rPr lang="en-US" i="1" dirty="0"/>
              <a:t>IEEE </a:t>
            </a:r>
            <a:r>
              <a:rPr lang="en-US" i="1" dirty="0" err="1"/>
              <a:t>BigData</a:t>
            </a:r>
            <a:r>
              <a:rPr lang="en-US" i="1" dirty="0"/>
              <a:t> 2016</a:t>
            </a:r>
            <a:r>
              <a:rPr lang="en-US" dirty="0"/>
              <a:t>: 2555-2564</a:t>
            </a:r>
          </a:p>
          <a:p>
            <a:pPr lvl="1"/>
            <a:r>
              <a:rPr lang="en-US" dirty="0" err="1"/>
              <a:t>CloudMdsQL</a:t>
            </a:r>
            <a:endParaRPr lang="en-US" dirty="0"/>
          </a:p>
          <a:p>
            <a:pPr lvl="2"/>
            <a:r>
              <a:rPr lang="en-US" dirty="0"/>
              <a:t>Focus on taking advantage of local data store native functionalities</a:t>
            </a:r>
            <a:endParaRPr lang="en-GB" dirty="0"/>
          </a:p>
          <a:p>
            <a:pPr lvl="3"/>
            <a:r>
              <a:rPr lang="en-US" dirty="0"/>
              <a:t>B. </a:t>
            </a:r>
            <a:r>
              <a:rPr lang="en-US" dirty="0" err="1"/>
              <a:t>Kolev</a:t>
            </a:r>
            <a:r>
              <a:rPr lang="en-US" dirty="0"/>
              <a:t> et al. </a:t>
            </a:r>
            <a:r>
              <a:rPr lang="en-US" b="1" dirty="0" err="1"/>
              <a:t>CloudMdsQL</a:t>
            </a:r>
            <a:r>
              <a:rPr lang="en-US" b="1" dirty="0"/>
              <a:t>: querying heterogeneous cloud data stores with a common language</a:t>
            </a:r>
            <a:r>
              <a:rPr lang="en-US" i="1" dirty="0"/>
              <a:t>. Distributed Parallel Databases </a:t>
            </a:r>
            <a:r>
              <a:rPr lang="en-US" dirty="0"/>
              <a:t>34(4): 463-503 (2016)</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229</a:t>
            </a:fld>
            <a:endParaRPr lang="it-IT"/>
          </a:p>
        </p:txBody>
      </p:sp>
      <p:sp>
        <p:nvSpPr>
          <p:cNvPr id="6" name="Segnaposto contenuto 5"/>
          <p:cNvSpPr>
            <a:spLocks noGrp="1"/>
          </p:cNvSpPr>
          <p:nvPr>
            <p:ph idx="13"/>
          </p:nvPr>
        </p:nvSpPr>
        <p:spPr/>
        <p:txBody>
          <a:bodyPr/>
          <a:lstStyle/>
          <a:p>
            <a:endParaRPr lang="it-IT"/>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DM heterogeneity</a:t>
            </a:r>
          </a:p>
        </p:txBody>
      </p:sp>
    </p:spTree>
    <p:extLst>
      <p:ext uri="{BB962C8B-B14F-4D97-AF65-F5344CB8AC3E}">
        <p14:creationId xmlns:p14="http://schemas.microsoft.com/office/powerpoint/2010/main" val="419054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MPP</a:t>
            </a:r>
          </a:p>
        </p:txBody>
      </p:sp>
      <p:sp>
        <p:nvSpPr>
          <p:cNvPr id="3" name="Segnaposto contenuto 2"/>
          <p:cNvSpPr>
            <a:spLocks noGrp="1"/>
          </p:cNvSpPr>
          <p:nvPr>
            <p:ph idx="1"/>
          </p:nvPr>
        </p:nvSpPr>
        <p:spPr/>
        <p:txBody>
          <a:bodyPr anchor="t"/>
          <a:lstStyle/>
          <a:p>
            <a:r>
              <a:rPr lang="en-US" noProof="0" dirty="0"/>
              <a:t>In a </a:t>
            </a:r>
            <a:r>
              <a:rPr lang="en-US" i="1" noProof="0" dirty="0"/>
              <a:t>Massively Parallel Processing </a:t>
            </a:r>
            <a:r>
              <a:rPr lang="en-US" noProof="0" dirty="0"/>
              <a:t>(MPP) architecture there are several processors, equipped with their own RAM and disks, collaborating to solve a single problem by splitting it in several independent tasks </a:t>
            </a:r>
          </a:p>
          <a:p>
            <a:pPr lvl="1"/>
            <a:r>
              <a:rPr lang="en-US" noProof="0" dirty="0"/>
              <a:t>It is also called shared-nothing architecture</a:t>
            </a:r>
          </a:p>
          <a:p>
            <a:pPr lvl="1"/>
            <a:r>
              <a:rPr lang="en-US" noProof="0" dirty="0"/>
              <a:t>Mainly used for Data Warehouse applications </a:t>
            </a:r>
            <a:br>
              <a:rPr lang="en-US" noProof="0" dirty="0"/>
            </a:br>
            <a:r>
              <a:rPr lang="en-US" noProof="0" dirty="0"/>
              <a:t>(e.g., Teradata, </a:t>
            </a:r>
            <a:r>
              <a:rPr lang="en-US" noProof="0" dirty="0" err="1"/>
              <a:t>Nettezza</a:t>
            </a:r>
            <a:r>
              <a:rPr lang="en-US" noProof="0" dirty="0"/>
              <a:t>, Vertica)</a:t>
            </a:r>
          </a:p>
          <a:p>
            <a:endParaRPr lang="en-US" noProof="0" dirty="0"/>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23</a:t>
            </a:fld>
            <a:endParaRPr lang="en-US" dirty="0"/>
          </a:p>
        </p:txBody>
      </p:sp>
      <p:sp>
        <p:nvSpPr>
          <p:cNvPr id="5" name="Rettangolo 4"/>
          <p:cNvSpPr/>
          <p:nvPr/>
        </p:nvSpPr>
        <p:spPr>
          <a:xfrm>
            <a:off x="3079632" y="4055392"/>
            <a:ext cx="6267595"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6" name="Gruppo 5"/>
          <p:cNvGrpSpPr/>
          <p:nvPr/>
        </p:nvGrpSpPr>
        <p:grpSpPr>
          <a:xfrm>
            <a:off x="3231685" y="4124395"/>
            <a:ext cx="1302467" cy="1853072"/>
            <a:chOff x="1412159" y="3738306"/>
            <a:chExt cx="1736623" cy="2470762"/>
          </a:xfrm>
        </p:grpSpPr>
        <p:sp>
          <p:nvSpPr>
            <p:cNvPr id="7" name="Rettangolo arrotondato 6"/>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8" name="Rettangolo arrotondato 7"/>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9" name="Disco magnetico 8"/>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0" name="Freccia bidirezionale verticale 9"/>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p:cNvSpPr/>
          <p:nvPr/>
        </p:nvSpPr>
        <p:spPr>
          <a:xfrm>
            <a:off x="2589156" y="3646118"/>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Message </a:t>
            </a:r>
            <a:r>
              <a:rPr lang="it-IT" sz="1350" dirty="0" err="1"/>
              <a:t>Passing</a:t>
            </a:r>
            <a:r>
              <a:rPr lang="it-IT" sz="1350" dirty="0"/>
              <a:t> Interface (MPI)</a:t>
            </a:r>
          </a:p>
        </p:txBody>
      </p:sp>
      <p:grpSp>
        <p:nvGrpSpPr>
          <p:cNvPr id="13" name="Gruppo 12"/>
          <p:cNvGrpSpPr/>
          <p:nvPr/>
        </p:nvGrpSpPr>
        <p:grpSpPr>
          <a:xfrm>
            <a:off x="4736021" y="4124395"/>
            <a:ext cx="1302467" cy="1853072"/>
            <a:chOff x="1412159" y="3738306"/>
            <a:chExt cx="1736623" cy="2470762"/>
          </a:xfrm>
        </p:grpSpPr>
        <p:sp>
          <p:nvSpPr>
            <p:cNvPr id="14" name="Rettangolo arrotondato 13"/>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15" name="Rettangolo arrotondato 14"/>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16" name="Disco magnetico 15"/>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7" name="Freccia bidirezionale verticale 16"/>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8" name="Rettangolo arrotondato 17"/>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p:cNvGrpSpPr/>
          <p:nvPr/>
        </p:nvGrpSpPr>
        <p:grpSpPr>
          <a:xfrm>
            <a:off x="6262479" y="4124395"/>
            <a:ext cx="1302467" cy="1853072"/>
            <a:chOff x="1412159" y="3738306"/>
            <a:chExt cx="1736623" cy="2470762"/>
          </a:xfrm>
        </p:grpSpPr>
        <p:sp>
          <p:nvSpPr>
            <p:cNvPr id="20" name="Rettangolo arrotondato 19"/>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1" name="Rettangolo arrotondato 20"/>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2" name="Disco magnetico 21"/>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3" name="Freccia bidirezionale verticale 22"/>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4" name="Rettangolo arrotondato 23"/>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5" name="Gruppo 24"/>
          <p:cNvGrpSpPr/>
          <p:nvPr/>
        </p:nvGrpSpPr>
        <p:grpSpPr>
          <a:xfrm>
            <a:off x="7755753" y="4124395"/>
            <a:ext cx="1302467" cy="1853072"/>
            <a:chOff x="1412159" y="3738306"/>
            <a:chExt cx="1736623" cy="2470762"/>
          </a:xfrm>
        </p:grpSpPr>
        <p:sp>
          <p:nvSpPr>
            <p:cNvPr id="26" name="Rettangolo arrotondato 25"/>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7" name="Rettangolo arrotondato 26"/>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8" name="Disco magnetico 27"/>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9" name="Freccia bidirezionale verticale 28"/>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0" name="Rettangolo arrotondato 29"/>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31" name="Rettangolo con angoli arrotondati sullo stesso lato 3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504340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Beyond data model </a:t>
            </a:r>
            <a:r>
              <a:rPr lang="it-IT" dirty="0" err="1"/>
              <a:t>heterogeneity</a:t>
            </a:r>
            <a:endParaRPr lang="en-GB" dirty="0"/>
          </a:p>
        </p:txBody>
      </p:sp>
      <p:sp>
        <p:nvSpPr>
          <p:cNvPr id="3" name="Segnaposto contenuto 2"/>
          <p:cNvSpPr>
            <a:spLocks noGrp="1"/>
          </p:cNvSpPr>
          <p:nvPr>
            <p:ph idx="1"/>
          </p:nvPr>
        </p:nvSpPr>
        <p:spPr/>
        <p:txBody>
          <a:bodyPr/>
          <a:lstStyle/>
          <a:p>
            <a:r>
              <a:rPr lang="it-IT" dirty="0" err="1"/>
              <a:t>What</a:t>
            </a:r>
            <a:r>
              <a:rPr lang="it-IT" dirty="0"/>
              <a:t> else </a:t>
            </a:r>
            <a:r>
              <a:rPr lang="it-IT" dirty="0" err="1"/>
              <a:t>is</a:t>
            </a:r>
            <a:r>
              <a:rPr lang="it-IT" dirty="0"/>
              <a:t> </a:t>
            </a:r>
            <a:r>
              <a:rPr lang="it-IT" dirty="0" err="1"/>
              <a:t>there</a:t>
            </a:r>
            <a:r>
              <a:rPr lang="it-IT" dirty="0"/>
              <a:t>?</a:t>
            </a:r>
          </a:p>
          <a:p>
            <a:endParaRPr lang="it-IT" dirty="0"/>
          </a:p>
          <a:p>
            <a:r>
              <a:rPr lang="it-IT" b="1" dirty="0" err="1"/>
              <a:t>Entity</a:t>
            </a:r>
            <a:r>
              <a:rPr lang="it-IT" b="1" dirty="0"/>
              <a:t> </a:t>
            </a:r>
            <a:r>
              <a:rPr lang="it-IT" b="1" dirty="0" err="1"/>
              <a:t>resolution</a:t>
            </a:r>
            <a:endParaRPr lang="it-IT" b="1" dirty="0"/>
          </a:p>
          <a:p>
            <a:pPr lvl="1"/>
            <a:r>
              <a:rPr lang="it-IT" dirty="0" err="1"/>
              <a:t>Every</a:t>
            </a:r>
            <a:r>
              <a:rPr lang="it-IT" dirty="0"/>
              <a:t> </a:t>
            </a:r>
            <a:r>
              <a:rPr lang="it-IT" dirty="0" err="1"/>
              <a:t>approach</a:t>
            </a:r>
            <a:r>
              <a:rPr lang="it-IT" dirty="0"/>
              <a:t> </a:t>
            </a:r>
            <a:r>
              <a:rPr lang="it-IT" dirty="0" err="1"/>
              <a:t>needs</a:t>
            </a:r>
            <a:r>
              <a:rPr lang="it-IT" dirty="0"/>
              <a:t> some </a:t>
            </a:r>
            <a:r>
              <a:rPr lang="it-IT" dirty="0" err="1"/>
              <a:t>kind</a:t>
            </a:r>
            <a:r>
              <a:rPr lang="it-IT" dirty="0"/>
              <a:t> of </a:t>
            </a:r>
            <a:r>
              <a:rPr lang="it-IT" dirty="0" err="1"/>
              <a:t>integrated</a:t>
            </a:r>
            <a:r>
              <a:rPr lang="it-IT" dirty="0"/>
              <a:t> </a:t>
            </a:r>
            <a:r>
              <a:rPr lang="it-IT" dirty="0" err="1"/>
              <a:t>knowledge</a:t>
            </a:r>
            <a:endParaRPr lang="it-IT" dirty="0"/>
          </a:p>
          <a:p>
            <a:pPr lvl="1"/>
            <a:r>
              <a:rPr lang="en-GB" dirty="0"/>
              <a:t>Ample research from federated database systems</a:t>
            </a:r>
          </a:p>
          <a:p>
            <a:pPr lvl="1"/>
            <a:r>
              <a:rPr lang="en-GB" dirty="0"/>
              <a:t>Usually “out-of-scope”</a:t>
            </a:r>
          </a:p>
          <a:p>
            <a:r>
              <a:rPr lang="en-GB" dirty="0"/>
              <a:t>Management of </a:t>
            </a:r>
            <a:r>
              <a:rPr lang="en-GB" b="1" dirty="0"/>
              <a:t>schema heterogeneity </a:t>
            </a:r>
            <a:r>
              <a:rPr lang="en-GB" dirty="0"/>
              <a:t>and </a:t>
            </a:r>
            <a:r>
              <a:rPr lang="en-GB" b="1" dirty="0"/>
              <a:t>data inconsistency</a:t>
            </a:r>
          </a:p>
          <a:p>
            <a:pPr lvl="1"/>
            <a:r>
              <a:rPr lang="en-GB" dirty="0"/>
              <a:t>Usually addressed as different problems in the literature</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230</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5479469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heterogeneity</a:t>
            </a:r>
            <a:endParaRPr lang="it-IT" dirty="0"/>
          </a:p>
        </p:txBody>
      </p:sp>
      <p:sp>
        <p:nvSpPr>
          <p:cNvPr id="3" name="Segnaposto contenuto 2"/>
          <p:cNvSpPr>
            <a:spLocks noGrp="1"/>
          </p:cNvSpPr>
          <p:nvPr>
            <p:ph idx="1"/>
          </p:nvPr>
        </p:nvSpPr>
        <p:spPr/>
        <p:txBody>
          <a:bodyPr/>
          <a:lstStyle/>
          <a:p>
            <a:r>
              <a:rPr lang="en-US" dirty="0"/>
              <a:t>Heterogeneous data stored with variant schemata and structural forms</a:t>
            </a:r>
          </a:p>
          <a:p>
            <a:pPr lvl="1"/>
            <a:r>
              <a:rPr lang="en-US" dirty="0"/>
              <a:t>Missing/additional attributes</a:t>
            </a:r>
          </a:p>
          <a:p>
            <a:pPr lvl="1"/>
            <a:r>
              <a:rPr lang="en-US" dirty="0"/>
              <a:t>Different names/types of attributes</a:t>
            </a:r>
          </a:p>
          <a:p>
            <a:pPr lvl="1"/>
            <a:r>
              <a:rPr lang="en-US" dirty="0"/>
              <a:t>Different nested structures</a:t>
            </a:r>
            <a:endParaRPr lang="it-IT" dirty="0"/>
          </a:p>
          <a:p>
            <a:endParaRPr lang="it-IT" dirty="0"/>
          </a:p>
          <a:p>
            <a:r>
              <a:rPr lang="it-IT" dirty="0" err="1"/>
              <a:t>Two</a:t>
            </a:r>
            <a:r>
              <a:rPr lang="it-IT" dirty="0"/>
              <a:t> </a:t>
            </a:r>
            <a:r>
              <a:rPr lang="it-IT" dirty="0" err="1"/>
              <a:t>main</a:t>
            </a:r>
            <a:r>
              <a:rPr lang="it-IT" dirty="0"/>
              <a:t> </a:t>
            </a:r>
            <a:r>
              <a:rPr lang="it-IT" dirty="0" err="1"/>
              <a:t>problems</a:t>
            </a:r>
            <a:endParaRPr lang="it-IT" dirty="0"/>
          </a:p>
          <a:p>
            <a:pPr lvl="1"/>
            <a:r>
              <a:rPr lang="it-IT" dirty="0" err="1"/>
              <a:t>Understand</a:t>
            </a:r>
            <a:r>
              <a:rPr lang="it-IT" dirty="0"/>
              <a:t> the data</a:t>
            </a:r>
          </a:p>
          <a:p>
            <a:pPr lvl="1"/>
            <a:r>
              <a:rPr lang="it-IT" dirty="0"/>
              <a:t>Query the data</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231</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4688500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Understanding</a:t>
            </a:r>
            <a:r>
              <a:rPr lang="it-IT" dirty="0"/>
              <a:t> the data</a:t>
            </a:r>
          </a:p>
        </p:txBody>
      </p:sp>
      <p:sp>
        <p:nvSpPr>
          <p:cNvPr id="3" name="Segnaposto contenuto 2"/>
          <p:cNvSpPr>
            <a:spLocks noGrp="1"/>
          </p:cNvSpPr>
          <p:nvPr>
            <p:ph idx="1"/>
          </p:nvPr>
        </p:nvSpPr>
        <p:spPr>
          <a:xfrm>
            <a:off x="838200" y="1700498"/>
            <a:ext cx="10515600" cy="4683523"/>
          </a:xfrm>
          <a:noFill/>
        </p:spPr>
        <p:txBody>
          <a:bodyPr/>
          <a:lstStyle/>
          <a:p>
            <a:r>
              <a:rPr lang="en-GB" dirty="0"/>
              <a:t>Early work on XML</a:t>
            </a:r>
          </a:p>
          <a:p>
            <a:pPr lvl="1"/>
            <a:r>
              <a:rPr lang="en-GB" dirty="0"/>
              <a:t>To d</a:t>
            </a:r>
            <a:r>
              <a:rPr lang="en-US" dirty="0" err="1"/>
              <a:t>eal</a:t>
            </a:r>
            <a:r>
              <a:rPr lang="en-US" dirty="0"/>
              <a:t> with the widespread lack of DTDs and XSDs</a:t>
            </a:r>
          </a:p>
          <a:p>
            <a:pPr lvl="1"/>
            <a:r>
              <a:rPr lang="en-US" dirty="0"/>
              <a:t>Extract regular expressions to described the content of elements in a set of XML documents</a:t>
            </a:r>
          </a:p>
          <a:p>
            <a:r>
              <a:rPr lang="en-GB" dirty="0"/>
              <a:t>Recent work on JSON</a:t>
            </a:r>
          </a:p>
          <a:p>
            <a:pPr lvl="1"/>
            <a:r>
              <a:rPr lang="en-GB" b="1" dirty="0"/>
              <a:t>Concise view</a:t>
            </a:r>
            <a:r>
              <a:rPr lang="en-GB" dirty="0"/>
              <a:t>: a single representation for all schema variations</a:t>
            </a:r>
          </a:p>
          <a:p>
            <a:pPr lvl="2"/>
            <a:r>
              <a:rPr lang="en-US" dirty="0"/>
              <a:t>Union of all attributes</a:t>
            </a:r>
          </a:p>
          <a:p>
            <a:pPr lvl="3"/>
            <a:r>
              <a:rPr lang="en-US" dirty="0"/>
              <a:t>M. </a:t>
            </a:r>
            <a:r>
              <a:rPr lang="en-US" dirty="0" err="1"/>
              <a:t>Klettke</a:t>
            </a:r>
            <a:r>
              <a:rPr lang="en-US" dirty="0"/>
              <a:t> et al. </a:t>
            </a:r>
            <a:r>
              <a:rPr lang="en-US" b="1" dirty="0"/>
              <a:t>Schema extraction and structural outlier detection for JSON-based NoSQL data stores</a:t>
            </a:r>
            <a:r>
              <a:rPr lang="en-US" dirty="0"/>
              <a:t>., in: </a:t>
            </a:r>
            <a:r>
              <a:rPr lang="en-US" i="1" dirty="0"/>
              <a:t>Proc. BTW, volume 2105</a:t>
            </a:r>
            <a:r>
              <a:rPr lang="en-US" dirty="0"/>
              <a:t>, 2015, pp. 425-444.</a:t>
            </a:r>
          </a:p>
          <a:p>
            <a:pPr lvl="2"/>
            <a:r>
              <a:rPr lang="en-US" dirty="0"/>
              <a:t>A </a:t>
            </a:r>
            <a:r>
              <a:rPr lang="en-US" i="1" dirty="0"/>
              <a:t>skeleton </a:t>
            </a:r>
            <a:r>
              <a:rPr lang="en-US" dirty="0"/>
              <a:t>as the smallest set of core attributes according to a frequency-based formula</a:t>
            </a:r>
          </a:p>
          <a:p>
            <a:pPr lvl="3"/>
            <a:r>
              <a:rPr lang="en-US" dirty="0"/>
              <a:t>L. Wang et al. </a:t>
            </a:r>
            <a:r>
              <a:rPr lang="en-US" b="1" dirty="0"/>
              <a:t>Schema management for document stores</a:t>
            </a:r>
            <a:r>
              <a:rPr lang="en-US" dirty="0"/>
              <a:t>, </a:t>
            </a:r>
            <a:r>
              <a:rPr lang="en-US" i="1" dirty="0"/>
              <a:t>Proc. VLDB Endowment </a:t>
            </a:r>
            <a:r>
              <a:rPr lang="en-US" dirty="0"/>
              <a:t>8 (2015) 922-933.</a:t>
            </a:r>
          </a:p>
          <a:p>
            <a:pPr lvl="1"/>
            <a:r>
              <a:rPr lang="en-US" b="1" dirty="0"/>
              <a:t>Comprehensive view</a:t>
            </a:r>
            <a:r>
              <a:rPr lang="en-US" dirty="0"/>
              <a:t>: multiple representations (</a:t>
            </a:r>
            <a:r>
              <a:rPr lang="en-GB" dirty="0"/>
              <a:t>a different schema for every document)</a:t>
            </a:r>
          </a:p>
          <a:p>
            <a:pPr lvl="3"/>
            <a:r>
              <a:rPr lang="en-US" dirty="0"/>
              <a:t>D. S. Ruiz, et al</a:t>
            </a:r>
            <a:r>
              <a:rPr lang="en-US" b="1" dirty="0"/>
              <a:t>. Inferring versioned schemas from NoSQL databases and its applications</a:t>
            </a:r>
            <a:r>
              <a:rPr lang="en-US" dirty="0"/>
              <a:t>, in: </a:t>
            </a:r>
            <a:r>
              <a:rPr lang="en-US" i="1" dirty="0"/>
              <a:t>Proc. ER</a:t>
            </a:r>
            <a:r>
              <a:rPr lang="en-US" dirty="0"/>
              <a:t>, </a:t>
            </a:r>
            <a:r>
              <a:rPr lang="en-US" i="1" dirty="0"/>
              <a:t>2015</a:t>
            </a:r>
            <a:r>
              <a:rPr lang="en-US" dirty="0"/>
              <a:t>, pp. 467-480.</a:t>
            </a:r>
            <a:endParaRPr lang="en-GB" dirty="0"/>
          </a:p>
          <a:p>
            <a:pPr lvl="1"/>
            <a:r>
              <a:rPr lang="en-GB" b="1" dirty="0"/>
              <a:t>Schema profile</a:t>
            </a:r>
            <a:r>
              <a:rPr lang="en-GB" dirty="0"/>
              <a:t>: </a:t>
            </a:r>
            <a:r>
              <a:rPr lang="en-GB" i="1" dirty="0"/>
              <a:t>explain why </a:t>
            </a:r>
            <a:r>
              <a:rPr lang="en-GB" dirty="0"/>
              <a:t>there are different schemas</a:t>
            </a:r>
          </a:p>
          <a:p>
            <a:pPr lvl="3"/>
            <a:r>
              <a:rPr lang="en-GB" dirty="0"/>
              <a:t>Matteo Francia et al. </a:t>
            </a:r>
            <a:r>
              <a:rPr lang="en-GB" b="1" dirty="0"/>
              <a:t>Schema profiling of document-oriented databases</a:t>
            </a:r>
            <a:r>
              <a:rPr lang="en-GB" dirty="0"/>
              <a:t>. </a:t>
            </a:r>
            <a:r>
              <a:rPr lang="en-GB" i="1" dirty="0"/>
              <a:t>Inf. Syst</a:t>
            </a:r>
            <a:r>
              <a:rPr lang="en-GB" dirty="0"/>
              <a:t>. 75: 13-25 (2018)</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232</a:t>
            </a:fld>
            <a:endParaRPr lang="it-IT"/>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04641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p>
        </p:txBody>
      </p:sp>
      <p:sp>
        <p:nvSpPr>
          <p:cNvPr id="3" name="Segnaposto contenuto 2"/>
          <p:cNvSpPr>
            <a:spLocks noGrp="1"/>
          </p:cNvSpPr>
          <p:nvPr>
            <p:ph idx="1"/>
          </p:nvPr>
        </p:nvSpPr>
        <p:spPr/>
        <p:txBody>
          <a:bodyPr/>
          <a:lstStyle/>
          <a:p>
            <a:r>
              <a:rPr lang="en-US" dirty="0"/>
              <a:t>Schema profiles explain</a:t>
            </a:r>
          </a:p>
          <a:p>
            <a:pPr lvl="1"/>
            <a:r>
              <a:rPr lang="en-US" dirty="0"/>
              <a:t>What are the differences </a:t>
            </a:r>
            <a:br>
              <a:rPr lang="en-US" dirty="0"/>
            </a:br>
            <a:r>
              <a:rPr lang="en-US" dirty="0"/>
              <a:t>between schemas</a:t>
            </a:r>
          </a:p>
          <a:p>
            <a:pPr lvl="1"/>
            <a:r>
              <a:rPr lang="en-US" dirty="0"/>
              <a:t>When/why is one schema </a:t>
            </a:r>
            <a:br>
              <a:rPr lang="en-US" dirty="0"/>
            </a:br>
            <a:r>
              <a:rPr lang="en-US" dirty="0"/>
              <a:t>used instead of the other</a:t>
            </a:r>
          </a:p>
          <a:p>
            <a:endParaRPr lang="en-US" dirty="0"/>
          </a:p>
          <a:p>
            <a:endParaRPr lang="en-US" dirty="0"/>
          </a:p>
          <a:p>
            <a:endParaRPr lang="en-US" dirty="0"/>
          </a:p>
          <a:p>
            <a:r>
              <a:rPr lang="en-US" dirty="0"/>
              <a:t>The problem of schema profiling is quite similar to a classification problem</a:t>
            </a:r>
          </a:p>
          <a:p>
            <a:pPr lvl="1"/>
            <a:r>
              <a:rPr lang="en-US" dirty="0"/>
              <a:t>Classifiers are also used to describe the rules for assigning a class to an observation based on the other observation features</a:t>
            </a:r>
          </a:p>
          <a:p>
            <a:pPr lvl="1"/>
            <a:r>
              <a:rPr lang="en-US" dirty="0"/>
              <a:t>Based on the requirements collected from potential users, </a:t>
            </a:r>
            <a:r>
              <a:rPr lang="en-US" b="1" dirty="0"/>
              <a:t>decision trees </a:t>
            </a:r>
            <a:r>
              <a:rPr lang="en-US" dirty="0"/>
              <a:t>emerged as the most adequate</a:t>
            </a:r>
            <a:endParaRPr lang="it-IT" dirty="0"/>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233</a:t>
            </a:fld>
            <a:endParaRPr lang="it-IT"/>
          </a:p>
        </p:txBody>
      </p:sp>
      <p:sp>
        <p:nvSpPr>
          <p:cNvPr id="12" name="Segnaposto contenuto 11"/>
          <p:cNvSpPr>
            <a:spLocks noGrp="1"/>
          </p:cNvSpPr>
          <p:nvPr>
            <p:ph idx="13"/>
          </p:nvPr>
        </p:nvSpPr>
        <p:spPr/>
        <p:txBody>
          <a:bodyPr/>
          <a:lstStyle/>
          <a:p>
            <a:endParaRPr lang="en-GB"/>
          </a:p>
        </p:txBody>
      </p:sp>
      <p:graphicFrame>
        <p:nvGraphicFramePr>
          <p:cNvPr id="7" name="Tabella 6"/>
          <p:cNvGraphicFramePr>
            <a:graphicFrameLocks noGrp="1"/>
          </p:cNvGraphicFramePr>
          <p:nvPr/>
        </p:nvGraphicFramePr>
        <p:xfrm>
          <a:off x="4717553" y="2190958"/>
          <a:ext cx="6324029" cy="1607868"/>
        </p:xfrm>
        <a:graphic>
          <a:graphicData uri="http://schemas.openxmlformats.org/drawingml/2006/table">
            <a:tbl>
              <a:tblPr firstRow="1" bandRow="1">
                <a:tableStyleId>{3B4B98B0-60AC-42C2-AFA5-B58CD77FA1E5}</a:tableStyleId>
              </a:tblPr>
              <a:tblGrid>
                <a:gridCol w="1070293">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189736">
                  <a:extLst>
                    <a:ext uri="{9D8B030D-6E8A-4147-A177-3AD203B41FA5}">
                      <a16:colId xmlns:a16="http://schemas.microsoft.com/office/drawing/2014/main" val="20005"/>
                    </a:ext>
                  </a:extLst>
                </a:gridCol>
              </a:tblGrid>
              <a:tr h="325767">
                <a:tc>
                  <a:txBody>
                    <a:bodyPr/>
                    <a:lstStyle/>
                    <a:p>
                      <a:r>
                        <a:rPr lang="en-US" sz="1400" dirty="0" err="1">
                          <a:solidFill>
                            <a:srgbClr val="FF0000"/>
                          </a:solidFill>
                          <a:latin typeface="Helvetica" panose="020B0604020202020204" pitchFamily="34" charset="0"/>
                          <a:cs typeface="Helvetica" panose="020B0604020202020204" pitchFamily="34" charset="0"/>
                        </a:rPr>
                        <a:t>SchemaID</a:t>
                      </a:r>
                      <a:endParaRPr lang="en-US" sz="1400" dirty="0">
                        <a:solidFill>
                          <a:srgbClr val="FF0000"/>
                        </a:solidFill>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User</a:t>
                      </a:r>
                    </a:p>
                  </a:txBody>
                  <a:tcPr/>
                </a:tc>
                <a:tc>
                  <a:txBody>
                    <a:bodyPr/>
                    <a:lstStyle/>
                    <a:p>
                      <a:r>
                        <a:rPr lang="en-US" sz="1400" dirty="0">
                          <a:latin typeface="Helvetica" panose="020B0604020202020204" pitchFamily="34" charset="0"/>
                          <a:cs typeface="Helvetica" panose="020B0604020202020204" pitchFamily="34" charset="0"/>
                        </a:rPr>
                        <a:t>Activity</a:t>
                      </a:r>
                    </a:p>
                  </a:txBody>
                  <a:tcPr/>
                </a:tc>
                <a:tc>
                  <a:txBody>
                    <a:bodyPr/>
                    <a:lstStyle/>
                    <a:p>
                      <a:r>
                        <a:rPr lang="en-US" sz="1400" dirty="0">
                          <a:latin typeface="Helvetica" panose="020B0604020202020204" pitchFamily="34" charset="0"/>
                          <a:cs typeface="Helvetica" panose="020B0604020202020204" pitchFamily="34" charset="0"/>
                        </a:rPr>
                        <a:t>Weight</a:t>
                      </a:r>
                    </a:p>
                  </a:txBody>
                  <a:tcPr/>
                </a:tc>
                <a:tc>
                  <a:txBody>
                    <a:bodyPr/>
                    <a:lstStyle/>
                    <a:p>
                      <a:r>
                        <a:rPr lang="en-US" sz="1400" dirty="0">
                          <a:latin typeface="Helvetica" panose="020B0604020202020204" pitchFamily="34" charset="0"/>
                          <a:cs typeface="Helvetica" panose="020B0604020202020204" pitchFamily="34" charset="0"/>
                        </a:rPr>
                        <a:t>Duration</a:t>
                      </a:r>
                    </a:p>
                  </a:txBody>
                  <a:tcPr/>
                </a:tc>
                <a:tc>
                  <a:txBody>
                    <a:bodyPr/>
                    <a:lstStyle/>
                    <a:p>
                      <a:r>
                        <a:rPr lang="en-US" sz="1400" dirty="0">
                          <a:latin typeface="Helvetica" panose="020B0604020202020204" pitchFamily="34" charset="0"/>
                          <a:cs typeface="Helvetica" panose="020B0604020202020204" pitchFamily="34" charset="0"/>
                        </a:rPr>
                        <a:t>Repetitions</a:t>
                      </a:r>
                    </a:p>
                  </a:txBody>
                  <a:tcPr/>
                </a:tc>
                <a:extLst>
                  <a:ext uri="{0D108BD9-81ED-4DB2-BD59-A6C34878D82A}">
                    <a16:rowId xmlns:a16="http://schemas.microsoft.com/office/drawing/2014/main" val="10000"/>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S1</a:t>
                      </a:r>
                    </a:p>
                  </a:txBody>
                  <a:tcPr/>
                </a:tc>
                <a:tc>
                  <a:txBody>
                    <a:bodyPr/>
                    <a:lstStyle/>
                    <a:p>
                      <a:r>
                        <a:rPr lang="en-US" sz="1400" dirty="0">
                          <a:latin typeface="Helvetica" panose="020B0604020202020204" pitchFamily="34" charset="0"/>
                          <a:cs typeface="Helvetica" panose="020B0604020202020204" pitchFamily="34" charset="0"/>
                        </a:rPr>
                        <a:t>Jack</a:t>
                      </a:r>
                    </a:p>
                  </a:txBody>
                  <a:tcPr/>
                </a:tc>
                <a:tc>
                  <a:txBody>
                    <a:bodyPr/>
                    <a:lstStyle/>
                    <a:p>
                      <a:r>
                        <a:rPr lang="en-US" sz="1400" dirty="0">
                          <a:latin typeface="Helvetica" panose="020B0604020202020204" pitchFamily="34" charset="0"/>
                          <a:cs typeface="Helvetica" panose="020B0604020202020204" pitchFamily="34" charset="0"/>
                        </a:rPr>
                        <a:t>Run</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108</a:t>
                      </a:r>
                    </a:p>
                  </a:txBody>
                  <a:tcPr/>
                </a:tc>
                <a:tc>
                  <a:txBody>
                    <a:bodyPr/>
                    <a:lstStyle/>
                    <a:p>
                      <a:endParaRPr lang="en-US"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1"/>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S2</a:t>
                      </a:r>
                    </a:p>
                  </a:txBody>
                  <a:tcPr/>
                </a:tc>
                <a:tc>
                  <a:txBody>
                    <a:bodyPr/>
                    <a:lstStyle/>
                    <a:p>
                      <a:r>
                        <a:rPr lang="en-US" sz="1400" dirty="0">
                          <a:latin typeface="Helvetica" panose="020B0604020202020204" pitchFamily="34" charset="0"/>
                          <a:cs typeface="Helvetica" panose="020B0604020202020204" pitchFamily="34" charset="0"/>
                        </a:rPr>
                        <a:t>John</a:t>
                      </a:r>
                    </a:p>
                  </a:txBody>
                  <a:tcPr/>
                </a:tc>
                <a:tc>
                  <a:txBody>
                    <a:bodyPr/>
                    <a:lstStyle/>
                    <a:p>
                      <a:r>
                        <a:rPr lang="en-US" sz="1400" dirty="0">
                          <a:latin typeface="Helvetica" panose="020B0604020202020204" pitchFamily="34" charset="0"/>
                          <a:cs typeface="Helvetica" panose="020B0604020202020204" pitchFamily="34" charset="0"/>
                        </a:rPr>
                        <a:t>Leg press</a:t>
                      </a:r>
                    </a:p>
                  </a:txBody>
                  <a:tcPr/>
                </a:tc>
                <a:tc>
                  <a:txBody>
                    <a:bodyPr/>
                    <a:lstStyle/>
                    <a:p>
                      <a:r>
                        <a:rPr lang="en-US" sz="1400" dirty="0">
                          <a:latin typeface="Helvetica" panose="020B0604020202020204" pitchFamily="34" charset="0"/>
                          <a:cs typeface="Helvetica" panose="020B0604020202020204" pitchFamily="34" charset="0"/>
                        </a:rPr>
                        <a:t>80</a:t>
                      </a:r>
                    </a:p>
                  </a:txBody>
                  <a:tcPr/>
                </a:tc>
                <a:tc>
                  <a:txBody>
                    <a:bodyPr/>
                    <a:lstStyle/>
                    <a:p>
                      <a:r>
                        <a:rPr lang="en-US" sz="1400" dirty="0">
                          <a:latin typeface="Helvetica" panose="020B0604020202020204" pitchFamily="34" charset="0"/>
                          <a:cs typeface="Helvetica" panose="020B0604020202020204" pitchFamily="34" charset="0"/>
                        </a:rPr>
                        <a:t>4</a:t>
                      </a:r>
                    </a:p>
                  </a:txBody>
                  <a:tcPr/>
                </a:tc>
                <a:tc>
                  <a:txBody>
                    <a:bodyPr/>
                    <a:lstStyle/>
                    <a:p>
                      <a:r>
                        <a:rPr lang="en-US" sz="1400" dirty="0">
                          <a:latin typeface="Helvetica" panose="020B0604020202020204" pitchFamily="34" charset="0"/>
                          <a:cs typeface="Helvetica" panose="020B0604020202020204" pitchFamily="34" charset="0"/>
                        </a:rPr>
                        <a:t>23</a:t>
                      </a:r>
                    </a:p>
                  </a:txBody>
                  <a:tcPr/>
                </a:tc>
                <a:extLst>
                  <a:ext uri="{0D108BD9-81ED-4DB2-BD59-A6C34878D82A}">
                    <a16:rowId xmlns:a16="http://schemas.microsoft.com/office/drawing/2014/main" val="10002"/>
                  </a:ext>
                </a:extLst>
              </a:tr>
              <a:tr h="325767">
                <a:tc>
                  <a:txBody>
                    <a:bodyPr/>
                    <a:lstStyle/>
                    <a:p>
                      <a:r>
                        <a:rPr lang="en-US" sz="1400" dirty="0">
                          <a:solidFill>
                            <a:srgbClr val="FF0000"/>
                          </a:solidFill>
                          <a:latin typeface="Helvetica" panose="020B0604020202020204" pitchFamily="34" charset="0"/>
                          <a:cs typeface="Helvetica" panose="020B0604020202020204" pitchFamily="34" charset="0"/>
                        </a:rPr>
                        <a:t>S1</a:t>
                      </a:r>
                    </a:p>
                  </a:txBody>
                  <a:tcPr/>
                </a:tc>
                <a:tc>
                  <a:txBody>
                    <a:bodyPr/>
                    <a:lstStyle/>
                    <a:p>
                      <a:r>
                        <a:rPr lang="en-US" sz="1400" dirty="0">
                          <a:latin typeface="Helvetica" panose="020B0604020202020204" pitchFamily="34" charset="0"/>
                          <a:cs typeface="Helvetica" panose="020B0604020202020204" pitchFamily="34" charset="0"/>
                        </a:rPr>
                        <a:t>Kate</a:t>
                      </a:r>
                    </a:p>
                  </a:txBody>
                  <a:tcPr/>
                </a:tc>
                <a:tc>
                  <a:txBody>
                    <a:bodyPr/>
                    <a:lstStyle/>
                    <a:p>
                      <a:r>
                        <a:rPr lang="en-US" sz="1400" dirty="0">
                          <a:latin typeface="Helvetica" panose="020B0604020202020204" pitchFamily="34" charset="0"/>
                          <a:cs typeface="Helvetica" panose="020B0604020202020204" pitchFamily="34" charset="0"/>
                        </a:rPr>
                        <a:t>Walk</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42</a:t>
                      </a:r>
                    </a:p>
                  </a:txBody>
                  <a:tcPr/>
                </a:tc>
                <a:tc>
                  <a:txBody>
                    <a:bodyPr/>
                    <a:lstStyle/>
                    <a:p>
                      <a:endParaRPr lang="en-US" sz="14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3"/>
                  </a:ext>
                </a:extLst>
              </a:tr>
              <a:tr h="179647">
                <a:tc>
                  <a:txBody>
                    <a:bodyPr/>
                    <a:lstStyle/>
                    <a:p>
                      <a:r>
                        <a:rPr lang="en-US" sz="1400" dirty="0">
                          <a:solidFill>
                            <a:srgbClr val="FF0000"/>
                          </a:solidFill>
                          <a:latin typeface="Helvetica" panose="020B0604020202020204" pitchFamily="34" charset="0"/>
                          <a:cs typeface="Helvetica" panose="020B0604020202020204" pitchFamily="34" charset="0"/>
                        </a:rPr>
                        <a:t>S3</a:t>
                      </a:r>
                    </a:p>
                  </a:txBody>
                  <a:tcPr/>
                </a:tc>
                <a:tc>
                  <a:txBody>
                    <a:bodyPr/>
                    <a:lstStyle/>
                    <a:p>
                      <a:r>
                        <a:rPr lang="en-US" sz="1400" dirty="0">
                          <a:latin typeface="Helvetica" panose="020B0604020202020204" pitchFamily="34" charset="0"/>
                          <a:cs typeface="Helvetica" panose="020B0604020202020204" pitchFamily="34" charset="0"/>
                        </a:rPr>
                        <a:t>John</a:t>
                      </a:r>
                    </a:p>
                  </a:txBody>
                  <a:tcPr/>
                </a:tc>
                <a:tc>
                  <a:txBody>
                    <a:bodyPr/>
                    <a:lstStyle/>
                    <a:p>
                      <a:r>
                        <a:rPr lang="en-US" sz="1400" dirty="0">
                          <a:latin typeface="Helvetica" panose="020B0604020202020204" pitchFamily="34" charset="0"/>
                          <a:cs typeface="Helvetica" panose="020B0604020202020204" pitchFamily="34" charset="0"/>
                        </a:rPr>
                        <a:t>Push-ups</a:t>
                      </a:r>
                    </a:p>
                  </a:txBody>
                  <a:tcPr/>
                </a:tc>
                <a:tc>
                  <a:txBody>
                    <a:bodyPr/>
                    <a:lstStyle/>
                    <a:p>
                      <a:endParaRPr lang="en-US" sz="1400" dirty="0">
                        <a:latin typeface="Helvetica" panose="020B0604020202020204" pitchFamily="34" charset="0"/>
                        <a:cs typeface="Helvetica" panose="020B0604020202020204" pitchFamily="34" charset="0"/>
                      </a:endParaRPr>
                    </a:p>
                  </a:txBody>
                  <a:tcPr/>
                </a:tc>
                <a:tc>
                  <a:txBody>
                    <a:bodyPr/>
                    <a:lstStyle/>
                    <a:p>
                      <a:r>
                        <a:rPr lang="en-US" sz="1400" dirty="0">
                          <a:latin typeface="Helvetica" panose="020B0604020202020204" pitchFamily="34" charset="0"/>
                          <a:cs typeface="Helvetica" panose="020B0604020202020204" pitchFamily="34" charset="0"/>
                        </a:rPr>
                        <a:t>8</a:t>
                      </a:r>
                    </a:p>
                  </a:txBody>
                  <a:tcPr/>
                </a:tc>
                <a:tc>
                  <a:txBody>
                    <a:bodyPr/>
                    <a:lstStyle/>
                    <a:p>
                      <a:r>
                        <a:rPr lang="en-US" sz="1400" dirty="0">
                          <a:latin typeface="Helvetica" panose="020B0604020202020204" pitchFamily="34" charset="0"/>
                          <a:cs typeface="Helvetica" panose="020B0604020202020204" pitchFamily="34" charset="0"/>
                        </a:rPr>
                        <a:t>40</a:t>
                      </a:r>
                    </a:p>
                  </a:txBody>
                  <a:tcPr/>
                </a:tc>
                <a:extLst>
                  <a:ext uri="{0D108BD9-81ED-4DB2-BD59-A6C34878D82A}">
                    <a16:rowId xmlns:a16="http://schemas.microsoft.com/office/drawing/2014/main" val="10004"/>
                  </a:ext>
                </a:extLst>
              </a:tr>
            </a:tbl>
          </a:graphicData>
        </a:graphic>
      </p:graphicFrame>
      <p:sp>
        <p:nvSpPr>
          <p:cNvPr id="8" name="Parentesi graffa chiusa 7"/>
          <p:cNvSpPr/>
          <p:nvPr/>
        </p:nvSpPr>
        <p:spPr>
          <a:xfrm>
            <a:off x="11079391" y="2515058"/>
            <a:ext cx="177800" cy="1398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9" name="CasellaDiTesto 8"/>
          <p:cNvSpPr txBox="1"/>
          <p:nvPr/>
        </p:nvSpPr>
        <p:spPr>
          <a:xfrm rot="5400000">
            <a:off x="10837742" y="2921748"/>
            <a:ext cx="1394934" cy="584775"/>
          </a:xfrm>
          <a:prstGeom prst="rect">
            <a:avLst/>
          </a:prstGeom>
          <a:noFill/>
        </p:spPr>
        <p:txBody>
          <a:bodyPr wrap="none" rtlCol="0">
            <a:spAutoFit/>
          </a:bodyPr>
          <a:lstStyle/>
          <a:p>
            <a:r>
              <a:rPr lang="it-IT" sz="1600" dirty="0" err="1">
                <a:solidFill>
                  <a:schemeClr val="tx1">
                    <a:lumMod val="75000"/>
                    <a:lumOff val="25000"/>
                  </a:schemeClr>
                </a:solidFill>
                <a:latin typeface="Helvetica" panose="020B0604020202020204" pitchFamily="34" charset="0"/>
                <a:cs typeface="Helvetica" panose="020B0604020202020204" pitchFamily="34" charset="0"/>
              </a:rPr>
              <a:t>Documents</a:t>
            </a:r>
            <a:r>
              <a:rPr lang="it-IT" sz="1600" dirty="0">
                <a:solidFill>
                  <a:schemeClr val="tx1">
                    <a:lumMod val="75000"/>
                    <a:lumOff val="25000"/>
                  </a:schemeClr>
                </a:solidFill>
                <a:latin typeface="Helvetica" panose="020B0604020202020204" pitchFamily="34" charset="0"/>
                <a:cs typeface="Helvetica" panose="020B0604020202020204" pitchFamily="34" charset="0"/>
              </a:rPr>
              <a:t> / </a:t>
            </a:r>
            <a:br>
              <a:rPr lang="it-IT" sz="1600" dirty="0">
                <a:solidFill>
                  <a:schemeClr val="tx1">
                    <a:lumMod val="75000"/>
                    <a:lumOff val="25000"/>
                  </a:schemeClr>
                </a:solidFill>
                <a:latin typeface="Helvetica" panose="020B0604020202020204" pitchFamily="34" charset="0"/>
                <a:cs typeface="Helvetica" panose="020B0604020202020204" pitchFamily="34" charset="0"/>
              </a:rPr>
            </a:br>
            <a:r>
              <a:rPr lang="it-IT" sz="1600" dirty="0" err="1">
                <a:solidFill>
                  <a:schemeClr val="tx1">
                    <a:lumMod val="75000"/>
                    <a:lumOff val="25000"/>
                  </a:schemeClr>
                </a:solidFill>
                <a:latin typeface="Helvetica" panose="020B0604020202020204" pitchFamily="34" charset="0"/>
                <a:cs typeface="Helvetica" panose="020B0604020202020204" pitchFamily="34" charset="0"/>
              </a:rPr>
              <a:t>Observations</a:t>
            </a:r>
            <a:endParaRPr lang="it-IT" sz="16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0" name="CasellaDiTesto 9"/>
          <p:cNvSpPr txBox="1"/>
          <p:nvPr/>
        </p:nvSpPr>
        <p:spPr>
          <a:xfrm>
            <a:off x="4516311" y="3977650"/>
            <a:ext cx="1620957" cy="338554"/>
          </a:xfrm>
          <a:prstGeom prst="rect">
            <a:avLst/>
          </a:prstGeom>
          <a:noFill/>
        </p:spPr>
        <p:txBody>
          <a:bodyPr wrap="none" rtlCol="0">
            <a:spAutoFit/>
          </a:bodyPr>
          <a:lstStyle/>
          <a:p>
            <a:r>
              <a:rPr lang="it-IT" sz="1600" dirty="0">
                <a:solidFill>
                  <a:schemeClr val="tx1">
                    <a:lumMod val="75000"/>
                    <a:lumOff val="25000"/>
                  </a:schemeClr>
                </a:solidFill>
                <a:latin typeface="Helvetica" panose="020B0604020202020204" pitchFamily="34" charset="0"/>
                <a:cs typeface="Helvetica" panose="020B0604020202020204" pitchFamily="34" charset="0"/>
              </a:rPr>
              <a:t>Schema / Class</a:t>
            </a:r>
          </a:p>
        </p:txBody>
      </p:sp>
      <p:sp>
        <p:nvSpPr>
          <p:cNvPr id="11" name="Parentesi graffa aperta 10"/>
          <p:cNvSpPr/>
          <p:nvPr/>
        </p:nvSpPr>
        <p:spPr>
          <a:xfrm rot="16200000">
            <a:off x="5142109" y="3474259"/>
            <a:ext cx="170588" cy="1019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3" name="Rettangolo con angoli arrotondati sullo stesso lato 1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6846038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7" name="Segnaposto contenuto 6"/>
          <p:cNvSpPr>
            <a:spLocks noGrp="1"/>
          </p:cNvSpPr>
          <p:nvPr>
            <p:ph idx="13"/>
          </p:nvPr>
        </p:nvSpPr>
        <p:spPr/>
        <p:txBody>
          <a:bodyPr/>
          <a:lstStyle/>
          <a:p>
            <a:endParaRPr lang="en-GB"/>
          </a:p>
        </p:txBody>
      </p:sp>
      <p:sp>
        <p:nvSpPr>
          <p:cNvPr id="21" name="CasellaDiTesto 20"/>
          <p:cNvSpPr txBox="1"/>
          <p:nvPr/>
        </p:nvSpPr>
        <p:spPr>
          <a:xfrm>
            <a:off x="4293261" y="5899549"/>
            <a:ext cx="3605475"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The </a:t>
            </a:r>
            <a:r>
              <a:rPr lang="en-US" sz="1600" b="1" dirty="0">
                <a:solidFill>
                  <a:schemeClr val="tx1">
                    <a:lumMod val="75000"/>
                    <a:lumOff val="25000"/>
                  </a:schemeClr>
                </a:solidFill>
                <a:latin typeface="Helvetica" panose="020B0604020202020204" pitchFamily="34" charset="0"/>
                <a:cs typeface="Helvetica" panose="020B0604020202020204" pitchFamily="34" charset="0"/>
              </a:rPr>
              <a:t>documents</a:t>
            </a:r>
            <a:r>
              <a:rPr lang="en-US" sz="1600" dirty="0">
                <a:solidFill>
                  <a:schemeClr val="tx1">
                    <a:lumMod val="75000"/>
                    <a:lumOff val="25000"/>
                  </a:schemeClr>
                </a:solidFill>
                <a:latin typeface="Helvetica" panose="020B0604020202020204" pitchFamily="34" charset="0"/>
                <a:cs typeface="Helvetica" panose="020B0604020202020204" pitchFamily="34" charset="0"/>
              </a:rPr>
              <a:t> are the </a:t>
            </a:r>
            <a:r>
              <a:rPr lang="en-US" sz="1600" dirty="0">
                <a:solidFill>
                  <a:srgbClr val="FF0000"/>
                </a:solidFill>
                <a:latin typeface="Helvetica" panose="020B0604020202020204" pitchFamily="34" charset="0"/>
                <a:cs typeface="Helvetica" panose="020B0604020202020204" pitchFamily="34" charset="0"/>
              </a:rPr>
              <a:t>observations</a:t>
            </a:r>
          </a:p>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The </a:t>
            </a:r>
            <a:r>
              <a:rPr lang="en-US" sz="1600" b="1" dirty="0">
                <a:solidFill>
                  <a:schemeClr val="tx1">
                    <a:lumMod val="75000"/>
                    <a:lumOff val="25000"/>
                  </a:schemeClr>
                </a:solidFill>
                <a:latin typeface="Helvetica" panose="020B0604020202020204" pitchFamily="34" charset="0"/>
                <a:cs typeface="Helvetica" panose="020B0604020202020204" pitchFamily="34" charset="0"/>
              </a:rPr>
              <a:t>schemata</a:t>
            </a:r>
            <a:r>
              <a:rPr lang="en-US" sz="1600" dirty="0">
                <a:solidFill>
                  <a:schemeClr val="tx1">
                    <a:lumMod val="75000"/>
                    <a:lumOff val="25000"/>
                  </a:schemeClr>
                </a:solidFill>
                <a:latin typeface="Helvetica" panose="020B0604020202020204" pitchFamily="34" charset="0"/>
                <a:cs typeface="Helvetica" panose="020B0604020202020204" pitchFamily="34" charset="0"/>
              </a:rPr>
              <a:t> are the </a:t>
            </a:r>
            <a:r>
              <a:rPr lang="en-US" sz="1600" dirty="0">
                <a:solidFill>
                  <a:srgbClr val="FF0000"/>
                </a:solidFill>
                <a:latin typeface="Helvetica" panose="020B0604020202020204" pitchFamily="34" charset="0"/>
                <a:cs typeface="Helvetica" panose="020B0604020202020204" pitchFamily="34" charset="0"/>
              </a:rPr>
              <a:t>classes</a:t>
            </a:r>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4159016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52586" y="1632564"/>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97023"/>
            <a:ext cx="2154101" cy="25658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1515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6" name="CasellaDiTesto 15"/>
          <p:cNvSpPr txBox="1"/>
          <p:nvPr/>
        </p:nvSpPr>
        <p:spPr>
          <a:xfrm>
            <a:off x="8492445" y="1812008"/>
            <a:ext cx="162095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Schema-based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77160" y="1624692"/>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e 17"/>
          <p:cNvSpPr/>
          <p:nvPr/>
        </p:nvSpPr>
        <p:spPr>
          <a:xfrm>
            <a:off x="7986799" y="2445998"/>
            <a:ext cx="720460" cy="356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89151"/>
            <a:ext cx="2178675" cy="26446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7 19"/>
          <p:cNvCxnSpPr>
            <a:cxnSpLocks/>
            <a:stCxn id="16" idx="2"/>
            <a:endCxn id="18" idx="6"/>
          </p:cNvCxnSpPr>
          <p:nvPr/>
        </p:nvCxnSpPr>
        <p:spPr>
          <a:xfrm rot="5400000">
            <a:off x="8891286" y="2212757"/>
            <a:ext cx="227613" cy="595665"/>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sullo stesso lato 10"/>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36701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endParaRPr lang="it-IT" dirty="0">
              <a:cs typeface="Arial"/>
            </a:endParaRPr>
          </a:p>
        </p:txBody>
      </p:sp>
      <p:pic>
        <p:nvPicPr>
          <p:cNvPr id="14" name="Segnaposto contenuto 4"/>
          <p:cNvPicPr>
            <a:picLocks noGrp="1" noChangeAspect="1"/>
          </p:cNvPicPr>
          <p:nvPr>
            <p:ph idx="1"/>
          </p:nvPr>
        </p:nvPicPr>
        <p:blipFill>
          <a:blip r:embed="rId3"/>
          <a:stretch>
            <a:fillRect/>
          </a:stretch>
        </p:blipFill>
        <p:spPr>
          <a:xfrm>
            <a:off x="2166864" y="1700213"/>
            <a:ext cx="7858271" cy="4351337"/>
          </a:xfrm>
          <a:prstGeom prst="rect">
            <a:avLst/>
          </a:prstGeom>
        </p:spPr>
      </p:pic>
      <p:sp>
        <p:nvSpPr>
          <p:cNvPr id="3" name="Segnaposto contenuto 2"/>
          <p:cNvSpPr>
            <a:spLocks noGrp="1"/>
          </p:cNvSpPr>
          <p:nvPr>
            <p:ph idx="13"/>
          </p:nvPr>
        </p:nvSpPr>
        <p:spPr/>
        <p:txBody>
          <a:bodyPr/>
          <a:lstStyle/>
          <a:p>
            <a:endParaRPr lang="en-GB"/>
          </a:p>
        </p:txBody>
      </p:sp>
      <p:sp>
        <p:nvSpPr>
          <p:cNvPr id="15" name="CasellaDiTesto 14"/>
          <p:cNvSpPr txBox="1"/>
          <p:nvPr/>
        </p:nvSpPr>
        <p:spPr>
          <a:xfrm>
            <a:off x="2422018" y="1861223"/>
            <a:ext cx="137646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Value-based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6" name="CasellaDiTesto 15"/>
          <p:cNvSpPr txBox="1"/>
          <p:nvPr/>
        </p:nvSpPr>
        <p:spPr>
          <a:xfrm>
            <a:off x="8492445" y="1812008"/>
            <a:ext cx="1620957" cy="584775"/>
          </a:xfrm>
          <a:prstGeom prst="rect">
            <a:avLst/>
          </a:prstGeom>
          <a:noFill/>
        </p:spPr>
        <p:txBody>
          <a:bodyPr wrap="none" rtlCol="0">
            <a:sp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Schema-based </a:t>
            </a:r>
            <a:br>
              <a:rPr lang="en-US" sz="1600" dirty="0">
                <a:solidFill>
                  <a:schemeClr val="tx1">
                    <a:lumMod val="75000"/>
                    <a:lumOff val="25000"/>
                  </a:schemeClr>
                </a:solidFill>
                <a:latin typeface="Helvetica" panose="020B0604020202020204" pitchFamily="34" charset="0"/>
                <a:cs typeface="Helvetica" panose="020B0604020202020204" pitchFamily="34" charset="0"/>
              </a:rPr>
            </a:br>
            <a:r>
              <a:rPr lang="en-US" sz="1600" dirty="0">
                <a:solidFill>
                  <a:schemeClr val="tx1">
                    <a:lumMod val="75000"/>
                    <a:lumOff val="25000"/>
                  </a:schemeClr>
                </a:solidFill>
                <a:latin typeface="Helvetica" panose="020B0604020202020204" pitchFamily="34" charset="0"/>
                <a:cs typeface="Helvetica" panose="020B0604020202020204" pitchFamily="34" charset="0"/>
              </a:rPr>
              <a:t>condition</a:t>
            </a:r>
          </a:p>
        </p:txBody>
      </p:sp>
      <p:sp>
        <p:nvSpPr>
          <p:cNvPr id="17" name="Ovale 16"/>
          <p:cNvSpPr/>
          <p:nvPr/>
        </p:nvSpPr>
        <p:spPr>
          <a:xfrm>
            <a:off x="5977158" y="1626611"/>
            <a:ext cx="959224" cy="52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e 17"/>
          <p:cNvSpPr/>
          <p:nvPr/>
        </p:nvSpPr>
        <p:spPr>
          <a:xfrm>
            <a:off x="8002430" y="2445997"/>
            <a:ext cx="720460" cy="356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ttore 7 18"/>
          <p:cNvCxnSpPr>
            <a:stCxn id="15" idx="3"/>
            <a:endCxn id="17" idx="2"/>
          </p:cNvCxnSpPr>
          <p:nvPr/>
        </p:nvCxnSpPr>
        <p:spPr>
          <a:xfrm flipV="1">
            <a:off x="3798485" y="1891070"/>
            <a:ext cx="2178673" cy="26254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7 19"/>
          <p:cNvCxnSpPr>
            <a:cxnSpLocks/>
            <a:stCxn id="16" idx="2"/>
            <a:endCxn id="18" idx="6"/>
          </p:cNvCxnSpPr>
          <p:nvPr/>
        </p:nvCxnSpPr>
        <p:spPr>
          <a:xfrm rot="5400000">
            <a:off x="8899101" y="2220572"/>
            <a:ext cx="227612" cy="58003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7058510" y="3247290"/>
            <a:ext cx="860185" cy="3928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ttore 7 11"/>
          <p:cNvCxnSpPr>
            <a:stCxn id="15" idx="2"/>
            <a:endCxn id="11" idx="2"/>
          </p:cNvCxnSpPr>
          <p:nvPr/>
        </p:nvCxnSpPr>
        <p:spPr>
          <a:xfrm rot="16200000" flipH="1">
            <a:off x="4585534" y="970716"/>
            <a:ext cx="997694" cy="394825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con angoli arrotondati sullo stesso lato 1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512604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cs typeface="Arial"/>
              </a:rPr>
              <a:t>Preliminary</a:t>
            </a:r>
            <a:r>
              <a:rPr lang="it-IT" dirty="0">
                <a:cs typeface="Arial"/>
              </a:rPr>
              <a:t> </a:t>
            </a:r>
            <a:r>
              <a:rPr lang="it-IT" dirty="0" err="1">
                <a:cs typeface="Arial"/>
              </a:rPr>
              <a:t>activities</a:t>
            </a:r>
            <a:endParaRPr lang="it-IT" dirty="0">
              <a:cs typeface="Arial"/>
            </a:endParaRPr>
          </a:p>
        </p:txBody>
      </p:sp>
      <p:sp>
        <p:nvSpPr>
          <p:cNvPr id="5" name="Segnaposto contenuto 4"/>
          <p:cNvSpPr>
            <a:spLocks noGrp="1"/>
          </p:cNvSpPr>
          <p:nvPr>
            <p:ph idx="1"/>
          </p:nvPr>
        </p:nvSpPr>
        <p:spPr/>
        <p:txBody>
          <a:bodyPr/>
          <a:lstStyle/>
          <a:p>
            <a:r>
              <a:rPr lang="en-US" dirty="0"/>
              <a:t>Semi-structured interviews with 5 users</a:t>
            </a:r>
          </a:p>
          <a:p>
            <a:pPr lvl="1"/>
            <a:r>
              <a:rPr lang="en-US" dirty="0"/>
              <a:t>Application domains: fitness equipment sales, software development</a:t>
            </a:r>
          </a:p>
          <a:p>
            <a:pPr lvl="1"/>
            <a:r>
              <a:rPr lang="en-US" dirty="0"/>
              <a:t>Understand goals, requirements, visualization format</a:t>
            </a:r>
          </a:p>
          <a:p>
            <a:pPr lvl="1"/>
            <a:r>
              <a:rPr lang="en-US" dirty="0"/>
              <a:t>Not one complete/correct dataset description</a:t>
            </a:r>
          </a:p>
          <a:p>
            <a:endParaRPr lang="en-US" dirty="0"/>
          </a:p>
          <a:p>
            <a:r>
              <a:rPr lang="en-US" dirty="0"/>
              <a:t>Definition of schema profile characteristics</a:t>
            </a:r>
          </a:p>
          <a:p>
            <a:pPr lvl="1"/>
            <a:r>
              <a:rPr lang="en-US" dirty="0" err="1"/>
              <a:t>Explicativeness</a:t>
            </a:r>
            <a:endParaRPr lang="en-US" dirty="0"/>
          </a:p>
          <a:p>
            <a:pPr lvl="1"/>
            <a:r>
              <a:rPr lang="en-US" dirty="0"/>
              <a:t>Precision</a:t>
            </a:r>
          </a:p>
          <a:p>
            <a:pPr lvl="1"/>
            <a:r>
              <a:rPr lang="en-US" dirty="0"/>
              <a:t>Conciseness</a:t>
            </a:r>
          </a:p>
        </p:txBody>
      </p:sp>
      <p:sp>
        <p:nvSpPr>
          <p:cNvPr id="3" name="Segnaposto contenuto 2"/>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716946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Explicativeness</a:t>
            </a:r>
            <a:endParaRPr lang="it-IT" dirty="0">
              <a:cs typeface="Arial"/>
            </a:endParaRPr>
          </a:p>
        </p:txBody>
      </p:sp>
      <p:sp>
        <p:nvSpPr>
          <p:cNvPr id="7" name="Segnaposto contenuto 6"/>
          <p:cNvSpPr>
            <a:spLocks noGrp="1"/>
          </p:cNvSpPr>
          <p:nvPr>
            <p:ph idx="1"/>
          </p:nvPr>
        </p:nvSpPr>
        <p:spPr/>
        <p:txBody>
          <a:bodyPr/>
          <a:lstStyle/>
          <a:p>
            <a:r>
              <a:rPr lang="en-US" dirty="0"/>
              <a:t>Value-based (VB) conditions are preferred to schema-based (SB) ones</a:t>
            </a:r>
          </a:p>
          <a:p>
            <a:pPr lvl="1"/>
            <a:r>
              <a:rPr lang="en-US" dirty="0"/>
              <a:t>SB: </a:t>
            </a:r>
            <a:r>
              <a:rPr lang="en-US" b="1" dirty="0"/>
              <a:t>acknowledge</a:t>
            </a:r>
            <a:r>
              <a:rPr lang="en-US" dirty="0"/>
              <a:t> a difference between schemata</a:t>
            </a:r>
          </a:p>
          <a:p>
            <a:pPr lvl="1"/>
            <a:r>
              <a:rPr lang="en-US" dirty="0"/>
              <a:t>VB: </a:t>
            </a:r>
            <a:r>
              <a:rPr lang="en-US" b="1" dirty="0"/>
              <a:t>explain</a:t>
            </a:r>
            <a:r>
              <a:rPr lang="en-US" dirty="0"/>
              <a:t> it in terms of the values taken by an attribute</a:t>
            </a:r>
          </a:p>
          <a:p>
            <a:pPr lvl="1"/>
            <a:endParaRPr lang="en-US" dirty="0"/>
          </a:p>
          <a:p>
            <a:endParaRPr lang="en-US" dirty="0"/>
          </a:p>
          <a:p>
            <a:endParaRPr lang="en-US" dirty="0"/>
          </a:p>
          <a:p>
            <a:endParaRPr lang="en-US" dirty="0"/>
          </a:p>
          <a:p>
            <a:endParaRPr lang="en-US" dirty="0"/>
          </a:p>
          <a:p>
            <a:endParaRPr lang="en-US" dirty="0"/>
          </a:p>
          <a:p>
            <a:endParaRPr lang="en-US" sz="1600" dirty="0"/>
          </a:p>
          <a:p>
            <a:r>
              <a:rPr lang="en-US" dirty="0"/>
              <a:t>The less SB conditions, the more </a:t>
            </a:r>
            <a:r>
              <a:rPr lang="en-US" dirty="0" err="1"/>
              <a:t>explicativeness</a:t>
            </a:r>
            <a:endParaRPr lang="en-US" dirty="0"/>
          </a:p>
        </p:txBody>
      </p:sp>
      <p:sp>
        <p:nvSpPr>
          <p:cNvPr id="3" name="Segnaposto contenuto 2"/>
          <p:cNvSpPr>
            <a:spLocks noGrp="1"/>
          </p:cNvSpPr>
          <p:nvPr>
            <p:ph idx="13"/>
          </p:nvPr>
        </p:nvSpPr>
        <p:spPr/>
        <p:txBody>
          <a:bodyPr/>
          <a:lstStyle/>
          <a:p>
            <a:endParaRPr lang="en-GB"/>
          </a:p>
        </p:txBody>
      </p:sp>
      <p:pic>
        <p:nvPicPr>
          <p:cNvPr id="5" name="Segnaposto contenuto 4"/>
          <p:cNvPicPr>
            <a:picLocks noChangeAspect="1"/>
          </p:cNvPicPr>
          <p:nvPr/>
        </p:nvPicPr>
        <p:blipFill rotWithShape="1">
          <a:blip r:embed="rId3"/>
          <a:srcRect t="35641" r="45729" b="3399"/>
          <a:stretch/>
        </p:blipFill>
        <p:spPr>
          <a:xfrm>
            <a:off x="2507673" y="2909455"/>
            <a:ext cx="3942692" cy="2452254"/>
          </a:xfrm>
          <a:prstGeom prst="rect">
            <a:avLst/>
          </a:prstGeom>
          <a:ln w="19050">
            <a:solidFill>
              <a:schemeClr val="bg2">
                <a:lumMod val="50000"/>
              </a:schemeClr>
            </a:solidFill>
            <a:prstDash val="sysDot"/>
          </a:ln>
        </p:spPr>
      </p:pic>
      <p:pic>
        <p:nvPicPr>
          <p:cNvPr id="6" name="Segnaposto contenuto 4"/>
          <p:cNvPicPr>
            <a:picLocks noChangeAspect="1"/>
          </p:cNvPicPr>
          <p:nvPr/>
        </p:nvPicPr>
        <p:blipFill rotWithShape="1">
          <a:blip r:embed="rId3"/>
          <a:srcRect l="51364" t="35846" r="11461" b="4641"/>
          <a:stretch/>
        </p:blipFill>
        <p:spPr>
          <a:xfrm>
            <a:off x="6907878" y="2909456"/>
            <a:ext cx="2700713" cy="2394065"/>
          </a:xfrm>
          <a:prstGeom prst="rect">
            <a:avLst/>
          </a:prstGeom>
          <a:ln w="19050">
            <a:solidFill>
              <a:schemeClr val="bg2">
                <a:lumMod val="50000"/>
              </a:schemeClr>
            </a:solidFill>
            <a:prstDash val="sysDot"/>
          </a:ln>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529552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Scale out</a:t>
            </a:r>
          </a:p>
        </p:txBody>
      </p:sp>
      <p:sp>
        <p:nvSpPr>
          <p:cNvPr id="3" name="Segnaposto contenuto 2"/>
          <p:cNvSpPr>
            <a:spLocks noGrp="1"/>
          </p:cNvSpPr>
          <p:nvPr>
            <p:ph idx="1"/>
          </p:nvPr>
        </p:nvSpPr>
        <p:spPr/>
        <p:txBody>
          <a:bodyPr>
            <a:normAutofit/>
          </a:bodyPr>
          <a:lstStyle/>
          <a:p>
            <a:r>
              <a:rPr lang="en-US" noProof="0" dirty="0"/>
              <a:t>Generally refers to adding more servers with less processors and RAM </a:t>
            </a:r>
          </a:p>
          <a:p>
            <a:r>
              <a:rPr lang="en-US" noProof="0" dirty="0"/>
              <a:t>Pros</a:t>
            </a:r>
          </a:p>
          <a:p>
            <a:pPr lvl="1"/>
            <a:r>
              <a:rPr lang="en-US" noProof="0" dirty="0"/>
              <a:t>Much cheaper than scaling vertically</a:t>
            </a:r>
          </a:p>
          <a:p>
            <a:pPr lvl="1"/>
            <a:r>
              <a:rPr lang="en-US" noProof="0" dirty="0"/>
              <a:t>New technologies simplify fault-tolerance and systems monitoring</a:t>
            </a:r>
          </a:p>
          <a:p>
            <a:pPr lvl="1"/>
            <a:r>
              <a:rPr lang="en-US" noProof="0" dirty="0"/>
              <a:t>Easy to upgrade</a:t>
            </a:r>
          </a:p>
          <a:p>
            <a:pPr lvl="1"/>
            <a:r>
              <a:rPr lang="en-US" noProof="0" dirty="0"/>
              <a:t>Usually cheaper </a:t>
            </a:r>
          </a:p>
          <a:p>
            <a:pPr lvl="1"/>
            <a:r>
              <a:rPr lang="en-US" noProof="0" dirty="0"/>
              <a:t>Can literally scale infinitely</a:t>
            </a:r>
            <a:endParaRPr lang="en-US" i="1" noProof="0" dirty="0"/>
          </a:p>
          <a:p>
            <a:r>
              <a:rPr lang="en-US" noProof="0" dirty="0"/>
              <a:t>Cons</a:t>
            </a:r>
          </a:p>
          <a:p>
            <a:pPr lvl="1"/>
            <a:r>
              <a:rPr lang="en-US" noProof="0" dirty="0"/>
              <a:t>More licensing fees</a:t>
            </a:r>
          </a:p>
          <a:p>
            <a:pPr lvl="1"/>
            <a:r>
              <a:rPr lang="en-US" noProof="0" dirty="0"/>
              <a:t>Bigger footprint in the Data Center</a:t>
            </a:r>
          </a:p>
          <a:p>
            <a:pPr lvl="1"/>
            <a:r>
              <a:rPr lang="en-US" noProof="0" dirty="0"/>
              <a:t>Higher utility cost (electricity and cooling)</a:t>
            </a:r>
          </a:p>
          <a:p>
            <a:pPr lvl="1"/>
            <a:r>
              <a:rPr lang="en-US" noProof="0" dirty="0"/>
              <a:t>More networking equipment (switches/routers)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24</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4489792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cs typeface="Arial"/>
              </a:rPr>
              <a:t>Precision</a:t>
            </a:r>
          </a:p>
        </p:txBody>
      </p:sp>
      <p:sp>
        <p:nvSpPr>
          <p:cNvPr id="6" name="Segnaposto contenuto 5"/>
          <p:cNvSpPr>
            <a:spLocks noGrp="1"/>
          </p:cNvSpPr>
          <p:nvPr>
            <p:ph idx="1"/>
          </p:nvPr>
        </p:nvSpPr>
        <p:spPr/>
        <p:txBody>
          <a:bodyPr anchor="t"/>
          <a:lstStyle/>
          <a:p>
            <a:r>
              <a:rPr lang="en-US" dirty="0"/>
              <a:t>A decision tree is precise if all the leaves are pure </a:t>
            </a:r>
          </a:p>
          <a:p>
            <a:pPr lvl="1"/>
            <a:r>
              <a:rPr lang="en-US" dirty="0"/>
              <a:t>A leaf is </a:t>
            </a:r>
            <a:r>
              <a:rPr lang="en-US" b="1" dirty="0"/>
              <a:t>pure</a:t>
            </a:r>
            <a:r>
              <a:rPr lang="en-US" dirty="0"/>
              <a:t> if all its observations belong to the </a:t>
            </a:r>
            <a:r>
              <a:rPr lang="en-US" b="1" dirty="0"/>
              <a:t>same class</a:t>
            </a:r>
          </a:p>
          <a:p>
            <a:pPr lvl="1"/>
            <a:r>
              <a:rPr lang="en-US" dirty="0"/>
              <a:t>Leaf </a:t>
            </a:r>
            <a:r>
              <a:rPr lang="en-US" dirty="0" err="1"/>
              <a:t>v</a:t>
            </a:r>
            <a:r>
              <a:rPr lang="en-US" baseline="-25000" dirty="0" err="1"/>
              <a:t>j</a:t>
            </a:r>
            <a:r>
              <a:rPr lang="en-US" dirty="0"/>
              <a:t> is pure if </a:t>
            </a:r>
            <a:r>
              <a:rPr lang="en-US" i="1" dirty="0"/>
              <a:t>entropy(</a:t>
            </a:r>
            <a:r>
              <a:rPr lang="en-US" i="1" dirty="0" err="1"/>
              <a:t>v</a:t>
            </a:r>
            <a:r>
              <a:rPr lang="en-US" i="1" baseline="-25000" dirty="0" err="1"/>
              <a:t>j</a:t>
            </a:r>
            <a:r>
              <a:rPr lang="en-US" i="1" dirty="0"/>
              <a:t>) = 0</a:t>
            </a:r>
          </a:p>
          <a:p>
            <a:r>
              <a:rPr lang="en-US" b="1" dirty="0"/>
              <a:t>Entropy </a:t>
            </a:r>
            <a:r>
              <a:rPr lang="en-US" dirty="0"/>
              <a:t>is strictly related to </a:t>
            </a:r>
            <a:r>
              <a:rPr lang="en-US" b="1" dirty="0"/>
              <a:t>precision</a:t>
            </a:r>
          </a:p>
          <a:p>
            <a:pPr lvl="1"/>
            <a:r>
              <a:rPr lang="en-US" dirty="0"/>
              <a:t>Divisive approaches typically </a:t>
            </a:r>
            <a:br>
              <a:rPr lang="en-US" dirty="0"/>
            </a:br>
            <a:r>
              <a:rPr lang="en-US" dirty="0"/>
              <a:t>stop only when the leaves </a:t>
            </a:r>
            <a:br>
              <a:rPr lang="en-US" dirty="0"/>
            </a:br>
            <a:r>
              <a:rPr lang="en-US" dirty="0"/>
              <a:t>are all pure</a:t>
            </a:r>
            <a:endParaRPr lang="en-US" i="1" dirty="0"/>
          </a:p>
        </p:txBody>
      </p:sp>
      <p:sp>
        <p:nvSpPr>
          <p:cNvPr id="3" name="Segnaposto contenuto 2"/>
          <p:cNvSpPr>
            <a:spLocks noGrp="1"/>
          </p:cNvSpPr>
          <p:nvPr>
            <p:ph idx="13"/>
          </p:nvPr>
        </p:nvSpPr>
        <p:spPr/>
        <p:txBody>
          <a:bodyPr/>
          <a:lstStyle/>
          <a:p>
            <a:endParaRPr lang="en-GB"/>
          </a:p>
        </p:txBody>
      </p:sp>
      <p:pic>
        <p:nvPicPr>
          <p:cNvPr id="5" name="Immagine 4"/>
          <p:cNvPicPr>
            <a:picLocks noChangeAspect="1"/>
          </p:cNvPicPr>
          <p:nvPr/>
        </p:nvPicPr>
        <p:blipFill>
          <a:blip r:embed="rId3"/>
          <a:stretch>
            <a:fillRect/>
          </a:stretch>
        </p:blipFill>
        <p:spPr>
          <a:xfrm>
            <a:off x="5986700" y="3460629"/>
            <a:ext cx="4105275" cy="904875"/>
          </a:xfrm>
          <a:prstGeom prst="rect">
            <a:avLst/>
          </a:prstGeom>
        </p:spPr>
      </p:pic>
      <p:sp>
        <p:nvSpPr>
          <p:cNvPr id="8" name="Ovale 7"/>
          <p:cNvSpPr/>
          <p:nvPr/>
        </p:nvSpPr>
        <p:spPr>
          <a:xfrm>
            <a:off x="8345092" y="3352256"/>
            <a:ext cx="600075" cy="904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9" name="CasellaDiTesto 8"/>
          <p:cNvSpPr txBox="1"/>
          <p:nvPr/>
        </p:nvSpPr>
        <p:spPr>
          <a:xfrm>
            <a:off x="7866711" y="4681491"/>
            <a:ext cx="1556836" cy="923330"/>
          </a:xfrm>
          <a:prstGeom prst="rect">
            <a:avLst/>
          </a:prstGeom>
          <a:noFill/>
        </p:spPr>
        <p:txBody>
          <a:bodyPr wrap="none" rtlCol="0">
            <a:spAutoFit/>
          </a:bodyPr>
          <a:lstStyle/>
          <a:p>
            <a:pPr algn="ctr"/>
            <a:r>
              <a:rPr lang="en-US" dirty="0">
                <a:solidFill>
                  <a:schemeClr val="tx1">
                    <a:lumMod val="75000"/>
                    <a:lumOff val="25000"/>
                  </a:schemeClr>
                </a:solidFill>
                <a:latin typeface="Helvetica" panose="020B0604020202020204" pitchFamily="34" charset="0"/>
                <a:cs typeface="Helvetica" panose="020B0604020202020204" pitchFamily="34" charset="0"/>
              </a:rPr>
              <a:t>probability of </a:t>
            </a:r>
            <a:br>
              <a:rPr lang="en-US" dirty="0">
                <a:solidFill>
                  <a:schemeClr val="tx1">
                    <a:lumMod val="75000"/>
                    <a:lumOff val="25000"/>
                  </a:schemeClr>
                </a:solidFill>
                <a:latin typeface="Helvetica" panose="020B0604020202020204" pitchFamily="34" charset="0"/>
                <a:cs typeface="Helvetica" panose="020B0604020202020204" pitchFamily="34" charset="0"/>
              </a:rPr>
            </a:br>
            <a:r>
              <a:rPr lang="en-US" dirty="0">
                <a:solidFill>
                  <a:schemeClr val="tx1">
                    <a:lumMod val="75000"/>
                    <a:lumOff val="25000"/>
                  </a:schemeClr>
                </a:solidFill>
                <a:latin typeface="Helvetica" panose="020B0604020202020204" pitchFamily="34" charset="0"/>
                <a:cs typeface="Helvetica" panose="020B0604020202020204" pitchFamily="34" charset="0"/>
              </a:rPr>
              <a:t>schema </a:t>
            </a:r>
            <a:r>
              <a:rPr lang="en-US" i="1" dirty="0">
                <a:solidFill>
                  <a:schemeClr val="tx1">
                    <a:lumMod val="75000"/>
                    <a:lumOff val="25000"/>
                  </a:schemeClr>
                </a:solidFill>
                <a:latin typeface="Helvetica" panose="020B0604020202020204" pitchFamily="34" charset="0"/>
                <a:cs typeface="Helvetica" panose="020B0604020202020204" pitchFamily="34" charset="0"/>
              </a:rPr>
              <a:t>s</a:t>
            </a:r>
            <a:r>
              <a:rPr lang="en-US" dirty="0">
                <a:solidFill>
                  <a:schemeClr val="tx1">
                    <a:lumMod val="75000"/>
                    <a:lumOff val="25000"/>
                  </a:schemeClr>
                </a:solidFill>
                <a:latin typeface="Helvetica" panose="020B0604020202020204" pitchFamily="34" charset="0"/>
                <a:cs typeface="Helvetica" panose="020B0604020202020204" pitchFamily="34" charset="0"/>
              </a:rPr>
              <a:t> </a:t>
            </a:r>
            <a:br>
              <a:rPr lang="en-US" dirty="0">
                <a:solidFill>
                  <a:schemeClr val="tx1">
                    <a:lumMod val="75000"/>
                    <a:lumOff val="25000"/>
                  </a:schemeClr>
                </a:solidFill>
                <a:latin typeface="Helvetica" panose="020B0604020202020204" pitchFamily="34" charset="0"/>
                <a:cs typeface="Helvetica" panose="020B0604020202020204" pitchFamily="34" charset="0"/>
              </a:rPr>
            </a:br>
            <a:r>
              <a:rPr lang="en-US" dirty="0">
                <a:solidFill>
                  <a:schemeClr val="tx1">
                    <a:lumMod val="75000"/>
                    <a:lumOff val="25000"/>
                  </a:schemeClr>
                </a:solidFill>
                <a:latin typeface="Helvetica" panose="020B0604020202020204" pitchFamily="34" charset="0"/>
                <a:cs typeface="Helvetica" panose="020B0604020202020204" pitchFamily="34" charset="0"/>
              </a:rPr>
              <a:t>within leaf </a:t>
            </a:r>
            <a:r>
              <a:rPr lang="en-US" i="1" dirty="0" err="1">
                <a:solidFill>
                  <a:schemeClr val="tx1">
                    <a:lumMod val="75000"/>
                    <a:lumOff val="25000"/>
                  </a:schemeClr>
                </a:solidFill>
                <a:latin typeface="Helvetica" panose="020B0604020202020204" pitchFamily="34" charset="0"/>
                <a:cs typeface="Helvetica" panose="020B0604020202020204" pitchFamily="34" charset="0"/>
              </a:rPr>
              <a:t>v</a:t>
            </a:r>
            <a:r>
              <a:rPr lang="en-US" i="1" baseline="-25000" dirty="0" err="1">
                <a:solidFill>
                  <a:schemeClr val="tx1">
                    <a:lumMod val="75000"/>
                    <a:lumOff val="25000"/>
                  </a:schemeClr>
                </a:solidFill>
                <a:latin typeface="Helvetica" panose="020B0604020202020204" pitchFamily="34" charset="0"/>
                <a:cs typeface="Helvetica" panose="020B0604020202020204" pitchFamily="34" charset="0"/>
              </a:rPr>
              <a:t>j</a:t>
            </a:r>
            <a:endParaRPr lang="it-IT" i="1" baseline="-25000" dirty="0">
              <a:solidFill>
                <a:schemeClr val="tx1">
                  <a:lumMod val="75000"/>
                  <a:lumOff val="25000"/>
                </a:schemeClr>
              </a:solidFill>
              <a:latin typeface="Helvetica" panose="020B0604020202020204" pitchFamily="34" charset="0"/>
              <a:cs typeface="Helvetica" panose="020B0604020202020204" pitchFamily="34" charset="0"/>
            </a:endParaRPr>
          </a:p>
        </p:txBody>
      </p:sp>
      <p:cxnSp>
        <p:nvCxnSpPr>
          <p:cNvPr id="10" name="Connettore 7 9"/>
          <p:cNvCxnSpPr>
            <a:stCxn id="8" idx="4"/>
            <a:endCxn id="9" idx="0"/>
          </p:cNvCxnSpPr>
          <p:nvPr/>
        </p:nvCxnSpPr>
        <p:spPr>
          <a:xfrm rot="5400000">
            <a:off x="8432950" y="4469311"/>
            <a:ext cx="424361" cy="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a:xfrm>
            <a:off x="4592047" y="3999521"/>
            <a:ext cx="525540" cy="2450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7" name="Rettangolo 16"/>
          <p:cNvSpPr/>
          <p:nvPr/>
        </p:nvSpPr>
        <p:spPr>
          <a:xfrm>
            <a:off x="3835100" y="4463007"/>
            <a:ext cx="384140"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8" name="Rettangolo 17"/>
          <p:cNvSpPr/>
          <p:nvPr/>
        </p:nvSpPr>
        <p:spPr>
          <a:xfrm>
            <a:off x="5553801" y="4463007"/>
            <a:ext cx="391007"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9" name="Connettore 1 18"/>
          <p:cNvCxnSpPr>
            <a:stCxn id="16" idx="2"/>
            <a:endCxn id="17" idx="0"/>
          </p:cNvCxnSpPr>
          <p:nvPr/>
        </p:nvCxnSpPr>
        <p:spPr>
          <a:xfrm flipH="1">
            <a:off x="4027171" y="4244567"/>
            <a:ext cx="82764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1 19"/>
          <p:cNvCxnSpPr>
            <a:stCxn id="16" idx="2"/>
            <a:endCxn id="18" idx="0"/>
          </p:cNvCxnSpPr>
          <p:nvPr/>
        </p:nvCxnSpPr>
        <p:spPr>
          <a:xfrm>
            <a:off x="4854818" y="4244567"/>
            <a:ext cx="89448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ttore 1 20"/>
          <p:cNvCxnSpPr>
            <a:stCxn id="17" idx="2"/>
            <a:endCxn id="25" idx="0"/>
          </p:cNvCxnSpPr>
          <p:nvPr/>
        </p:nvCxnSpPr>
        <p:spPr>
          <a:xfrm flipH="1">
            <a:off x="3597318" y="4697977"/>
            <a:ext cx="429853"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ttore 1 21"/>
          <p:cNvCxnSpPr>
            <a:stCxn id="17" idx="2"/>
            <a:endCxn id="26" idx="0"/>
          </p:cNvCxnSpPr>
          <p:nvPr/>
        </p:nvCxnSpPr>
        <p:spPr>
          <a:xfrm>
            <a:off x="4027170" y="4697977"/>
            <a:ext cx="463340"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1 22"/>
          <p:cNvCxnSpPr>
            <a:stCxn id="18" idx="2"/>
            <a:endCxn id="27" idx="0"/>
          </p:cNvCxnSpPr>
          <p:nvPr/>
        </p:nvCxnSpPr>
        <p:spPr>
          <a:xfrm flipH="1">
            <a:off x="5344706" y="4697977"/>
            <a:ext cx="404598"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1 23"/>
          <p:cNvCxnSpPr>
            <a:stCxn id="18" idx="2"/>
            <a:endCxn id="28" idx="0"/>
          </p:cNvCxnSpPr>
          <p:nvPr/>
        </p:nvCxnSpPr>
        <p:spPr>
          <a:xfrm>
            <a:off x="5749305" y="4697977"/>
            <a:ext cx="461333"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e 24"/>
          <p:cNvSpPr/>
          <p:nvPr/>
        </p:nvSpPr>
        <p:spPr>
          <a:xfrm>
            <a:off x="3215994" y="483649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6" name="Ovale 25"/>
          <p:cNvSpPr/>
          <p:nvPr/>
        </p:nvSpPr>
        <p:spPr>
          <a:xfrm>
            <a:off x="4109187" y="483649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7" name="Ovale 26"/>
          <p:cNvSpPr/>
          <p:nvPr/>
        </p:nvSpPr>
        <p:spPr>
          <a:xfrm>
            <a:off x="4963383" y="485006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8" name="Ovale 27"/>
          <p:cNvSpPr/>
          <p:nvPr/>
        </p:nvSpPr>
        <p:spPr>
          <a:xfrm>
            <a:off x="5829314" y="485006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9" name="Ovale 28"/>
          <p:cNvSpPr/>
          <p:nvPr/>
        </p:nvSpPr>
        <p:spPr>
          <a:xfrm>
            <a:off x="3537867" y="494756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0" name="Ovale 29"/>
          <p:cNvSpPr/>
          <p:nvPr/>
        </p:nvSpPr>
        <p:spPr>
          <a:xfrm>
            <a:off x="3696100" y="504138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1" name="Ovale 30"/>
          <p:cNvSpPr/>
          <p:nvPr/>
        </p:nvSpPr>
        <p:spPr>
          <a:xfrm>
            <a:off x="3346373" y="508150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2" name="Ovale 31"/>
          <p:cNvSpPr/>
          <p:nvPr/>
        </p:nvSpPr>
        <p:spPr>
          <a:xfrm>
            <a:off x="3556598" y="513643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3" name="Ovale 32"/>
          <p:cNvSpPr/>
          <p:nvPr/>
        </p:nvSpPr>
        <p:spPr>
          <a:xfrm>
            <a:off x="3744648" y="520041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4" name="Ovale 33"/>
          <p:cNvSpPr/>
          <p:nvPr/>
        </p:nvSpPr>
        <p:spPr>
          <a:xfrm>
            <a:off x="3376195" y="524570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5" name="Ovale 34"/>
          <p:cNvSpPr/>
          <p:nvPr/>
        </p:nvSpPr>
        <p:spPr>
          <a:xfrm>
            <a:off x="3556287" y="530622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6" name="Ovale 35"/>
          <p:cNvSpPr/>
          <p:nvPr/>
        </p:nvSpPr>
        <p:spPr>
          <a:xfrm>
            <a:off x="4422552" y="4932417"/>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7" name="Ovale 36"/>
          <p:cNvSpPr/>
          <p:nvPr/>
        </p:nvSpPr>
        <p:spPr>
          <a:xfrm>
            <a:off x="4614979" y="498734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8" name="Ovale 37"/>
          <p:cNvSpPr/>
          <p:nvPr/>
        </p:nvSpPr>
        <p:spPr>
          <a:xfrm>
            <a:off x="4219241" y="5041387"/>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9" name="Ovale 38"/>
          <p:cNvSpPr/>
          <p:nvPr/>
        </p:nvSpPr>
        <p:spPr>
          <a:xfrm>
            <a:off x="4431060" y="509631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0" name="Ovale 39"/>
          <p:cNvSpPr/>
          <p:nvPr/>
        </p:nvSpPr>
        <p:spPr>
          <a:xfrm>
            <a:off x="4609874" y="5159626"/>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1" name="Ovale 40"/>
          <p:cNvSpPr/>
          <p:nvPr/>
        </p:nvSpPr>
        <p:spPr>
          <a:xfrm>
            <a:off x="4274522" y="522621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2" name="Ovale 41"/>
          <p:cNvSpPr/>
          <p:nvPr/>
        </p:nvSpPr>
        <p:spPr>
          <a:xfrm>
            <a:off x="4453336" y="528114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3" name="Ovale 42"/>
          <p:cNvSpPr/>
          <p:nvPr/>
        </p:nvSpPr>
        <p:spPr>
          <a:xfrm>
            <a:off x="5319232" y="493438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4" name="Ovale 43"/>
          <p:cNvSpPr/>
          <p:nvPr/>
        </p:nvSpPr>
        <p:spPr>
          <a:xfrm>
            <a:off x="5548436" y="505495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5" name="Ovale 44"/>
          <p:cNvSpPr/>
          <p:nvPr/>
        </p:nvSpPr>
        <p:spPr>
          <a:xfrm>
            <a:off x="5090029" y="5053044"/>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6" name="Ovale 45"/>
          <p:cNvSpPr/>
          <p:nvPr/>
        </p:nvSpPr>
        <p:spPr>
          <a:xfrm>
            <a:off x="5300318" y="510828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7" name="Ovale 46"/>
          <p:cNvSpPr/>
          <p:nvPr/>
        </p:nvSpPr>
        <p:spPr>
          <a:xfrm>
            <a:off x="5460302" y="5242460"/>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8" name="Ovale 47"/>
          <p:cNvSpPr/>
          <p:nvPr/>
        </p:nvSpPr>
        <p:spPr>
          <a:xfrm>
            <a:off x="5096398" y="5228121"/>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9" name="Ovale 48"/>
          <p:cNvSpPr/>
          <p:nvPr/>
        </p:nvSpPr>
        <p:spPr>
          <a:xfrm>
            <a:off x="5278350" y="5282195"/>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0" name="Ovale 49"/>
          <p:cNvSpPr/>
          <p:nvPr/>
        </p:nvSpPr>
        <p:spPr>
          <a:xfrm>
            <a:off x="6151187" y="5118262"/>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1" name="CasellaDiTesto 50"/>
          <p:cNvSpPr txBox="1"/>
          <p:nvPr/>
        </p:nvSpPr>
        <p:spPr>
          <a:xfrm>
            <a:off x="3245876" y="556938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2" name="CasellaDiTesto 51"/>
          <p:cNvSpPr txBox="1"/>
          <p:nvPr/>
        </p:nvSpPr>
        <p:spPr>
          <a:xfrm>
            <a:off x="4045516" y="5540308"/>
            <a:ext cx="889988" cy="646331"/>
          </a:xfrm>
          <a:prstGeom prst="rect">
            <a:avLst/>
          </a:prstGeom>
          <a:noFill/>
        </p:spPr>
        <p:txBody>
          <a:bodyPr wrap="none" rtlCol="0">
            <a:spAutoFit/>
          </a:bodyPr>
          <a:lstStyle/>
          <a:p>
            <a:pPr algn="ctr"/>
            <a:r>
              <a:rPr lang="it-IT" dirty="0" err="1">
                <a:latin typeface="Helvetica" panose="020B0604020202020204" pitchFamily="34" charset="0"/>
                <a:cs typeface="Helvetica" panose="020B0604020202020204" pitchFamily="34" charset="0"/>
              </a:rPr>
              <a:t>Almost</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pure</a:t>
            </a:r>
          </a:p>
        </p:txBody>
      </p:sp>
      <p:sp>
        <p:nvSpPr>
          <p:cNvPr id="53" name="CasellaDiTesto 52"/>
          <p:cNvSpPr txBox="1"/>
          <p:nvPr/>
        </p:nvSpPr>
        <p:spPr>
          <a:xfrm>
            <a:off x="5042328" y="5540307"/>
            <a:ext cx="646331" cy="646331"/>
          </a:xfrm>
          <a:prstGeom prst="rect">
            <a:avLst/>
          </a:prstGeom>
          <a:noFill/>
        </p:spPr>
        <p:txBody>
          <a:bodyPr wrap="none" rtlCol="0">
            <a:spAutoFit/>
          </a:bodyPr>
          <a:lstStyle/>
          <a:p>
            <a:pPr algn="ctr"/>
            <a:r>
              <a:rPr lang="it-IT" dirty="0" err="1">
                <a:latin typeface="Helvetica" panose="020B0604020202020204" pitchFamily="34" charset="0"/>
                <a:cs typeface="Helvetica" panose="020B0604020202020204" pitchFamily="34" charset="0"/>
              </a:rPr>
              <a:t>Not</a:t>
            </a:r>
            <a:endParaRPr lang="it-IT" dirty="0">
              <a:latin typeface="Helvetica" panose="020B0604020202020204" pitchFamily="34" charset="0"/>
              <a:cs typeface="Helvetica" panose="020B0604020202020204" pitchFamily="34" charset="0"/>
            </a:endParaRPr>
          </a:p>
          <a:p>
            <a:pPr algn="ctr"/>
            <a:r>
              <a:rPr lang="it-IT" dirty="0">
                <a:latin typeface="Helvetica" panose="020B0604020202020204" pitchFamily="34" charset="0"/>
                <a:cs typeface="Helvetica" panose="020B0604020202020204" pitchFamily="34" charset="0"/>
              </a:rPr>
              <a:t>pure</a:t>
            </a:r>
          </a:p>
        </p:txBody>
      </p:sp>
      <p:sp>
        <p:nvSpPr>
          <p:cNvPr id="54" name="CasellaDiTesto 53"/>
          <p:cNvSpPr txBox="1"/>
          <p:nvPr/>
        </p:nvSpPr>
        <p:spPr>
          <a:xfrm>
            <a:off x="5901800" y="556938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5" name="Rettangolo con angoli arrotondati sullo stesso lato 5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28442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cs typeface="Arial"/>
              </a:rPr>
              <a:t>Precision and </a:t>
            </a:r>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b="1" dirty="0"/>
              <a:t>Minimization of entropy </a:t>
            </a:r>
            <a:r>
              <a:rPr lang="en-US" dirty="0"/>
              <a:t>often leads to </a:t>
            </a:r>
            <a:r>
              <a:rPr lang="en-US" b="1" dirty="0"/>
              <a:t>splitting observations </a:t>
            </a:r>
            <a:r>
              <a:rPr lang="en-US" dirty="0"/>
              <a:t>of the same class</a:t>
            </a:r>
            <a:r>
              <a:rPr lang="en-US" b="1" dirty="0"/>
              <a:t> among several leaves</a:t>
            </a:r>
          </a:p>
          <a:p>
            <a:pPr lvl="1"/>
            <a:r>
              <a:rPr lang="en-US" dirty="0"/>
              <a:t>Entropy's sole focus is on node purity</a:t>
            </a:r>
          </a:p>
          <a:p>
            <a:pPr lvl="1"/>
            <a:r>
              <a:rPr lang="en-US" dirty="0"/>
              <a:t>More frequent when </a:t>
            </a:r>
            <a:br>
              <a:rPr lang="en-US" dirty="0"/>
            </a:br>
            <a:r>
              <a:rPr lang="en-US" dirty="0"/>
              <a:t>the number of classes is high</a:t>
            </a:r>
          </a:p>
          <a:p>
            <a:endParaRPr lang="en-US" dirty="0"/>
          </a:p>
          <a:p>
            <a:endParaRPr lang="en-US" dirty="0"/>
          </a:p>
          <a:p>
            <a:r>
              <a:rPr lang="en-US" dirty="0"/>
              <a:t>Typically, precision is more </a:t>
            </a:r>
            <a:br>
              <a:rPr lang="en-US" dirty="0"/>
            </a:br>
            <a:r>
              <a:rPr lang="en-US" dirty="0"/>
              <a:t>important than readability</a:t>
            </a:r>
          </a:p>
          <a:p>
            <a:r>
              <a:rPr lang="en-US" dirty="0"/>
              <a:t>In schema profiling, this is a critical problem</a:t>
            </a:r>
          </a:p>
          <a:p>
            <a:pPr lvl="1"/>
            <a:r>
              <a:rPr lang="en-US" b="1" dirty="0"/>
              <a:t>It conflicts with the conciseness requirement</a:t>
            </a:r>
          </a:p>
        </p:txBody>
      </p:sp>
      <p:sp>
        <p:nvSpPr>
          <p:cNvPr id="3" name="Segnaposto contenuto 2"/>
          <p:cNvSpPr>
            <a:spLocks noGrp="1"/>
          </p:cNvSpPr>
          <p:nvPr>
            <p:ph idx="13"/>
          </p:nvPr>
        </p:nvSpPr>
        <p:spPr/>
        <p:txBody>
          <a:bodyPr/>
          <a:lstStyle/>
          <a:p>
            <a:endParaRPr lang="en-GB"/>
          </a:p>
        </p:txBody>
      </p:sp>
      <p:sp>
        <p:nvSpPr>
          <p:cNvPr id="7" name="Rettangolo 6"/>
          <p:cNvSpPr/>
          <p:nvPr/>
        </p:nvSpPr>
        <p:spPr>
          <a:xfrm>
            <a:off x="7788037" y="2541048"/>
            <a:ext cx="525540" cy="2450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p:cNvSpPr/>
          <p:nvPr/>
        </p:nvSpPr>
        <p:spPr>
          <a:xfrm>
            <a:off x="7031090" y="3004534"/>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p:cNvSpPr/>
          <p:nvPr/>
        </p:nvSpPr>
        <p:spPr>
          <a:xfrm>
            <a:off x="8749791" y="3004534"/>
            <a:ext cx="391007"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p:cNvCxnSpPr>
            <a:stCxn id="7" idx="2"/>
            <a:endCxn id="8" idx="0"/>
          </p:cNvCxnSpPr>
          <p:nvPr/>
        </p:nvCxnSpPr>
        <p:spPr>
          <a:xfrm flipH="1">
            <a:off x="7223161" y="2786094"/>
            <a:ext cx="827647" cy="218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ttore 1 10"/>
          <p:cNvCxnSpPr>
            <a:stCxn id="7" idx="2"/>
            <a:endCxn id="9" idx="0"/>
          </p:cNvCxnSpPr>
          <p:nvPr/>
        </p:nvCxnSpPr>
        <p:spPr>
          <a:xfrm>
            <a:off x="8050808" y="2786094"/>
            <a:ext cx="894487" cy="218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ttore 1 11"/>
          <p:cNvCxnSpPr>
            <a:stCxn id="8" idx="2"/>
            <a:endCxn id="16" idx="0"/>
          </p:cNvCxnSpPr>
          <p:nvPr/>
        </p:nvCxnSpPr>
        <p:spPr>
          <a:xfrm flipH="1">
            <a:off x="6567960" y="3239505"/>
            <a:ext cx="655201" cy="165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1 12"/>
          <p:cNvCxnSpPr>
            <a:stCxn id="8" idx="2"/>
            <a:endCxn id="78" idx="0"/>
          </p:cNvCxnSpPr>
          <p:nvPr/>
        </p:nvCxnSpPr>
        <p:spPr>
          <a:xfrm>
            <a:off x="7223160" y="3239504"/>
            <a:ext cx="470244" cy="1464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1 13"/>
          <p:cNvCxnSpPr>
            <a:stCxn id="9" idx="2"/>
            <a:endCxn id="79" idx="0"/>
          </p:cNvCxnSpPr>
          <p:nvPr/>
        </p:nvCxnSpPr>
        <p:spPr>
          <a:xfrm flipH="1">
            <a:off x="8521150" y="3239505"/>
            <a:ext cx="424144" cy="139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p:cNvCxnSpPr>
            <a:stCxn id="9" idx="2"/>
            <a:endCxn id="19" idx="0"/>
          </p:cNvCxnSpPr>
          <p:nvPr/>
        </p:nvCxnSpPr>
        <p:spPr>
          <a:xfrm>
            <a:off x="8945294" y="3239504"/>
            <a:ext cx="737920" cy="1485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e 15"/>
          <p:cNvSpPr/>
          <p:nvPr/>
        </p:nvSpPr>
        <p:spPr>
          <a:xfrm>
            <a:off x="6186636" y="340516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p:cNvSpPr/>
          <p:nvPr/>
        </p:nvSpPr>
        <p:spPr>
          <a:xfrm>
            <a:off x="9301891" y="3388077"/>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p:cNvSpPr/>
          <p:nvPr/>
        </p:nvSpPr>
        <p:spPr>
          <a:xfrm>
            <a:off x="6508509" y="351623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p:cNvSpPr/>
          <p:nvPr/>
        </p:nvSpPr>
        <p:spPr>
          <a:xfrm>
            <a:off x="6666742" y="361005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p:cNvSpPr/>
          <p:nvPr/>
        </p:nvSpPr>
        <p:spPr>
          <a:xfrm>
            <a:off x="6317015" y="365017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p:cNvSpPr/>
          <p:nvPr/>
        </p:nvSpPr>
        <p:spPr>
          <a:xfrm>
            <a:off x="6527240" y="370510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p:cNvSpPr/>
          <p:nvPr/>
        </p:nvSpPr>
        <p:spPr>
          <a:xfrm>
            <a:off x="6715290" y="376908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p:cNvSpPr/>
          <p:nvPr/>
        </p:nvSpPr>
        <p:spPr>
          <a:xfrm>
            <a:off x="6346837" y="381437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p:cNvSpPr/>
          <p:nvPr/>
        </p:nvSpPr>
        <p:spPr>
          <a:xfrm>
            <a:off x="6526929" y="387489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p:cNvSpPr/>
          <p:nvPr/>
        </p:nvSpPr>
        <p:spPr>
          <a:xfrm>
            <a:off x="9532159" y="3661011"/>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8" name="Connettore 1 47"/>
          <p:cNvCxnSpPr>
            <a:stCxn id="78" idx="2"/>
            <a:endCxn id="52" idx="0"/>
          </p:cNvCxnSpPr>
          <p:nvPr/>
        </p:nvCxnSpPr>
        <p:spPr>
          <a:xfrm flipH="1">
            <a:off x="6819864" y="3620972"/>
            <a:ext cx="873540" cy="53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ttore 1 48"/>
          <p:cNvCxnSpPr>
            <a:stCxn id="78" idx="2"/>
            <a:endCxn id="53" idx="0"/>
          </p:cNvCxnSpPr>
          <p:nvPr/>
        </p:nvCxnSpPr>
        <p:spPr>
          <a:xfrm>
            <a:off x="7693405" y="3620972"/>
            <a:ext cx="19653" cy="531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ttore 1 49"/>
          <p:cNvCxnSpPr>
            <a:stCxn id="79" idx="2"/>
            <a:endCxn id="54" idx="0"/>
          </p:cNvCxnSpPr>
          <p:nvPr/>
        </p:nvCxnSpPr>
        <p:spPr>
          <a:xfrm>
            <a:off x="8521151" y="3614044"/>
            <a:ext cx="46103" cy="55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ttore 1 50"/>
          <p:cNvCxnSpPr>
            <a:stCxn id="79" idx="2"/>
            <a:endCxn id="55" idx="0"/>
          </p:cNvCxnSpPr>
          <p:nvPr/>
        </p:nvCxnSpPr>
        <p:spPr>
          <a:xfrm>
            <a:off x="8521150" y="3614044"/>
            <a:ext cx="912034" cy="5524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e 51"/>
          <p:cNvSpPr/>
          <p:nvPr/>
        </p:nvSpPr>
        <p:spPr>
          <a:xfrm>
            <a:off x="6438541" y="4152911"/>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p:cNvSpPr/>
          <p:nvPr/>
        </p:nvSpPr>
        <p:spPr>
          <a:xfrm>
            <a:off x="7331734" y="4152911"/>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p:cNvSpPr/>
          <p:nvPr/>
        </p:nvSpPr>
        <p:spPr>
          <a:xfrm>
            <a:off x="8185930" y="4166477"/>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p:cNvSpPr/>
          <p:nvPr/>
        </p:nvSpPr>
        <p:spPr>
          <a:xfrm>
            <a:off x="9051861" y="4166477"/>
            <a:ext cx="762647" cy="6218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p:cNvSpPr/>
          <p:nvPr/>
        </p:nvSpPr>
        <p:spPr>
          <a:xfrm>
            <a:off x="6760414" y="4263981"/>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p:cNvSpPr/>
          <p:nvPr/>
        </p:nvSpPr>
        <p:spPr>
          <a:xfrm>
            <a:off x="6918647" y="435780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p:cNvSpPr/>
          <p:nvPr/>
        </p:nvSpPr>
        <p:spPr>
          <a:xfrm>
            <a:off x="6568920" y="4397921"/>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p:cNvSpPr/>
          <p:nvPr/>
        </p:nvSpPr>
        <p:spPr>
          <a:xfrm>
            <a:off x="6779145" y="4452850"/>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p:cNvSpPr/>
          <p:nvPr/>
        </p:nvSpPr>
        <p:spPr>
          <a:xfrm>
            <a:off x="6967195" y="4516830"/>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p:cNvSpPr/>
          <p:nvPr/>
        </p:nvSpPr>
        <p:spPr>
          <a:xfrm>
            <a:off x="6598742" y="4562124"/>
            <a:ext cx="118899" cy="1098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p:cNvSpPr/>
          <p:nvPr/>
        </p:nvSpPr>
        <p:spPr>
          <a:xfrm>
            <a:off x="7675883" y="4597560"/>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p:cNvSpPr/>
          <p:nvPr/>
        </p:nvSpPr>
        <p:spPr>
          <a:xfrm>
            <a:off x="9377485" y="4249206"/>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p:cNvSpPr/>
          <p:nvPr/>
        </p:nvSpPr>
        <p:spPr>
          <a:xfrm>
            <a:off x="9606689" y="4369776"/>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p:cNvSpPr/>
          <p:nvPr/>
        </p:nvSpPr>
        <p:spPr>
          <a:xfrm>
            <a:off x="9148282" y="4367867"/>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p:cNvSpPr/>
          <p:nvPr/>
        </p:nvSpPr>
        <p:spPr>
          <a:xfrm>
            <a:off x="8682849" y="4558877"/>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p:cNvSpPr/>
          <p:nvPr/>
        </p:nvSpPr>
        <p:spPr>
          <a:xfrm>
            <a:off x="8318945" y="4544538"/>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p:cNvSpPr/>
          <p:nvPr/>
        </p:nvSpPr>
        <p:spPr>
          <a:xfrm>
            <a:off x="8500897" y="4598612"/>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p:cNvSpPr/>
          <p:nvPr/>
        </p:nvSpPr>
        <p:spPr>
          <a:xfrm>
            <a:off x="9373734" y="443467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Rettangolo 77"/>
          <p:cNvSpPr/>
          <p:nvPr/>
        </p:nvSpPr>
        <p:spPr>
          <a:xfrm>
            <a:off x="7501334" y="3386002"/>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Rettangolo 78"/>
          <p:cNvSpPr/>
          <p:nvPr/>
        </p:nvSpPr>
        <p:spPr>
          <a:xfrm>
            <a:off x="8329080" y="3379073"/>
            <a:ext cx="384140" cy="234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con angoli arrotondati sullo stesso lato 61"/>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70060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dirty="0"/>
              <a:t>A maximally concise schema profile is one where there is </a:t>
            </a:r>
            <a:br>
              <a:rPr lang="en-US" dirty="0"/>
            </a:br>
            <a:r>
              <a:rPr lang="en-US" b="1" dirty="0"/>
              <a:t>a single rule for each schema</a:t>
            </a:r>
          </a:p>
          <a:p>
            <a:r>
              <a:rPr lang="en-US" b="1" dirty="0">
                <a:solidFill>
                  <a:srgbClr val="FF0000"/>
                </a:solidFill>
              </a:rPr>
              <a:t>Schema entropy</a:t>
            </a:r>
            <a:r>
              <a:rPr lang="en-US" dirty="0"/>
              <a:t>: inverts the original definition of entropy, relating it to the </a:t>
            </a:r>
            <a:r>
              <a:rPr lang="en-US" b="1" dirty="0"/>
              <a:t>purity of the schemata </a:t>
            </a:r>
            <a:r>
              <a:rPr lang="en-US" dirty="0"/>
              <a:t>instead of the purity of the leaves</a:t>
            </a:r>
          </a:p>
          <a:p>
            <a:pPr lvl="1"/>
            <a:r>
              <a:rPr lang="en-US" dirty="0"/>
              <a:t>Entropy:</a:t>
            </a:r>
            <a:br>
              <a:rPr lang="en-US" dirty="0"/>
            </a:br>
            <a:r>
              <a:rPr lang="en-US" b="1" dirty="0"/>
              <a:t>a leaf is pure</a:t>
            </a:r>
            <a:r>
              <a:rPr lang="en-US" dirty="0"/>
              <a:t> if </a:t>
            </a:r>
            <a:br>
              <a:rPr lang="en-US" dirty="0"/>
            </a:br>
            <a:r>
              <a:rPr lang="en-US" dirty="0"/>
              <a:t>it contains only documents </a:t>
            </a:r>
            <a:br>
              <a:rPr lang="en-US" dirty="0"/>
            </a:br>
            <a:r>
              <a:rPr lang="en-US" dirty="0"/>
              <a:t>with the </a:t>
            </a:r>
            <a:r>
              <a:rPr lang="en-US" b="1" dirty="0"/>
              <a:t>same class</a:t>
            </a:r>
          </a:p>
          <a:p>
            <a:pPr lvl="1"/>
            <a:endParaRPr lang="en-US" dirty="0"/>
          </a:p>
          <a:p>
            <a:pPr lvl="1"/>
            <a:r>
              <a:rPr lang="en-US" dirty="0"/>
              <a:t>Schema entropy: </a:t>
            </a:r>
            <a:br>
              <a:rPr lang="en-US" dirty="0"/>
            </a:br>
            <a:r>
              <a:rPr lang="en-US" b="1" dirty="0"/>
              <a:t>a schema is pure </a:t>
            </a:r>
            <a:r>
              <a:rPr lang="en-US" dirty="0"/>
              <a:t>if </a:t>
            </a:r>
            <a:br>
              <a:rPr lang="en-US" dirty="0"/>
            </a:br>
            <a:r>
              <a:rPr lang="en-US" dirty="0"/>
              <a:t>all its documents </a:t>
            </a:r>
            <a:br>
              <a:rPr lang="en-US" dirty="0"/>
            </a:br>
            <a:r>
              <a:rPr lang="en-US" dirty="0"/>
              <a:t>are in the </a:t>
            </a:r>
            <a:r>
              <a:rPr lang="en-US" b="1" dirty="0"/>
              <a:t>same leaf</a:t>
            </a:r>
          </a:p>
        </p:txBody>
      </p:sp>
      <p:sp>
        <p:nvSpPr>
          <p:cNvPr id="3" name="Segnaposto contenuto 2"/>
          <p:cNvSpPr>
            <a:spLocks noGrp="1"/>
          </p:cNvSpPr>
          <p:nvPr>
            <p:ph idx="13"/>
          </p:nvPr>
        </p:nvSpPr>
        <p:spPr/>
        <p:txBody>
          <a:bodyPr/>
          <a:lstStyle/>
          <a:p>
            <a:endParaRPr lang="en-GB"/>
          </a:p>
        </p:txBody>
      </p:sp>
      <p:pic>
        <p:nvPicPr>
          <p:cNvPr id="7" name="Immagine 6"/>
          <p:cNvPicPr>
            <a:picLocks noChangeAspect="1"/>
          </p:cNvPicPr>
          <p:nvPr/>
        </p:nvPicPr>
        <p:blipFill>
          <a:blip r:embed="rId3"/>
          <a:stretch>
            <a:fillRect/>
          </a:stretch>
        </p:blipFill>
        <p:spPr>
          <a:xfrm>
            <a:off x="5288949" y="4928248"/>
            <a:ext cx="3324225" cy="800100"/>
          </a:xfrm>
          <a:prstGeom prst="rect">
            <a:avLst/>
          </a:prstGeom>
        </p:spPr>
      </p:pic>
      <p:pic>
        <p:nvPicPr>
          <p:cNvPr id="8" name="Immagine 7"/>
          <p:cNvPicPr>
            <a:picLocks noChangeAspect="1"/>
          </p:cNvPicPr>
          <p:nvPr/>
        </p:nvPicPr>
        <p:blipFill>
          <a:blip r:embed="rId4"/>
          <a:stretch>
            <a:fillRect/>
          </a:stretch>
        </p:blipFill>
        <p:spPr>
          <a:xfrm>
            <a:off x="4898425" y="3624716"/>
            <a:ext cx="4105275" cy="904875"/>
          </a:xfrm>
          <a:prstGeom prst="rect">
            <a:avLst/>
          </a:prstGeom>
        </p:spPr>
      </p:pic>
      <p:sp>
        <p:nvSpPr>
          <p:cNvPr id="9" name="Ovale 8"/>
          <p:cNvSpPr/>
          <p:nvPr/>
        </p:nvSpPr>
        <p:spPr>
          <a:xfrm>
            <a:off x="6543016" y="3741298"/>
            <a:ext cx="816089" cy="7882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p:cNvSpPr/>
          <p:nvPr/>
        </p:nvSpPr>
        <p:spPr>
          <a:xfrm>
            <a:off x="6569424" y="4937433"/>
            <a:ext cx="606081" cy="7882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sullo stesso lato 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120063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cs typeface="Arial"/>
              </a:rPr>
              <a:t>Conciseness</a:t>
            </a:r>
            <a:endParaRPr lang="it-IT" dirty="0">
              <a:cs typeface="Arial"/>
            </a:endParaRPr>
          </a:p>
        </p:txBody>
      </p:sp>
      <p:sp>
        <p:nvSpPr>
          <p:cNvPr id="5" name="Segnaposto contenuto 4"/>
          <p:cNvSpPr>
            <a:spLocks noGrp="1"/>
          </p:cNvSpPr>
          <p:nvPr>
            <p:ph idx="1"/>
          </p:nvPr>
        </p:nvSpPr>
        <p:spPr/>
        <p:txBody>
          <a:bodyPr/>
          <a:lstStyle/>
          <a:p>
            <a:r>
              <a:rPr lang="en-US" dirty="0"/>
              <a:t>A maximally concise schema profile is one where there is </a:t>
            </a:r>
            <a:br>
              <a:rPr lang="en-US" dirty="0"/>
            </a:br>
            <a:r>
              <a:rPr lang="en-US" b="1" dirty="0"/>
              <a:t>a single rule for each schema</a:t>
            </a:r>
          </a:p>
          <a:p>
            <a:r>
              <a:rPr lang="en-US" b="1" dirty="0">
                <a:solidFill>
                  <a:srgbClr val="FF0000"/>
                </a:solidFill>
              </a:rPr>
              <a:t>Schema entropy</a:t>
            </a:r>
            <a:r>
              <a:rPr lang="en-US" dirty="0"/>
              <a:t>: inverts the original definition of entropy, relating it to the </a:t>
            </a:r>
            <a:r>
              <a:rPr lang="en-US" b="1" dirty="0"/>
              <a:t>purity of the schemata </a:t>
            </a:r>
            <a:r>
              <a:rPr lang="en-US" dirty="0"/>
              <a:t>instead of the purity of the leaves</a:t>
            </a:r>
          </a:p>
          <a:p>
            <a:pPr lvl="1"/>
            <a:r>
              <a:rPr lang="en-US" dirty="0"/>
              <a:t>Entropy:</a:t>
            </a:r>
            <a:br>
              <a:rPr lang="en-US" dirty="0"/>
            </a:br>
            <a:r>
              <a:rPr lang="en-US" b="1" dirty="0"/>
              <a:t>a leaf is pure</a:t>
            </a:r>
            <a:r>
              <a:rPr lang="en-US" dirty="0"/>
              <a:t> if </a:t>
            </a:r>
            <a:br>
              <a:rPr lang="en-US" dirty="0"/>
            </a:br>
            <a:r>
              <a:rPr lang="en-US" dirty="0"/>
              <a:t>it contains only documents </a:t>
            </a:r>
            <a:br>
              <a:rPr lang="en-US" dirty="0"/>
            </a:br>
            <a:r>
              <a:rPr lang="en-US" dirty="0"/>
              <a:t>with the </a:t>
            </a:r>
            <a:r>
              <a:rPr lang="en-US" b="1" dirty="0"/>
              <a:t>same class</a:t>
            </a:r>
          </a:p>
          <a:p>
            <a:pPr lvl="1"/>
            <a:endParaRPr lang="en-US" dirty="0"/>
          </a:p>
          <a:p>
            <a:pPr lvl="1"/>
            <a:r>
              <a:rPr lang="en-US" dirty="0"/>
              <a:t>Schema entropy: </a:t>
            </a:r>
            <a:br>
              <a:rPr lang="en-US" dirty="0"/>
            </a:br>
            <a:r>
              <a:rPr lang="en-US" b="1" dirty="0"/>
              <a:t>a schema is pure </a:t>
            </a:r>
            <a:r>
              <a:rPr lang="en-US" dirty="0"/>
              <a:t>if </a:t>
            </a:r>
            <a:br>
              <a:rPr lang="en-US" dirty="0"/>
            </a:br>
            <a:r>
              <a:rPr lang="en-US" dirty="0"/>
              <a:t>all its documents </a:t>
            </a:r>
            <a:br>
              <a:rPr lang="en-US" dirty="0"/>
            </a:br>
            <a:r>
              <a:rPr lang="en-US" dirty="0"/>
              <a:t>are in the </a:t>
            </a:r>
            <a:r>
              <a:rPr lang="en-US" b="1" dirty="0"/>
              <a:t>same leaf</a:t>
            </a:r>
          </a:p>
        </p:txBody>
      </p:sp>
      <p:sp>
        <p:nvSpPr>
          <p:cNvPr id="3" name="Segnaposto contenuto 2"/>
          <p:cNvSpPr>
            <a:spLocks noGrp="1"/>
          </p:cNvSpPr>
          <p:nvPr>
            <p:ph idx="13"/>
          </p:nvPr>
        </p:nvSpPr>
        <p:spPr/>
        <p:txBody>
          <a:bodyPr/>
          <a:lstStyle/>
          <a:p>
            <a:endParaRPr lang="en-GB"/>
          </a:p>
        </p:txBody>
      </p:sp>
      <p:sp>
        <p:nvSpPr>
          <p:cNvPr id="10" name="Rettangolo 9"/>
          <p:cNvSpPr/>
          <p:nvPr/>
        </p:nvSpPr>
        <p:spPr>
          <a:xfrm>
            <a:off x="6476893" y="3900971"/>
            <a:ext cx="525540" cy="2450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1" name="Rettangolo 10"/>
          <p:cNvSpPr/>
          <p:nvPr/>
        </p:nvSpPr>
        <p:spPr>
          <a:xfrm>
            <a:off x="5719946" y="4364457"/>
            <a:ext cx="384140"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12" name="Rettangolo 11"/>
          <p:cNvSpPr/>
          <p:nvPr/>
        </p:nvSpPr>
        <p:spPr>
          <a:xfrm>
            <a:off x="7438647" y="4364457"/>
            <a:ext cx="391007" cy="234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3" name="Connettore 1 12"/>
          <p:cNvCxnSpPr>
            <a:stCxn id="10" idx="2"/>
            <a:endCxn id="11" idx="0"/>
          </p:cNvCxnSpPr>
          <p:nvPr/>
        </p:nvCxnSpPr>
        <p:spPr>
          <a:xfrm flipH="1">
            <a:off x="5912017" y="4146017"/>
            <a:ext cx="82764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ttore 1 13"/>
          <p:cNvCxnSpPr>
            <a:stCxn id="10" idx="2"/>
            <a:endCxn id="12" idx="0"/>
          </p:cNvCxnSpPr>
          <p:nvPr/>
        </p:nvCxnSpPr>
        <p:spPr>
          <a:xfrm>
            <a:off x="6739664" y="4146017"/>
            <a:ext cx="894487" cy="218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p:cNvCxnSpPr>
            <a:stCxn id="11" idx="2"/>
            <a:endCxn id="19" idx="0"/>
          </p:cNvCxnSpPr>
          <p:nvPr/>
        </p:nvCxnSpPr>
        <p:spPr>
          <a:xfrm flipH="1">
            <a:off x="5482164" y="4599427"/>
            <a:ext cx="429853"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ttore 1 15"/>
          <p:cNvCxnSpPr>
            <a:stCxn id="11" idx="2"/>
            <a:endCxn id="20" idx="0"/>
          </p:cNvCxnSpPr>
          <p:nvPr/>
        </p:nvCxnSpPr>
        <p:spPr>
          <a:xfrm>
            <a:off x="5912016" y="4599427"/>
            <a:ext cx="463340" cy="1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ttore 1 16"/>
          <p:cNvCxnSpPr>
            <a:stCxn id="12" idx="2"/>
            <a:endCxn id="21" idx="0"/>
          </p:cNvCxnSpPr>
          <p:nvPr/>
        </p:nvCxnSpPr>
        <p:spPr>
          <a:xfrm flipH="1">
            <a:off x="7229552" y="4599427"/>
            <a:ext cx="404598"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a:stCxn id="12" idx="2"/>
            <a:endCxn id="22" idx="0"/>
          </p:cNvCxnSpPr>
          <p:nvPr/>
        </p:nvCxnSpPr>
        <p:spPr>
          <a:xfrm>
            <a:off x="7634151" y="4599427"/>
            <a:ext cx="461333" cy="152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5100840" y="473794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0" name="Ovale 19"/>
          <p:cNvSpPr/>
          <p:nvPr/>
        </p:nvSpPr>
        <p:spPr>
          <a:xfrm>
            <a:off x="5994033" y="4737944"/>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1" name="Ovale 20"/>
          <p:cNvSpPr/>
          <p:nvPr/>
        </p:nvSpPr>
        <p:spPr>
          <a:xfrm>
            <a:off x="6848229" y="475151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2" name="Ovale 21"/>
          <p:cNvSpPr/>
          <p:nvPr/>
        </p:nvSpPr>
        <p:spPr>
          <a:xfrm>
            <a:off x="7714160" y="4751510"/>
            <a:ext cx="762647" cy="6218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3" name="Ovale 22"/>
          <p:cNvSpPr/>
          <p:nvPr/>
        </p:nvSpPr>
        <p:spPr>
          <a:xfrm>
            <a:off x="5422713" y="484901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4" name="Ovale 23"/>
          <p:cNvSpPr/>
          <p:nvPr/>
        </p:nvSpPr>
        <p:spPr>
          <a:xfrm>
            <a:off x="5580946" y="494283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5" name="Ovale 24"/>
          <p:cNvSpPr/>
          <p:nvPr/>
        </p:nvSpPr>
        <p:spPr>
          <a:xfrm>
            <a:off x="5231219" y="4982954"/>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6" name="Ovale 25"/>
          <p:cNvSpPr/>
          <p:nvPr/>
        </p:nvSpPr>
        <p:spPr>
          <a:xfrm>
            <a:off x="5441444" y="503788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8" name="Ovale 27"/>
          <p:cNvSpPr/>
          <p:nvPr/>
        </p:nvSpPr>
        <p:spPr>
          <a:xfrm>
            <a:off x="5629494" y="510186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29" name="Ovale 28"/>
          <p:cNvSpPr/>
          <p:nvPr/>
        </p:nvSpPr>
        <p:spPr>
          <a:xfrm>
            <a:off x="5261041" y="5147157"/>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0" name="Ovale 29"/>
          <p:cNvSpPr/>
          <p:nvPr/>
        </p:nvSpPr>
        <p:spPr>
          <a:xfrm>
            <a:off x="5441133" y="5207673"/>
            <a:ext cx="118899" cy="109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1" name="Ovale 30"/>
          <p:cNvSpPr/>
          <p:nvPr/>
        </p:nvSpPr>
        <p:spPr>
          <a:xfrm>
            <a:off x="6307398" y="483386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2" name="Ovale 31"/>
          <p:cNvSpPr/>
          <p:nvPr/>
        </p:nvSpPr>
        <p:spPr>
          <a:xfrm>
            <a:off x="6499825" y="488879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3" name="Ovale 32"/>
          <p:cNvSpPr/>
          <p:nvPr/>
        </p:nvSpPr>
        <p:spPr>
          <a:xfrm>
            <a:off x="6104087" y="494283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4" name="Ovale 33"/>
          <p:cNvSpPr/>
          <p:nvPr/>
        </p:nvSpPr>
        <p:spPr>
          <a:xfrm>
            <a:off x="6315906" y="499776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5" name="Ovale 34"/>
          <p:cNvSpPr/>
          <p:nvPr/>
        </p:nvSpPr>
        <p:spPr>
          <a:xfrm>
            <a:off x="6494720" y="5061076"/>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6" name="Ovale 35"/>
          <p:cNvSpPr/>
          <p:nvPr/>
        </p:nvSpPr>
        <p:spPr>
          <a:xfrm>
            <a:off x="6159368" y="5127664"/>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7" name="Ovale 36"/>
          <p:cNvSpPr/>
          <p:nvPr/>
        </p:nvSpPr>
        <p:spPr>
          <a:xfrm>
            <a:off x="6338182" y="5182593"/>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8" name="Ovale 37"/>
          <p:cNvSpPr/>
          <p:nvPr/>
        </p:nvSpPr>
        <p:spPr>
          <a:xfrm>
            <a:off x="7204078" y="483583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39" name="Ovale 38"/>
          <p:cNvSpPr/>
          <p:nvPr/>
        </p:nvSpPr>
        <p:spPr>
          <a:xfrm>
            <a:off x="7433282" y="4956403"/>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0" name="Ovale 39"/>
          <p:cNvSpPr/>
          <p:nvPr/>
        </p:nvSpPr>
        <p:spPr>
          <a:xfrm>
            <a:off x="6974875" y="4954494"/>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1" name="Ovale 40"/>
          <p:cNvSpPr/>
          <p:nvPr/>
        </p:nvSpPr>
        <p:spPr>
          <a:xfrm>
            <a:off x="7185164" y="5009739"/>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2" name="Ovale 41"/>
          <p:cNvSpPr/>
          <p:nvPr/>
        </p:nvSpPr>
        <p:spPr>
          <a:xfrm>
            <a:off x="7345148" y="5143910"/>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3" name="Ovale 42"/>
          <p:cNvSpPr/>
          <p:nvPr/>
        </p:nvSpPr>
        <p:spPr>
          <a:xfrm>
            <a:off x="6981244" y="5129571"/>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4" name="Ovale 43"/>
          <p:cNvSpPr/>
          <p:nvPr/>
        </p:nvSpPr>
        <p:spPr>
          <a:xfrm>
            <a:off x="7163196" y="5183645"/>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5" name="Ovale 44"/>
          <p:cNvSpPr/>
          <p:nvPr/>
        </p:nvSpPr>
        <p:spPr>
          <a:xfrm>
            <a:off x="8036033" y="5019712"/>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7" name="Ovale 46"/>
          <p:cNvSpPr/>
          <p:nvPr/>
        </p:nvSpPr>
        <p:spPr>
          <a:xfrm>
            <a:off x="8876986" y="4115253"/>
            <a:ext cx="118899" cy="10985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8" name="Ovale 47"/>
          <p:cNvSpPr/>
          <p:nvPr/>
        </p:nvSpPr>
        <p:spPr>
          <a:xfrm>
            <a:off x="8876986" y="4450731"/>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49" name="Ovale 48"/>
          <p:cNvSpPr/>
          <p:nvPr/>
        </p:nvSpPr>
        <p:spPr>
          <a:xfrm>
            <a:off x="8866152" y="4819692"/>
            <a:ext cx="118899" cy="109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0" name="Ovale 49"/>
          <p:cNvSpPr/>
          <p:nvPr/>
        </p:nvSpPr>
        <p:spPr>
          <a:xfrm>
            <a:off x="7949962" y="4884777"/>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1" name="Ovale 50"/>
          <p:cNvSpPr/>
          <p:nvPr/>
        </p:nvSpPr>
        <p:spPr>
          <a:xfrm>
            <a:off x="7986686" y="5171794"/>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2" name="Ovale 51"/>
          <p:cNvSpPr/>
          <p:nvPr/>
        </p:nvSpPr>
        <p:spPr>
          <a:xfrm>
            <a:off x="8253851" y="5050675"/>
            <a:ext cx="118899" cy="1098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3" name="Ovale 52"/>
          <p:cNvSpPr/>
          <p:nvPr/>
        </p:nvSpPr>
        <p:spPr>
          <a:xfrm>
            <a:off x="8876986" y="5160276"/>
            <a:ext cx="118899" cy="1098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sp>
        <p:nvSpPr>
          <p:cNvPr id="55" name="CasellaDiTesto 54"/>
          <p:cNvSpPr txBox="1"/>
          <p:nvPr/>
        </p:nvSpPr>
        <p:spPr>
          <a:xfrm>
            <a:off x="9102061" y="5037882"/>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6" name="CasellaDiTesto 55"/>
          <p:cNvSpPr txBox="1"/>
          <p:nvPr/>
        </p:nvSpPr>
        <p:spPr>
          <a:xfrm>
            <a:off x="9095736" y="4689954"/>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7" name="CasellaDiTesto 56"/>
          <p:cNvSpPr txBox="1"/>
          <p:nvPr/>
        </p:nvSpPr>
        <p:spPr>
          <a:xfrm>
            <a:off x="9095736" y="3985515"/>
            <a:ext cx="671979" cy="369332"/>
          </a:xfrm>
          <a:prstGeom prst="rect">
            <a:avLst/>
          </a:prstGeom>
          <a:noFill/>
        </p:spPr>
        <p:txBody>
          <a:bodyPr wrap="none" rtlCol="0">
            <a:spAutoFit/>
          </a:bodyPr>
          <a:lstStyle/>
          <a:p>
            <a:r>
              <a:rPr lang="it-IT" dirty="0">
                <a:latin typeface="Helvetica" panose="020B0604020202020204" pitchFamily="34" charset="0"/>
                <a:cs typeface="Helvetica" panose="020B0604020202020204" pitchFamily="34" charset="0"/>
              </a:rPr>
              <a:t>Pure</a:t>
            </a:r>
          </a:p>
        </p:txBody>
      </p:sp>
      <p:sp>
        <p:nvSpPr>
          <p:cNvPr id="58" name="CasellaDiTesto 57"/>
          <p:cNvSpPr txBox="1"/>
          <p:nvPr/>
        </p:nvSpPr>
        <p:spPr>
          <a:xfrm>
            <a:off x="9095736" y="4342026"/>
            <a:ext cx="1069524" cy="369332"/>
          </a:xfrm>
          <a:prstGeom prst="rect">
            <a:avLst/>
          </a:prstGeom>
          <a:noFill/>
        </p:spPr>
        <p:txBody>
          <a:bodyPr wrap="none" rtlCol="0">
            <a:spAutoFit/>
          </a:bodyPr>
          <a:lstStyle/>
          <a:p>
            <a:r>
              <a:rPr lang="it-IT" dirty="0" err="1">
                <a:latin typeface="Helvetica" panose="020B0604020202020204" pitchFamily="34" charset="0"/>
                <a:cs typeface="Helvetica" panose="020B0604020202020204" pitchFamily="34" charset="0"/>
              </a:rPr>
              <a:t>Not</a:t>
            </a:r>
            <a:r>
              <a:rPr lang="it-IT" dirty="0">
                <a:latin typeface="Helvetica" panose="020B0604020202020204" pitchFamily="34" charset="0"/>
                <a:cs typeface="Helvetica" panose="020B0604020202020204" pitchFamily="34" charset="0"/>
              </a:rPr>
              <a:t> pure</a:t>
            </a:r>
          </a:p>
        </p:txBody>
      </p:sp>
      <p:sp>
        <p:nvSpPr>
          <p:cNvPr id="54" name="Rettangolo con angoli arrotondati sullo stesso lato 53"/>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10404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a:t>
            </a:r>
            <a:r>
              <a:rPr lang="it-IT" dirty="0" err="1"/>
              <a:t>profiling</a:t>
            </a:r>
            <a:r>
              <a:rPr lang="it-IT" dirty="0"/>
              <a:t> </a:t>
            </a:r>
            <a:r>
              <a:rPr lang="it-IT" dirty="0" err="1"/>
              <a:t>e</a:t>
            </a:r>
            <a:r>
              <a:rPr lang="it-IT" dirty="0" err="1">
                <a:cs typeface="Arial"/>
              </a:rPr>
              <a:t>xample</a:t>
            </a:r>
            <a:endParaRPr lang="it-IT" dirty="0">
              <a:cs typeface="Arial"/>
            </a:endParaRPr>
          </a:p>
        </p:txBody>
      </p:sp>
      <p:sp>
        <p:nvSpPr>
          <p:cNvPr id="14" name="Segnaposto contenuto 13"/>
          <p:cNvSpPr>
            <a:spLocks noGrp="1"/>
          </p:cNvSpPr>
          <p:nvPr>
            <p:ph idx="13"/>
          </p:nvPr>
        </p:nvSpPr>
        <p:spPr/>
        <p:txBody>
          <a:bodyPr/>
          <a:lstStyle/>
          <a:p>
            <a:endParaRPr lang="en-GB"/>
          </a:p>
        </p:txBody>
      </p:sp>
      <p:graphicFrame>
        <p:nvGraphicFramePr>
          <p:cNvPr id="5" name="Tabella 4"/>
          <p:cNvGraphicFramePr>
            <a:graphicFrameLocks noGrp="1"/>
          </p:cNvGraphicFramePr>
          <p:nvPr/>
        </p:nvGraphicFramePr>
        <p:xfrm>
          <a:off x="4486257" y="2267155"/>
          <a:ext cx="3550024" cy="1421395"/>
        </p:xfrm>
        <a:graphic>
          <a:graphicData uri="http://schemas.openxmlformats.org/drawingml/2006/table">
            <a:tbl>
              <a:tblPr/>
              <a:tblGrid>
                <a:gridCol w="443753">
                  <a:extLst>
                    <a:ext uri="{9D8B030D-6E8A-4147-A177-3AD203B41FA5}">
                      <a16:colId xmlns:a16="http://schemas.microsoft.com/office/drawing/2014/main" val="20000"/>
                    </a:ext>
                  </a:extLst>
                </a:gridCol>
                <a:gridCol w="443753">
                  <a:extLst>
                    <a:ext uri="{9D8B030D-6E8A-4147-A177-3AD203B41FA5}">
                      <a16:colId xmlns:a16="http://schemas.microsoft.com/office/drawing/2014/main" val="20001"/>
                    </a:ext>
                  </a:extLst>
                </a:gridCol>
                <a:gridCol w="443753">
                  <a:extLst>
                    <a:ext uri="{9D8B030D-6E8A-4147-A177-3AD203B41FA5}">
                      <a16:colId xmlns:a16="http://schemas.microsoft.com/office/drawing/2014/main" val="20002"/>
                    </a:ext>
                  </a:extLst>
                </a:gridCol>
                <a:gridCol w="443753">
                  <a:extLst>
                    <a:ext uri="{9D8B030D-6E8A-4147-A177-3AD203B41FA5}">
                      <a16:colId xmlns:a16="http://schemas.microsoft.com/office/drawing/2014/main" val="20003"/>
                    </a:ext>
                  </a:extLst>
                </a:gridCol>
                <a:gridCol w="443753">
                  <a:extLst>
                    <a:ext uri="{9D8B030D-6E8A-4147-A177-3AD203B41FA5}">
                      <a16:colId xmlns:a16="http://schemas.microsoft.com/office/drawing/2014/main" val="20004"/>
                    </a:ext>
                  </a:extLst>
                </a:gridCol>
                <a:gridCol w="443753">
                  <a:extLst>
                    <a:ext uri="{9D8B030D-6E8A-4147-A177-3AD203B41FA5}">
                      <a16:colId xmlns:a16="http://schemas.microsoft.com/office/drawing/2014/main" val="20005"/>
                    </a:ext>
                  </a:extLst>
                </a:gridCol>
                <a:gridCol w="443753">
                  <a:extLst>
                    <a:ext uri="{9D8B030D-6E8A-4147-A177-3AD203B41FA5}">
                      <a16:colId xmlns:a16="http://schemas.microsoft.com/office/drawing/2014/main" val="20006"/>
                    </a:ext>
                  </a:extLst>
                </a:gridCol>
                <a:gridCol w="443753">
                  <a:extLst>
                    <a:ext uri="{9D8B030D-6E8A-4147-A177-3AD203B41FA5}">
                      <a16:colId xmlns:a16="http://schemas.microsoft.com/office/drawing/2014/main" val="20007"/>
                    </a:ext>
                  </a:extLst>
                </a:gridCol>
              </a:tblGrid>
              <a:tr h="284279">
                <a:tc>
                  <a:txBody>
                    <a:bodyPr/>
                    <a:lstStyle/>
                    <a:p>
                      <a:pPr algn="ctr" fontAlgn="b"/>
                      <a:endParaRPr lang="it-IT" sz="800" b="0"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404040"/>
                          </a:solidFill>
                          <a:effectLst/>
                          <a:latin typeface="Calibri" panose="020F0502020204030204" pitchFamily="34" charset="0"/>
                        </a:rPr>
                        <a:t>v</a:t>
                      </a:r>
                      <a:r>
                        <a:rPr lang="it-IT" sz="1500" b="0" i="0" u="none" strike="noStrike" baseline="-25000" dirty="0">
                          <a:solidFill>
                            <a:srgbClr val="404040"/>
                          </a:solidFill>
                          <a:effectLst/>
                          <a:latin typeface="Calibri" panose="020F0502020204030204" pitchFamily="34" charset="0"/>
                        </a:rPr>
                        <a:t>1</a:t>
                      </a:r>
                      <a:endParaRPr lang="it-IT" sz="1500" b="0"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it-IT" sz="1500" b="0" i="0" u="none" strike="noStrike">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800" b="0" i="0" u="none" strike="noStrike">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404040"/>
                          </a:solidFill>
                          <a:effectLst/>
                          <a:latin typeface="Calibri" panose="020F0502020204030204" pitchFamily="34" charset="0"/>
                        </a:rPr>
                        <a:t>v</a:t>
                      </a:r>
                      <a:r>
                        <a:rPr lang="it-IT" sz="1500" b="0" i="0" u="none" strike="noStrike" baseline="-25000" dirty="0">
                          <a:solidFill>
                            <a:srgbClr val="404040"/>
                          </a:solidFill>
                          <a:effectLst/>
                          <a:latin typeface="Calibri" panose="020F0502020204030204" pitchFamily="34" charset="0"/>
                        </a:rPr>
                        <a:t>1</a:t>
                      </a:r>
                      <a:endParaRPr lang="it-IT" sz="1500" b="0"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2</a:t>
                      </a:r>
                      <a:endParaRPr lang="it-IT" sz="1500" b="0" i="0" u="none" strike="noStrike">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3</a:t>
                      </a:r>
                      <a:endParaRPr lang="it-IT" sz="1500" b="0" i="0" u="none" strike="noStrike">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4</a:t>
                      </a:r>
                      <a:endParaRPr lang="it-IT" sz="1500" b="0" i="0" u="none" strike="noStrike">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a:noFill/>
                    </a:lnL>
                    <a:lnR>
                      <a:noFill/>
                    </a:lnR>
                    <a:lnT>
                      <a:noFill/>
                    </a:lnT>
                    <a:lnB>
                      <a:noFill/>
                    </a:lnB>
                    <a:solidFill>
                      <a:srgbClr val="0070C0"/>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1500" b="0" i="0" u="none" strike="noStrike">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a:noFill/>
                    </a:lnL>
                    <a:lnR>
                      <a:noFill/>
                    </a:lnR>
                    <a:lnT>
                      <a:noFill/>
                    </a:lnT>
                    <a:lnB>
                      <a:noFill/>
                    </a:lnB>
                    <a:solidFill>
                      <a:srgbClr val="FFFF00"/>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endParaRPr lang="it-IT" sz="15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graphicFrame>
        <p:nvGraphicFramePr>
          <p:cNvPr id="6" name="Tabella 5"/>
          <p:cNvGraphicFramePr>
            <a:graphicFrameLocks noGrp="1"/>
          </p:cNvGraphicFramePr>
          <p:nvPr/>
        </p:nvGraphicFramePr>
        <p:xfrm>
          <a:off x="4486257" y="4179096"/>
          <a:ext cx="3550024" cy="1421395"/>
        </p:xfrm>
        <a:graphic>
          <a:graphicData uri="http://schemas.openxmlformats.org/drawingml/2006/table">
            <a:tbl>
              <a:tblPr/>
              <a:tblGrid>
                <a:gridCol w="443753">
                  <a:extLst>
                    <a:ext uri="{9D8B030D-6E8A-4147-A177-3AD203B41FA5}">
                      <a16:colId xmlns:a16="http://schemas.microsoft.com/office/drawing/2014/main" val="20000"/>
                    </a:ext>
                  </a:extLst>
                </a:gridCol>
                <a:gridCol w="443753">
                  <a:extLst>
                    <a:ext uri="{9D8B030D-6E8A-4147-A177-3AD203B41FA5}">
                      <a16:colId xmlns:a16="http://schemas.microsoft.com/office/drawing/2014/main" val="20001"/>
                    </a:ext>
                  </a:extLst>
                </a:gridCol>
                <a:gridCol w="443753">
                  <a:extLst>
                    <a:ext uri="{9D8B030D-6E8A-4147-A177-3AD203B41FA5}">
                      <a16:colId xmlns:a16="http://schemas.microsoft.com/office/drawing/2014/main" val="20002"/>
                    </a:ext>
                  </a:extLst>
                </a:gridCol>
                <a:gridCol w="443753">
                  <a:extLst>
                    <a:ext uri="{9D8B030D-6E8A-4147-A177-3AD203B41FA5}">
                      <a16:colId xmlns:a16="http://schemas.microsoft.com/office/drawing/2014/main" val="20003"/>
                    </a:ext>
                  </a:extLst>
                </a:gridCol>
                <a:gridCol w="443753">
                  <a:extLst>
                    <a:ext uri="{9D8B030D-6E8A-4147-A177-3AD203B41FA5}">
                      <a16:colId xmlns:a16="http://schemas.microsoft.com/office/drawing/2014/main" val="20004"/>
                    </a:ext>
                  </a:extLst>
                </a:gridCol>
                <a:gridCol w="443753">
                  <a:extLst>
                    <a:ext uri="{9D8B030D-6E8A-4147-A177-3AD203B41FA5}">
                      <a16:colId xmlns:a16="http://schemas.microsoft.com/office/drawing/2014/main" val="20005"/>
                    </a:ext>
                  </a:extLst>
                </a:gridCol>
                <a:gridCol w="443753">
                  <a:extLst>
                    <a:ext uri="{9D8B030D-6E8A-4147-A177-3AD203B41FA5}">
                      <a16:colId xmlns:a16="http://schemas.microsoft.com/office/drawing/2014/main" val="20006"/>
                    </a:ext>
                  </a:extLst>
                </a:gridCol>
                <a:gridCol w="443753">
                  <a:extLst>
                    <a:ext uri="{9D8B030D-6E8A-4147-A177-3AD203B41FA5}">
                      <a16:colId xmlns:a16="http://schemas.microsoft.com/office/drawing/2014/main" val="20007"/>
                    </a:ext>
                  </a:extLst>
                </a:gridCol>
              </a:tblGrid>
              <a:tr h="284279">
                <a:tc>
                  <a:txBody>
                    <a:bodyPr/>
                    <a:lstStyle/>
                    <a:p>
                      <a:pPr algn="ctr" fontAlgn="b"/>
                      <a:endParaRPr lang="it-IT" sz="800" b="0"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1</a:t>
                      </a:r>
                      <a:endParaRPr lang="it-IT" sz="1500" b="0" i="0" u="none" strike="noStrike">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404040"/>
                          </a:solidFill>
                          <a:effectLst/>
                          <a:latin typeface="Calibri" panose="020F0502020204030204" pitchFamily="34" charset="0"/>
                        </a:rPr>
                        <a:t>v</a:t>
                      </a:r>
                      <a:r>
                        <a:rPr lang="it-IT" sz="1500" b="0" i="0" u="none" strike="noStrike" baseline="-25000">
                          <a:solidFill>
                            <a:srgbClr val="404040"/>
                          </a:solidFill>
                          <a:effectLst/>
                          <a:latin typeface="Calibri" panose="020F0502020204030204" pitchFamily="34" charset="0"/>
                        </a:rPr>
                        <a:t>2</a:t>
                      </a:r>
                      <a:endParaRPr lang="it-IT" sz="1500" b="0" i="0" u="none" strike="noStrike">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800" b="1" i="0" u="none" strike="noStrike" dirty="0">
                        <a:solidFill>
                          <a:srgbClr val="00000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1</a:t>
                      </a:r>
                      <a:endParaRPr lang="it-IT" sz="1500" b="1" i="0" u="none" strike="noStrike" dirty="0">
                        <a:solidFill>
                          <a:srgbClr val="404040"/>
                        </a:solidFill>
                        <a:effectLst/>
                        <a:latin typeface="Calibri" panose="020F0502020204030204" pitchFamily="34" charset="0"/>
                      </a:endParaRPr>
                    </a:p>
                  </a:txBody>
                  <a:tcPr marL="6934" marR="6934" marT="6934"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2</a:t>
                      </a:r>
                      <a:endParaRPr lang="it-IT" sz="1500" b="1" i="0" u="none" strike="noStrike" dirty="0">
                        <a:solidFill>
                          <a:srgbClr val="404040"/>
                        </a:solidFill>
                        <a:effectLst/>
                        <a:latin typeface="Calibri" panose="020F0502020204030204" pitchFamily="34" charset="0"/>
                      </a:endParaRPr>
                    </a:p>
                  </a:txBody>
                  <a:tcPr marL="6934" marR="6934" marT="69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rgbClr val="404040"/>
                          </a:solidFill>
                          <a:effectLst/>
                          <a:latin typeface="Calibri" panose="020F0502020204030204" pitchFamily="34" charset="0"/>
                        </a:rPr>
                        <a:t>v</a:t>
                      </a:r>
                      <a:r>
                        <a:rPr lang="it-IT" sz="1500" b="1" i="0" u="none" strike="noStrike" baseline="-25000" dirty="0">
                          <a:solidFill>
                            <a:srgbClr val="404040"/>
                          </a:solidFill>
                          <a:effectLst/>
                          <a:latin typeface="Calibri" panose="020F0502020204030204" pitchFamily="34" charset="0"/>
                        </a:rPr>
                        <a:t>3</a:t>
                      </a:r>
                      <a:endParaRPr lang="it-IT" sz="1500" b="1" i="0" u="none" strike="noStrike" dirty="0">
                        <a:solidFill>
                          <a:srgbClr val="404040"/>
                        </a:solidFill>
                        <a:effectLst/>
                        <a:latin typeface="Calibri" panose="020F0502020204030204" pitchFamily="34" charset="0"/>
                      </a:endParaRPr>
                    </a:p>
                  </a:txBody>
                  <a:tcPr marL="6934" marR="6934" marT="6934"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1</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0"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0" i="0" u="none" strike="noStrike" dirty="0">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1</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1" i="0" u="none" strike="noStrike" dirty="0">
                          <a:solidFill>
                            <a:schemeClr val="bg1"/>
                          </a:solidFill>
                          <a:effectLst/>
                          <a:latin typeface="Calibri" panose="020F0502020204030204" pitchFamily="34" charset="0"/>
                        </a:rPr>
                        <a:t>40</a:t>
                      </a:r>
                    </a:p>
                  </a:txBody>
                  <a:tcPr marL="6934" marR="6934" marT="69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solidFill>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2</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chemeClr val="bg1"/>
                          </a:solidFill>
                          <a:effectLst/>
                          <a:latin typeface="Calibri" panose="020F0502020204030204" pitchFamily="34" charset="0"/>
                        </a:rPr>
                        <a:t>30</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2</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t-IT" sz="1500" b="1" i="0" u="none" strike="noStrike" dirty="0">
                          <a:solidFill>
                            <a:schemeClr val="bg1"/>
                          </a:solidFill>
                          <a:effectLst/>
                          <a:latin typeface="Calibri" panose="020F0502020204030204" pitchFamily="34" charset="0"/>
                        </a:rPr>
                        <a:t>30</a:t>
                      </a:r>
                    </a:p>
                  </a:txBody>
                  <a:tcPr marL="6934" marR="6934" marT="6934" marB="0" anchor="b">
                    <a:lnL>
                      <a:noFill/>
                    </a:lnL>
                    <a:lnR>
                      <a:noFill/>
                    </a:lnR>
                    <a:lnT>
                      <a:noFill/>
                    </a:lnT>
                    <a:lnB>
                      <a:noFill/>
                    </a:lnB>
                    <a:solidFill>
                      <a:srgbClr val="0070C0"/>
                    </a:solidFill>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3</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0" i="0" u="none" strike="noStrike" dirty="0">
                          <a:solidFill>
                            <a:srgbClr val="000000"/>
                          </a:solidFill>
                          <a:effectLst/>
                          <a:latin typeface="Calibri" panose="020F0502020204030204" pitchFamily="34" charset="0"/>
                        </a:rPr>
                        <a:t>20</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3</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it-IT" sz="1500" b="1"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it-IT" sz="1500" b="1" i="0" u="none" strike="noStrike">
                        <a:solidFill>
                          <a:srgbClr val="000000"/>
                        </a:solidFill>
                        <a:effectLst/>
                        <a:latin typeface="Calibri" panose="020F0502020204030204" pitchFamily="34" charset="0"/>
                      </a:endParaRPr>
                    </a:p>
                  </a:txBody>
                  <a:tcPr marL="6934" marR="6934" marT="6934" marB="0" anchor="b">
                    <a:lnL>
                      <a:noFill/>
                    </a:lnL>
                    <a:lnR>
                      <a:noFill/>
                    </a:lnR>
                    <a:lnT>
                      <a:noFill/>
                    </a:lnT>
                    <a:lnB>
                      <a:noFill/>
                    </a:lnB>
                  </a:tcPr>
                </a:tc>
                <a:tc>
                  <a:txBody>
                    <a:bodyPr/>
                    <a:lstStyle/>
                    <a:p>
                      <a:pPr algn="ctr" fontAlgn="b"/>
                      <a:r>
                        <a:rPr lang="it-IT" sz="1500" b="1" i="0" u="none" strike="noStrike" dirty="0">
                          <a:solidFill>
                            <a:srgbClr val="000000"/>
                          </a:solidFill>
                          <a:effectLst/>
                          <a:latin typeface="Calibri" panose="020F0502020204030204" pitchFamily="34" charset="0"/>
                        </a:rPr>
                        <a:t>20</a:t>
                      </a:r>
                    </a:p>
                  </a:txBody>
                  <a:tcPr marL="6934" marR="6934" marT="6934" marB="0" anchor="b">
                    <a:lnL>
                      <a:noFill/>
                    </a:lnL>
                    <a:lnR w="6350" cap="flat" cmpd="sng" algn="ctr">
                      <a:solidFill>
                        <a:srgbClr val="000000"/>
                      </a:solidFill>
                      <a:prstDash val="solid"/>
                      <a:round/>
                      <a:headEnd type="none" w="med" len="med"/>
                      <a:tailEnd type="none" w="med" len="med"/>
                    </a:lnR>
                    <a:lnT>
                      <a:noFill/>
                    </a:lnT>
                    <a:lnB>
                      <a:noFill/>
                    </a:lnB>
                    <a:solidFill>
                      <a:srgbClr val="FFFF00"/>
                    </a:solidFill>
                  </a:tcPr>
                </a:tc>
                <a:extLst>
                  <a:ext uri="{0D108BD9-81ED-4DB2-BD59-A6C34878D82A}">
                    <a16:rowId xmlns:a16="http://schemas.microsoft.com/office/drawing/2014/main" val="10003"/>
                  </a:ext>
                </a:extLst>
              </a:tr>
              <a:tr h="284279">
                <a:tc>
                  <a:txBody>
                    <a:bodyPr/>
                    <a:lstStyle/>
                    <a:p>
                      <a:pPr algn="ctr" fontAlgn="ctr">
                        <a:buClr>
                          <a:schemeClr val="accent1"/>
                        </a:buClr>
                        <a:buSzPts val="1100"/>
                        <a:buFont typeface="Calibri" panose="020F0502020204030204" pitchFamily="34" charset="0"/>
                        <a:buNone/>
                      </a:pPr>
                      <a:r>
                        <a:rPr lang="it-IT" sz="1500" b="0" i="0" u="none" strike="noStrike" dirty="0">
                          <a:solidFill>
                            <a:srgbClr val="404040"/>
                          </a:solidFill>
                          <a:effectLst/>
                          <a:latin typeface="Calibri" panose="020F0502020204030204" pitchFamily="34" charset="0"/>
                        </a:rPr>
                        <a:t>s</a:t>
                      </a:r>
                      <a:r>
                        <a:rPr lang="it-IT" sz="1500" b="0" i="0" u="none" strike="noStrike" baseline="-25000" dirty="0">
                          <a:solidFill>
                            <a:srgbClr val="404040"/>
                          </a:solidFill>
                          <a:effectLst/>
                          <a:latin typeface="Calibri" panose="020F0502020204030204" pitchFamily="34" charset="0"/>
                        </a:rPr>
                        <a:t>4</a:t>
                      </a:r>
                      <a:endParaRPr lang="it-IT" sz="800" b="0"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a:solidFill>
                            <a:srgbClr val="000000"/>
                          </a:solidFill>
                          <a:effectLst/>
                          <a:latin typeface="Calibri" panose="020F0502020204030204" pitchFamily="34" charset="0"/>
                        </a:rPr>
                        <a:t> </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0" i="0" u="none" strike="noStrike" dirty="0">
                          <a:solidFill>
                            <a:schemeClr val="bg1"/>
                          </a:solidFill>
                          <a:effectLst/>
                          <a:latin typeface="Calibri" panose="020F0502020204030204" pitchFamily="34" charset="0"/>
                        </a:rPr>
                        <a:t>10</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6934" marR="6934" marT="6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buClr>
                          <a:schemeClr val="accent1"/>
                        </a:buClr>
                        <a:buSzPts val="1100"/>
                        <a:buFont typeface="Calibri" panose="020F0502020204030204" pitchFamily="34" charset="0"/>
                        <a:buNone/>
                      </a:pPr>
                      <a:r>
                        <a:rPr lang="it-IT" sz="1500" b="1" i="0" u="none" strike="noStrike" dirty="0">
                          <a:solidFill>
                            <a:srgbClr val="404040"/>
                          </a:solidFill>
                          <a:effectLst/>
                          <a:latin typeface="Calibri" panose="020F0502020204030204" pitchFamily="34" charset="0"/>
                        </a:rPr>
                        <a:t>s</a:t>
                      </a:r>
                      <a:r>
                        <a:rPr lang="it-IT" sz="1500" b="1" i="0" u="none" strike="noStrike" baseline="-25000" dirty="0">
                          <a:solidFill>
                            <a:srgbClr val="404040"/>
                          </a:solidFill>
                          <a:effectLst/>
                          <a:latin typeface="Calibri" panose="020F0502020204030204" pitchFamily="34" charset="0"/>
                        </a:rPr>
                        <a:t>4</a:t>
                      </a:r>
                      <a:endParaRPr lang="it-IT" sz="800" b="1" i="0" u="none" strike="noStrike" dirty="0">
                        <a:solidFill>
                          <a:srgbClr val="D34817"/>
                        </a:solidFill>
                        <a:effectLst/>
                        <a:latin typeface="Calibri" panose="020F0502020204030204" pitchFamily="34" charset="0"/>
                      </a:endParaRPr>
                    </a:p>
                  </a:txBody>
                  <a:tcPr marL="6934" marR="6934" marT="6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it-IT" sz="1500" b="1" i="0" u="none" strike="noStrike" dirty="0">
                          <a:solidFill>
                            <a:schemeClr val="bg1"/>
                          </a:solidFill>
                          <a:effectLst/>
                          <a:latin typeface="Calibri" panose="020F0502020204030204" pitchFamily="34" charset="0"/>
                        </a:rPr>
                        <a:t>4</a:t>
                      </a:r>
                    </a:p>
                  </a:txBody>
                  <a:tcPr marL="6934" marR="6934" marT="693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it-IT" sz="1500" b="1" i="0" u="none" strike="noStrike" dirty="0">
                          <a:solidFill>
                            <a:schemeClr val="bg1"/>
                          </a:solidFill>
                          <a:effectLst/>
                          <a:latin typeface="Calibri" panose="020F0502020204030204" pitchFamily="34" charset="0"/>
                        </a:rPr>
                        <a:t>3</a:t>
                      </a:r>
                    </a:p>
                  </a:txBody>
                  <a:tcPr marL="6934" marR="6934" marT="6934" marB="0" anchor="b">
                    <a:lnL>
                      <a:noFill/>
                    </a:lnL>
                    <a:lnR>
                      <a:noFill/>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it-IT" sz="1500" b="1" i="0" u="none" strike="noStrike" dirty="0">
                          <a:solidFill>
                            <a:schemeClr val="bg1"/>
                          </a:solidFill>
                          <a:effectLst/>
                          <a:latin typeface="Calibri" panose="020F0502020204030204" pitchFamily="34" charset="0"/>
                        </a:rPr>
                        <a:t>3</a:t>
                      </a:r>
                    </a:p>
                  </a:txBody>
                  <a:tcPr marL="6934" marR="6934" marT="693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sp>
        <p:nvSpPr>
          <p:cNvPr id="8" name="CasellaDiTesto 7"/>
          <p:cNvSpPr txBox="1"/>
          <p:nvPr/>
        </p:nvSpPr>
        <p:spPr>
          <a:xfrm>
            <a:off x="2094436" y="2516185"/>
            <a:ext cx="2268570" cy="923330"/>
          </a:xfrm>
          <a:prstGeom prst="rect">
            <a:avLst/>
          </a:prstGeom>
          <a:noFill/>
        </p:spPr>
        <p:txBody>
          <a:bodyPr wrap="none" rtlCol="0">
            <a:spAutoFit/>
          </a:bodyPr>
          <a:lstStyle/>
          <a:p>
            <a:pPr algn="r"/>
            <a:r>
              <a:rPr lang="en-US" b="1" dirty="0">
                <a:latin typeface="Helvetica" panose="020B0604020202020204" pitchFamily="34" charset="0"/>
                <a:cs typeface="Helvetica" panose="020B0604020202020204" pitchFamily="34" charset="0"/>
              </a:rPr>
              <a:t>Starting situation</a:t>
            </a:r>
          </a:p>
          <a:p>
            <a:pPr algn="r"/>
            <a:r>
              <a:rPr lang="en-US" dirty="0">
                <a:latin typeface="Helvetica" panose="020B0604020202020204" pitchFamily="34" charset="0"/>
                <a:cs typeface="Helvetica" panose="020B0604020202020204" pitchFamily="34" charset="0"/>
              </a:rPr>
              <a:t>E = 1,85 (maximum)</a:t>
            </a:r>
          </a:p>
          <a:p>
            <a:pPr algn="r"/>
            <a:r>
              <a:rPr lang="en-US" dirty="0">
                <a:latin typeface="Helvetica" panose="020B0604020202020204" pitchFamily="34" charset="0"/>
                <a:cs typeface="Helvetica" panose="020B0604020202020204" pitchFamily="34" charset="0"/>
              </a:rPr>
              <a:t>SE = 0 (minimum)</a:t>
            </a:r>
          </a:p>
        </p:txBody>
      </p:sp>
      <p:sp>
        <p:nvSpPr>
          <p:cNvPr id="9" name="CasellaDiTesto 8"/>
          <p:cNvSpPr txBox="1"/>
          <p:nvPr/>
        </p:nvSpPr>
        <p:spPr>
          <a:xfrm>
            <a:off x="3139398" y="4700018"/>
            <a:ext cx="1204176" cy="646331"/>
          </a:xfrm>
          <a:prstGeom prst="rect">
            <a:avLst/>
          </a:prstGeom>
          <a:noFill/>
        </p:spPr>
        <p:txBody>
          <a:bodyPr wrap="none" rtlCol="0">
            <a:spAutoFit/>
          </a:bodyPr>
          <a:lstStyle/>
          <a:p>
            <a:pPr algn="r"/>
            <a:r>
              <a:rPr lang="en-US" dirty="0">
                <a:latin typeface="Helvetica" panose="020B0604020202020204" pitchFamily="34" charset="0"/>
                <a:cs typeface="Helvetica" panose="020B0604020202020204" pitchFamily="34" charset="0"/>
              </a:rPr>
              <a:t>E = 1,38</a:t>
            </a:r>
          </a:p>
          <a:p>
            <a:pPr algn="r"/>
            <a:r>
              <a:rPr lang="en-US" dirty="0">
                <a:latin typeface="Helvetica" panose="020B0604020202020204" pitchFamily="34" charset="0"/>
                <a:cs typeface="Helvetica" panose="020B0604020202020204" pitchFamily="34" charset="0"/>
              </a:rPr>
              <a:t>SE = 0     </a:t>
            </a:r>
          </a:p>
        </p:txBody>
      </p:sp>
      <p:sp>
        <p:nvSpPr>
          <p:cNvPr id="10" name="CasellaDiTesto 9"/>
          <p:cNvSpPr txBox="1"/>
          <p:nvPr/>
        </p:nvSpPr>
        <p:spPr>
          <a:xfrm>
            <a:off x="8159534" y="4700017"/>
            <a:ext cx="1204176"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E   = 0,46</a:t>
            </a:r>
          </a:p>
          <a:p>
            <a:r>
              <a:rPr lang="en-US" dirty="0">
                <a:latin typeface="Helvetica" panose="020B0604020202020204" pitchFamily="34" charset="0"/>
                <a:cs typeface="Helvetica" panose="020B0604020202020204" pitchFamily="34" charset="0"/>
              </a:rPr>
              <a:t>SE = 0,16</a:t>
            </a:r>
          </a:p>
        </p:txBody>
      </p:sp>
      <p:sp>
        <p:nvSpPr>
          <p:cNvPr id="11" name="CasellaDiTesto 10"/>
          <p:cNvSpPr txBox="1"/>
          <p:nvPr/>
        </p:nvSpPr>
        <p:spPr>
          <a:xfrm>
            <a:off x="8159534" y="2516185"/>
            <a:ext cx="1710725" cy="923330"/>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Best outcome</a:t>
            </a:r>
          </a:p>
          <a:p>
            <a:r>
              <a:rPr lang="en-US" dirty="0">
                <a:latin typeface="Helvetica" panose="020B0604020202020204" pitchFamily="34" charset="0"/>
                <a:cs typeface="Helvetica" panose="020B0604020202020204" pitchFamily="34" charset="0"/>
              </a:rPr>
              <a:t>E   = 0</a:t>
            </a:r>
          </a:p>
          <a:p>
            <a:r>
              <a:rPr lang="en-US" dirty="0">
                <a:latin typeface="Helvetica" panose="020B0604020202020204" pitchFamily="34" charset="0"/>
                <a:cs typeface="Helvetica" panose="020B0604020202020204" pitchFamily="34" charset="0"/>
              </a:rPr>
              <a:t>SE = 0</a:t>
            </a:r>
          </a:p>
        </p:txBody>
      </p:sp>
      <p:sp>
        <p:nvSpPr>
          <p:cNvPr id="3" name="Rettangolo 2"/>
          <p:cNvSpPr/>
          <p:nvPr/>
        </p:nvSpPr>
        <p:spPr>
          <a:xfrm>
            <a:off x="6509633" y="2045071"/>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2" name="Connettore 1 11"/>
          <p:cNvCxnSpPr>
            <a:stCxn id="3" idx="2"/>
          </p:cNvCxnSpPr>
          <p:nvPr/>
        </p:nvCxnSpPr>
        <p:spPr>
          <a:xfrm>
            <a:off x="6688537" y="2164342"/>
            <a:ext cx="227494"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ttore 1 12"/>
          <p:cNvCxnSpPr>
            <a:stCxn id="3" idx="2"/>
          </p:cNvCxnSpPr>
          <p:nvPr/>
        </p:nvCxnSpPr>
        <p:spPr>
          <a:xfrm flipH="1">
            <a:off x="6461043" y="2164342"/>
            <a:ext cx="227495"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ttangolo 15"/>
          <p:cNvSpPr/>
          <p:nvPr/>
        </p:nvSpPr>
        <p:spPr>
          <a:xfrm>
            <a:off x="7364398" y="2032233"/>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17" name="Connettore 1 16"/>
          <p:cNvCxnSpPr>
            <a:stCxn id="16" idx="2"/>
          </p:cNvCxnSpPr>
          <p:nvPr/>
        </p:nvCxnSpPr>
        <p:spPr>
          <a:xfrm>
            <a:off x="7543303" y="2151504"/>
            <a:ext cx="244889" cy="115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a:stCxn id="16" idx="2"/>
          </p:cNvCxnSpPr>
          <p:nvPr/>
        </p:nvCxnSpPr>
        <p:spPr>
          <a:xfrm flipH="1">
            <a:off x="7364398" y="2151504"/>
            <a:ext cx="178905" cy="115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6916032" y="1787317"/>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20" name="Connettore 1 19"/>
          <p:cNvCxnSpPr>
            <a:stCxn id="19" idx="2"/>
            <a:endCxn id="16" idx="0"/>
          </p:cNvCxnSpPr>
          <p:nvPr/>
        </p:nvCxnSpPr>
        <p:spPr>
          <a:xfrm>
            <a:off x="7094936" y="1906587"/>
            <a:ext cx="448366" cy="1256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ttore 1 20"/>
          <p:cNvCxnSpPr>
            <a:stCxn id="19" idx="2"/>
            <a:endCxn id="3" idx="0"/>
          </p:cNvCxnSpPr>
          <p:nvPr/>
        </p:nvCxnSpPr>
        <p:spPr>
          <a:xfrm flipH="1">
            <a:off x="6688538" y="1906587"/>
            <a:ext cx="406399" cy="138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ttangolo 36"/>
          <p:cNvSpPr/>
          <p:nvPr/>
        </p:nvSpPr>
        <p:spPr>
          <a:xfrm>
            <a:off x="5188833" y="3952259"/>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38" name="Connettore 1 37"/>
          <p:cNvCxnSpPr>
            <a:stCxn id="37" idx="2"/>
          </p:cNvCxnSpPr>
          <p:nvPr/>
        </p:nvCxnSpPr>
        <p:spPr>
          <a:xfrm>
            <a:off x="5367737" y="4071530"/>
            <a:ext cx="227494"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1 38"/>
          <p:cNvCxnSpPr>
            <a:stCxn id="37" idx="2"/>
          </p:cNvCxnSpPr>
          <p:nvPr/>
        </p:nvCxnSpPr>
        <p:spPr>
          <a:xfrm flipH="1">
            <a:off x="5140243" y="4071530"/>
            <a:ext cx="227495" cy="102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7185493" y="3955328"/>
            <a:ext cx="357809" cy="1192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panose="020B0604020202020204" pitchFamily="34" charset="0"/>
              <a:cs typeface="Helvetica" panose="020B0604020202020204" pitchFamily="34" charset="0"/>
            </a:endParaRPr>
          </a:p>
        </p:txBody>
      </p:sp>
      <p:cxnSp>
        <p:nvCxnSpPr>
          <p:cNvPr id="53" name="Connettore 1 52"/>
          <p:cNvCxnSpPr>
            <a:stCxn id="52" idx="2"/>
          </p:cNvCxnSpPr>
          <p:nvPr/>
        </p:nvCxnSpPr>
        <p:spPr>
          <a:xfrm>
            <a:off x="7364398" y="4074598"/>
            <a:ext cx="448365"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ttore 1 53"/>
          <p:cNvCxnSpPr>
            <a:stCxn id="52" idx="2"/>
          </p:cNvCxnSpPr>
          <p:nvPr/>
        </p:nvCxnSpPr>
        <p:spPr>
          <a:xfrm flipH="1">
            <a:off x="6916031" y="4074598"/>
            <a:ext cx="448366"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1 56"/>
          <p:cNvCxnSpPr>
            <a:stCxn id="52" idx="2"/>
          </p:cNvCxnSpPr>
          <p:nvPr/>
        </p:nvCxnSpPr>
        <p:spPr>
          <a:xfrm>
            <a:off x="7364397" y="4074598"/>
            <a:ext cx="13252" cy="99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ttangolo con angoli arrotondati sullo stesso lato 2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177876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Schema profiling </a:t>
            </a:r>
            <a:r>
              <a:rPr lang="it-IT" dirty="0" err="1"/>
              <a:t>algorithm</a:t>
            </a:r>
            <a:endParaRPr lang="it-IT" dirty="0">
              <a:cs typeface="Arial"/>
            </a:endParaRPr>
          </a:p>
        </p:txBody>
      </p:sp>
      <p:sp>
        <p:nvSpPr>
          <p:cNvPr id="4" name="Segnaposto contenuto 3">
            <a:extLst>
              <a:ext uri="{FF2B5EF4-FFF2-40B4-BE49-F238E27FC236}">
                <a16:creationId xmlns:a16="http://schemas.microsoft.com/office/drawing/2014/main" id="{423B8A60-F066-4777-A2DD-9A4D2C591B84}"/>
              </a:ext>
            </a:extLst>
          </p:cNvPr>
          <p:cNvSpPr>
            <a:spLocks noGrp="1"/>
          </p:cNvSpPr>
          <p:nvPr>
            <p:ph idx="1"/>
          </p:nvPr>
        </p:nvSpPr>
        <p:spPr/>
        <p:txBody>
          <a:bodyPr/>
          <a:lstStyle/>
          <a:p>
            <a:r>
              <a:rPr lang="it-IT" dirty="0" err="1"/>
              <a:t>Introduced</a:t>
            </a:r>
            <a:r>
              <a:rPr lang="it-IT" dirty="0"/>
              <a:t> the </a:t>
            </a:r>
            <a:r>
              <a:rPr lang="it-IT" dirty="0" err="1"/>
              <a:t>notion</a:t>
            </a:r>
            <a:r>
              <a:rPr lang="it-IT" dirty="0"/>
              <a:t> of </a:t>
            </a:r>
            <a:r>
              <a:rPr lang="it-IT" i="1" dirty="0"/>
              <a:t>schema </a:t>
            </a:r>
            <a:r>
              <a:rPr lang="it-IT" i="1" dirty="0" err="1"/>
              <a:t>entropy</a:t>
            </a:r>
            <a:r>
              <a:rPr lang="it-IT" i="1" dirty="0"/>
              <a:t> </a:t>
            </a:r>
            <a:r>
              <a:rPr lang="it-IT" i="1" dirty="0" err="1"/>
              <a:t>loss</a:t>
            </a:r>
            <a:endParaRPr lang="it-IT" i="1" dirty="0"/>
          </a:p>
          <a:p>
            <a:endParaRPr lang="it-IT" i="1" dirty="0"/>
          </a:p>
          <a:p>
            <a:r>
              <a:rPr lang="en-US" dirty="0"/>
              <a:t>Defined a criterion for comparing two splits in the decision tree</a:t>
            </a:r>
            <a:endParaRPr lang="it-IT" dirty="0"/>
          </a:p>
          <a:p>
            <a:endParaRPr lang="it-IT" dirty="0"/>
          </a:p>
          <a:p>
            <a:endParaRPr lang="it-IT" dirty="0"/>
          </a:p>
          <a:p>
            <a:endParaRPr lang="it-IT" dirty="0"/>
          </a:p>
        </p:txBody>
      </p:sp>
      <p:sp>
        <p:nvSpPr>
          <p:cNvPr id="7" name="Segnaposto contenuto 6">
            <a:extLst>
              <a:ext uri="{FF2B5EF4-FFF2-40B4-BE49-F238E27FC236}">
                <a16:creationId xmlns:a16="http://schemas.microsoft.com/office/drawing/2014/main" id="{1CB035CF-B5BC-4AD8-8BF3-564041698B89}"/>
              </a:ext>
            </a:extLst>
          </p:cNvPr>
          <p:cNvSpPr>
            <a:spLocks noGrp="1"/>
          </p:cNvSpPr>
          <p:nvPr>
            <p:ph idx="13"/>
          </p:nvPr>
        </p:nvSpPr>
        <p:spPr/>
        <p:txBody>
          <a:bodyPr/>
          <a:lstStyle/>
          <a:p>
            <a:endParaRPr lang="it-IT"/>
          </a:p>
        </p:txBody>
      </p:sp>
      <p:sp>
        <p:nvSpPr>
          <p:cNvPr id="26" name="Rettangolo con angoli arrotondati sullo stesso lato 2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pic>
        <p:nvPicPr>
          <p:cNvPr id="22" name="Immagine 21">
            <a:extLst>
              <a:ext uri="{FF2B5EF4-FFF2-40B4-BE49-F238E27FC236}">
                <a16:creationId xmlns:a16="http://schemas.microsoft.com/office/drawing/2014/main" id="{DDD9342E-8419-4336-A4AE-ADDE6255D563}"/>
              </a:ext>
            </a:extLst>
          </p:cNvPr>
          <p:cNvPicPr>
            <a:picLocks noChangeAspect="1"/>
          </p:cNvPicPr>
          <p:nvPr/>
        </p:nvPicPr>
        <p:blipFill>
          <a:blip r:embed="rId3"/>
          <a:stretch>
            <a:fillRect/>
          </a:stretch>
        </p:blipFill>
        <p:spPr>
          <a:xfrm>
            <a:off x="3595687" y="2959217"/>
            <a:ext cx="5000625" cy="381000"/>
          </a:xfrm>
          <a:prstGeom prst="rect">
            <a:avLst/>
          </a:prstGeom>
        </p:spPr>
      </p:pic>
      <p:pic>
        <p:nvPicPr>
          <p:cNvPr id="24" name="Immagine 23">
            <a:extLst>
              <a:ext uri="{FF2B5EF4-FFF2-40B4-BE49-F238E27FC236}">
                <a16:creationId xmlns:a16="http://schemas.microsoft.com/office/drawing/2014/main" id="{6AB2AA4F-5FDC-4B12-940D-950C9989588A}"/>
              </a:ext>
            </a:extLst>
          </p:cNvPr>
          <p:cNvPicPr>
            <a:picLocks noChangeAspect="1"/>
          </p:cNvPicPr>
          <p:nvPr/>
        </p:nvPicPr>
        <p:blipFill>
          <a:blip r:embed="rId4"/>
          <a:stretch>
            <a:fillRect/>
          </a:stretch>
        </p:blipFill>
        <p:spPr>
          <a:xfrm>
            <a:off x="1824036" y="3916017"/>
            <a:ext cx="8543925" cy="1247775"/>
          </a:xfrm>
          <a:prstGeom prst="rect">
            <a:avLst/>
          </a:prstGeom>
        </p:spPr>
      </p:pic>
    </p:spTree>
    <p:extLst>
      <p:ext uri="{BB962C8B-B14F-4D97-AF65-F5344CB8AC3E}">
        <p14:creationId xmlns:p14="http://schemas.microsoft.com/office/powerpoint/2010/main" val="1737107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Querying the data</a:t>
            </a:r>
          </a:p>
        </p:txBody>
      </p:sp>
      <p:sp>
        <p:nvSpPr>
          <p:cNvPr id="3" name="Segnaposto contenuto 2"/>
          <p:cNvSpPr>
            <a:spLocks noGrp="1"/>
          </p:cNvSpPr>
          <p:nvPr>
            <p:ph idx="1"/>
          </p:nvPr>
        </p:nvSpPr>
        <p:spPr/>
        <p:txBody>
          <a:bodyPr/>
          <a:lstStyle/>
          <a:p>
            <a:r>
              <a:rPr lang="en-GB" dirty="0"/>
              <a:t>One thing is understanding the data, another thing is enabling querying over heterogeneous data</a:t>
            </a:r>
          </a:p>
          <a:p>
            <a:endParaRPr lang="en-GB" dirty="0"/>
          </a:p>
          <a:p>
            <a:r>
              <a:rPr lang="en-GB" dirty="0"/>
              <a:t>What we need</a:t>
            </a:r>
          </a:p>
          <a:p>
            <a:pPr lvl="1"/>
            <a:r>
              <a:rPr lang="en-GB" dirty="0"/>
              <a:t>Integration techniques to solve schema heterogeneity and produce a global knowledge</a:t>
            </a:r>
          </a:p>
          <a:p>
            <a:pPr lvl="1"/>
            <a:r>
              <a:rPr lang="en-GB" dirty="0"/>
              <a:t>Query rewriting techniques to translate queries on the global knowledge to queries on the actual schemas</a:t>
            </a:r>
          </a:p>
          <a:p>
            <a:endParaRPr lang="en-GB" dirty="0"/>
          </a:p>
          <a:p>
            <a:r>
              <a:rPr lang="en-GB" dirty="0"/>
              <a:t>(Focus on OLAP queries)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246</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7379766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Integration techniques</a:t>
            </a:r>
          </a:p>
        </p:txBody>
      </p:sp>
      <p:sp>
        <p:nvSpPr>
          <p:cNvPr id="3" name="Segnaposto contenuto 2"/>
          <p:cNvSpPr>
            <a:spLocks noGrp="1"/>
          </p:cNvSpPr>
          <p:nvPr>
            <p:ph idx="1"/>
          </p:nvPr>
        </p:nvSpPr>
        <p:spPr>
          <a:noFill/>
        </p:spPr>
        <p:txBody>
          <a:bodyPr/>
          <a:lstStyle/>
          <a:p>
            <a:r>
              <a:rPr lang="en-GB" dirty="0"/>
              <a:t>Integration at the </a:t>
            </a:r>
            <a:r>
              <a:rPr lang="en-GB" dirty="0" err="1"/>
              <a:t>intensional</a:t>
            </a:r>
            <a:r>
              <a:rPr lang="en-GB" dirty="0"/>
              <a:t> level</a:t>
            </a:r>
          </a:p>
          <a:p>
            <a:pPr lvl="1"/>
            <a:r>
              <a:rPr lang="en-GB" dirty="0"/>
              <a:t>Schema matching and mapping</a:t>
            </a:r>
          </a:p>
          <a:p>
            <a:pPr lvl="2"/>
            <a:r>
              <a:rPr lang="en-GB" dirty="0"/>
              <a:t>A match is a correspondence between attributes</a:t>
            </a:r>
          </a:p>
          <a:p>
            <a:pPr lvl="2"/>
            <a:r>
              <a:rPr lang="en-GB" dirty="0"/>
              <a:t>A mapping is a function to explain the relationship between attributes</a:t>
            </a:r>
          </a:p>
          <a:p>
            <a:pPr lvl="3"/>
            <a:r>
              <a:rPr lang="en-GB" dirty="0"/>
              <a:t>E.g., S1.FullName = CONCAT(S2.FirstName, S2.LastName)</a:t>
            </a:r>
          </a:p>
          <a:p>
            <a:r>
              <a:rPr lang="en-GB" dirty="0"/>
              <a:t>Integration at the extensional level</a:t>
            </a:r>
          </a:p>
          <a:p>
            <a:pPr lvl="1"/>
            <a:r>
              <a:rPr lang="en-GB" dirty="0"/>
              <a:t>Entity resolution (</a:t>
            </a:r>
            <a:r>
              <a:rPr lang="en-US" dirty="0"/>
              <a:t>a.k.a. record linkage or duplicate detection)</a:t>
            </a:r>
          </a:p>
          <a:p>
            <a:pPr lvl="2"/>
            <a:r>
              <a:rPr lang="en-US" dirty="0"/>
              <a:t>Identifying (or linking, or grouping) different records referring </a:t>
            </a:r>
            <a:br>
              <a:rPr lang="en-US" dirty="0"/>
            </a:br>
            <a:r>
              <a:rPr lang="en-US" dirty="0"/>
              <a:t>to the same real-world entity</a:t>
            </a:r>
          </a:p>
          <a:p>
            <a:pPr lvl="2"/>
            <a:r>
              <a:rPr lang="en-US" dirty="0"/>
              <a:t>Aims at removing redundancy and increasing conciseness</a:t>
            </a:r>
          </a:p>
          <a:p>
            <a:pPr lvl="1"/>
            <a:r>
              <a:rPr lang="en-US" dirty="0"/>
              <a:t>Data fusion</a:t>
            </a:r>
          </a:p>
          <a:p>
            <a:pPr lvl="2"/>
            <a:r>
              <a:rPr lang="en-US" dirty="0"/>
              <a:t>Fuse records on the same real-world entity into a single record and resolve possible conflicts</a:t>
            </a:r>
          </a:p>
          <a:p>
            <a:pPr lvl="2"/>
            <a:r>
              <a:rPr lang="en-US" dirty="0"/>
              <a:t>Aims at increasing correctness of data</a:t>
            </a:r>
            <a:endParaRPr lang="en-GB" dirty="0"/>
          </a:p>
          <a:p>
            <a:pPr lvl="1"/>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247</a:t>
            </a:fld>
            <a:endParaRPr lang="en-US" dirty="0"/>
          </a:p>
        </p:txBody>
      </p:sp>
      <p:sp>
        <p:nvSpPr>
          <p:cNvPr id="6" name="Segnaposto contenuto 5"/>
          <p:cNvSpPr>
            <a:spLocks noGrp="1"/>
          </p:cNvSpPr>
          <p:nvPr>
            <p:ph idx="13"/>
          </p:nvPr>
        </p:nvSpPr>
        <p:spPr>
          <a:xfrm>
            <a:off x="838200" y="5763237"/>
            <a:ext cx="10515600" cy="729637"/>
          </a:xfrm>
        </p:spPr>
        <p:txBody>
          <a:bodyPr/>
          <a:lstStyle/>
          <a:p>
            <a:r>
              <a:rPr lang="en-US" dirty="0"/>
              <a:t>E. Rahm, P.A. Bernstein, </a:t>
            </a:r>
            <a:r>
              <a:rPr lang="en-US" b="1" dirty="0"/>
              <a:t>A survey of approaches to automatic schema matching</a:t>
            </a:r>
            <a:r>
              <a:rPr lang="en-US" dirty="0"/>
              <a:t>, </a:t>
            </a:r>
            <a:r>
              <a:rPr lang="en-US" i="1" dirty="0"/>
              <a:t>VLDB J.</a:t>
            </a:r>
            <a:r>
              <a:rPr lang="en-US" dirty="0"/>
              <a:t> 10 (4) (2001)</a:t>
            </a:r>
          </a:p>
          <a:p>
            <a:r>
              <a:rPr lang="it-IT" dirty="0" err="1"/>
              <a:t>Mandreoli</a:t>
            </a:r>
            <a:r>
              <a:rPr lang="it-IT" dirty="0"/>
              <a:t>, F., &amp; </a:t>
            </a:r>
            <a:r>
              <a:rPr lang="it-IT" dirty="0" err="1"/>
              <a:t>Montangero</a:t>
            </a:r>
            <a:r>
              <a:rPr lang="it-IT" dirty="0"/>
              <a:t>, M. (2019). </a:t>
            </a:r>
            <a:r>
              <a:rPr lang="it-IT" b="1" dirty="0" err="1"/>
              <a:t>Dealing</a:t>
            </a:r>
            <a:r>
              <a:rPr lang="it-IT" b="1" dirty="0"/>
              <a:t> with data </a:t>
            </a:r>
            <a:r>
              <a:rPr lang="it-IT" b="1" dirty="0" err="1"/>
              <a:t>heterogeneity</a:t>
            </a:r>
            <a:r>
              <a:rPr lang="it-IT" b="1" dirty="0"/>
              <a:t> in a data fusion </a:t>
            </a:r>
            <a:r>
              <a:rPr lang="it-IT" b="1" dirty="0" err="1"/>
              <a:t>perspective</a:t>
            </a:r>
            <a:r>
              <a:rPr lang="it-IT" b="1" dirty="0"/>
              <a:t>: </a:t>
            </a:r>
            <a:r>
              <a:rPr lang="it-IT" b="1" dirty="0" err="1"/>
              <a:t>models</a:t>
            </a:r>
            <a:r>
              <a:rPr lang="it-IT" b="1" dirty="0"/>
              <a:t>, </a:t>
            </a:r>
            <a:r>
              <a:rPr lang="it-IT" b="1" dirty="0" err="1"/>
              <a:t>methodologies</a:t>
            </a:r>
            <a:r>
              <a:rPr lang="it-IT" b="1" dirty="0"/>
              <a:t>, and </a:t>
            </a:r>
            <a:r>
              <a:rPr lang="it-IT" b="1" dirty="0" err="1"/>
              <a:t>algorithms</a:t>
            </a:r>
            <a:r>
              <a:rPr lang="it-IT" dirty="0"/>
              <a:t>. In </a:t>
            </a:r>
            <a:r>
              <a:rPr lang="it-IT" i="1" dirty="0"/>
              <a:t>Data Handling in Science and Technology</a:t>
            </a:r>
            <a:r>
              <a:rPr lang="it-IT" dirty="0"/>
              <a:t> (Vol. 31, pp. 235-270). </a:t>
            </a:r>
            <a:r>
              <a:rPr lang="it-IT" dirty="0" err="1"/>
              <a:t>Elsevier</a:t>
            </a:r>
            <a:r>
              <a:rPr lang="it-IT" dirty="0"/>
              <a:t>.</a:t>
            </a:r>
            <a:endParaRPr lang="en-GB" dirty="0"/>
          </a:p>
        </p:txBody>
      </p:sp>
      <p:pic>
        <p:nvPicPr>
          <p:cNvPr id="7" name="Immagine 6"/>
          <p:cNvPicPr>
            <a:picLocks noChangeAspect="1"/>
          </p:cNvPicPr>
          <p:nvPr/>
        </p:nvPicPr>
        <p:blipFill>
          <a:blip r:embed="rId2"/>
          <a:stretch>
            <a:fillRect/>
          </a:stretch>
        </p:blipFill>
        <p:spPr>
          <a:xfrm>
            <a:off x="8892331" y="1690688"/>
            <a:ext cx="2461470" cy="3116422"/>
          </a:xfrm>
          <a:prstGeom prst="rect">
            <a:avLst/>
          </a:prstGeom>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8351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t"/>
          <a:lstStyle/>
          <a:p>
            <a:r>
              <a:rPr lang="en-GB" dirty="0"/>
              <a:t>A first approach to OLAP on heterogeneous data</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248</a:t>
            </a:fld>
            <a:endParaRPr lang="en-US" dirty="0"/>
          </a:p>
        </p:txBody>
      </p:sp>
      <p:sp>
        <p:nvSpPr>
          <p:cNvPr id="8" name="Segnaposto contenuto 7"/>
          <p:cNvSpPr>
            <a:spLocks noGrp="1"/>
          </p:cNvSpPr>
          <p:nvPr>
            <p:ph idx="13"/>
          </p:nvPr>
        </p:nvSpPr>
        <p:spPr/>
        <p:txBody>
          <a:bodyPr/>
          <a:lstStyle/>
          <a:p>
            <a:r>
              <a:rPr lang="en-GB" dirty="0"/>
              <a:t>Francia, E., Golfarelli, M., &amp; Rizzi, S. (2019). </a:t>
            </a:r>
            <a:r>
              <a:rPr lang="en-GB" b="1" dirty="0"/>
              <a:t>Approximate OLAP of document-oriented databases: A variety-aware approach</a:t>
            </a:r>
            <a:r>
              <a:rPr lang="en-GB" i="1" dirty="0"/>
              <a:t>. Information Systems</a:t>
            </a:r>
            <a:r>
              <a:rPr lang="en-GB" dirty="0"/>
              <a:t>, 85, 114-130.</a:t>
            </a:r>
          </a:p>
        </p:txBody>
      </p:sp>
      <p:pic>
        <p:nvPicPr>
          <p:cNvPr id="6" name="Immagine 5"/>
          <p:cNvPicPr>
            <a:picLocks noChangeAspect="1"/>
          </p:cNvPicPr>
          <p:nvPr/>
        </p:nvPicPr>
        <p:blipFill>
          <a:blip r:embed="rId2"/>
          <a:stretch>
            <a:fillRect/>
          </a:stretch>
        </p:blipFill>
        <p:spPr>
          <a:xfrm>
            <a:off x="1128887" y="2324530"/>
            <a:ext cx="4967113" cy="2253374"/>
          </a:xfrm>
          <a:prstGeom prst="rect">
            <a:avLst/>
          </a:prstGeom>
        </p:spPr>
      </p:pic>
      <p:pic>
        <p:nvPicPr>
          <p:cNvPr id="7" name="Immagine 6"/>
          <p:cNvPicPr>
            <a:picLocks noChangeAspect="1"/>
          </p:cNvPicPr>
          <p:nvPr/>
        </p:nvPicPr>
        <p:blipFill>
          <a:blip r:embed="rId3"/>
          <a:stretch>
            <a:fillRect/>
          </a:stretch>
        </p:blipFill>
        <p:spPr>
          <a:xfrm>
            <a:off x="6969196" y="2324530"/>
            <a:ext cx="4384604" cy="3727307"/>
          </a:xfrm>
          <a:prstGeom prst="rect">
            <a:avLst/>
          </a:prstGeom>
        </p:spPr>
      </p:pic>
      <p:sp>
        <p:nvSpPr>
          <p:cNvPr id="9" name="Rettangolo con angoli arrotondati sullo stesso lato 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4615324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ctr"/>
          <a:lstStyle/>
          <a:p>
            <a:r>
              <a:rPr lang="en-GB" dirty="0"/>
              <a:t>Some limitations</a:t>
            </a:r>
          </a:p>
          <a:p>
            <a:pPr lvl="1"/>
            <a:r>
              <a:rPr lang="en-GB" dirty="0"/>
              <a:t>Expensive querying</a:t>
            </a:r>
          </a:p>
          <a:p>
            <a:pPr lvl="2"/>
            <a:r>
              <a:rPr lang="en-GB" dirty="0"/>
              <a:t>Does not scale well with the number of schemas</a:t>
            </a:r>
          </a:p>
          <a:p>
            <a:pPr lvl="1"/>
            <a:r>
              <a:rPr lang="en-GB" dirty="0"/>
              <a:t>Expensive integration</a:t>
            </a:r>
          </a:p>
          <a:p>
            <a:pPr lvl="2"/>
            <a:r>
              <a:rPr lang="en-GB" dirty="0"/>
              <a:t>High levels of heterogeneity imply complex rewriting rules (requiring knowledge and time)</a:t>
            </a:r>
          </a:p>
          <a:p>
            <a:pPr lvl="2"/>
            <a:r>
              <a:rPr lang="en-GB" dirty="0"/>
              <a:t>Assuming to be </a:t>
            </a:r>
            <a:r>
              <a:rPr lang="en-GB" i="1" dirty="0"/>
              <a:t>always </a:t>
            </a:r>
            <a:r>
              <a:rPr lang="en-GB" dirty="0"/>
              <a:t>able to obtain a global schema is a bit pretentious</a:t>
            </a:r>
          </a:p>
          <a:p>
            <a:pPr lvl="3"/>
            <a:endParaRPr lang="en-GB" dirty="0"/>
          </a:p>
          <a:p>
            <a:pPr lvl="3"/>
            <a:endParaRPr lang="en-GB" dirty="0"/>
          </a:p>
          <a:p>
            <a:pPr lvl="3"/>
            <a:endParaRPr lang="en-GB" dirty="0"/>
          </a:p>
          <a:p>
            <a:pPr lvl="3"/>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249</a:t>
            </a:fld>
            <a:endParaRPr lang="en-US" dirty="0"/>
          </a:p>
        </p:txBody>
      </p:sp>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849085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tangolo 32"/>
          <p:cNvSpPr/>
          <p:nvPr/>
        </p:nvSpPr>
        <p:spPr>
          <a:xfrm>
            <a:off x="768170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2" name="Rettangolo 31"/>
          <p:cNvSpPr/>
          <p:nvPr/>
        </p:nvSpPr>
        <p:spPr>
          <a:xfrm>
            <a:off x="618127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 name="Rettangolo 30"/>
          <p:cNvSpPr/>
          <p:nvPr/>
        </p:nvSpPr>
        <p:spPr>
          <a:xfrm>
            <a:off x="4652701"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p:cNvSpPr>
            <a:spLocks noGrp="1"/>
          </p:cNvSpPr>
          <p:nvPr>
            <p:ph type="title"/>
          </p:nvPr>
        </p:nvSpPr>
        <p:spPr/>
        <p:txBody>
          <a:bodyPr>
            <a:normAutofit/>
          </a:bodyPr>
          <a:lstStyle/>
          <a:p>
            <a:r>
              <a:rPr lang="en-US" noProof="0" dirty="0"/>
              <a:t>Cluster</a:t>
            </a:r>
          </a:p>
        </p:txBody>
      </p:sp>
      <p:sp>
        <p:nvSpPr>
          <p:cNvPr id="3" name="Segnaposto contenuto 2"/>
          <p:cNvSpPr>
            <a:spLocks noGrp="1"/>
          </p:cNvSpPr>
          <p:nvPr>
            <p:ph idx="1"/>
          </p:nvPr>
        </p:nvSpPr>
        <p:spPr/>
        <p:txBody>
          <a:bodyPr anchor="t"/>
          <a:lstStyle/>
          <a:p>
            <a:r>
              <a:rPr lang="en-US" noProof="0" dirty="0"/>
              <a:t>A computer cluster is a group of linked computers (nodes), working together closely so that in many respects they form a single computer</a:t>
            </a:r>
          </a:p>
          <a:p>
            <a:pPr lvl="1"/>
            <a:r>
              <a:rPr lang="en-US" noProof="0" dirty="0"/>
              <a:t>Typically connected to each other through fast LAN (slower than MPI)</a:t>
            </a:r>
          </a:p>
          <a:p>
            <a:pPr lvl="1"/>
            <a:r>
              <a:rPr lang="en-US" noProof="0" dirty="0"/>
              <a:t>Still shared-nothing, but every node is a system on its own, capable of independent operations</a:t>
            </a:r>
          </a:p>
          <a:p>
            <a:pPr lvl="2"/>
            <a:r>
              <a:rPr lang="en-US" noProof="0" dirty="0"/>
              <a:t>Unlimited scalability, no vendor lock-in</a:t>
            </a:r>
          </a:p>
          <a:p>
            <a:pPr lvl="1"/>
            <a:r>
              <a:rPr lang="en-US" noProof="0" dirty="0"/>
              <a:t>Number of nodes in the cluster &gt;&gt; Number of CPUs in a node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25</a:t>
            </a:fld>
            <a:endParaRPr lang="en-US" dirty="0"/>
          </a:p>
        </p:txBody>
      </p:sp>
      <p:sp>
        <p:nvSpPr>
          <p:cNvPr id="5" name="Rettangolo 4"/>
          <p:cNvSpPr/>
          <p:nvPr/>
        </p:nvSpPr>
        <p:spPr>
          <a:xfrm>
            <a:off x="3158248" y="4055392"/>
            <a:ext cx="1450569" cy="20052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grpSp>
        <p:nvGrpSpPr>
          <p:cNvPr id="6" name="Gruppo 5"/>
          <p:cNvGrpSpPr/>
          <p:nvPr/>
        </p:nvGrpSpPr>
        <p:grpSpPr>
          <a:xfrm>
            <a:off x="3231685" y="4124395"/>
            <a:ext cx="1302467" cy="1853072"/>
            <a:chOff x="1412159" y="3738306"/>
            <a:chExt cx="1736623" cy="2470762"/>
          </a:xfrm>
        </p:grpSpPr>
        <p:sp>
          <p:nvSpPr>
            <p:cNvPr id="7" name="Rettangolo arrotondato 6"/>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8" name="Rettangolo arrotondato 7"/>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9" name="Disco magnetico 8"/>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0" name="Freccia bidirezionale verticale 9"/>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12" name="Freccia bidirezionale orizzontale 11"/>
          <p:cNvSpPr/>
          <p:nvPr/>
        </p:nvSpPr>
        <p:spPr>
          <a:xfrm>
            <a:off x="2589156" y="3646118"/>
            <a:ext cx="7068164" cy="4092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LAN</a:t>
            </a:r>
          </a:p>
        </p:txBody>
      </p:sp>
      <p:grpSp>
        <p:nvGrpSpPr>
          <p:cNvPr id="13" name="Gruppo 12"/>
          <p:cNvGrpSpPr/>
          <p:nvPr/>
        </p:nvGrpSpPr>
        <p:grpSpPr>
          <a:xfrm>
            <a:off x="4736021" y="4124395"/>
            <a:ext cx="1302467" cy="1853072"/>
            <a:chOff x="1412159" y="3738306"/>
            <a:chExt cx="1736623" cy="2470762"/>
          </a:xfrm>
        </p:grpSpPr>
        <p:sp>
          <p:nvSpPr>
            <p:cNvPr id="14" name="Rettangolo arrotondato 13"/>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15" name="Rettangolo arrotondato 14"/>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16" name="Disco magnetico 15"/>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17" name="Freccia bidirezionale verticale 16"/>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8" name="Rettangolo arrotondato 17"/>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19" name="Gruppo 18"/>
          <p:cNvGrpSpPr/>
          <p:nvPr/>
        </p:nvGrpSpPr>
        <p:grpSpPr>
          <a:xfrm>
            <a:off x="6262479" y="4124395"/>
            <a:ext cx="1302467" cy="1853072"/>
            <a:chOff x="1412159" y="3738306"/>
            <a:chExt cx="1736623" cy="2470762"/>
          </a:xfrm>
        </p:grpSpPr>
        <p:sp>
          <p:nvSpPr>
            <p:cNvPr id="20" name="Rettangolo arrotondato 19"/>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1" name="Rettangolo arrotondato 20"/>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2" name="Disco magnetico 21"/>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3" name="Freccia bidirezionale verticale 22"/>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4" name="Rettangolo arrotondato 23"/>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grpSp>
        <p:nvGrpSpPr>
          <p:cNvPr id="25" name="Gruppo 24"/>
          <p:cNvGrpSpPr/>
          <p:nvPr/>
        </p:nvGrpSpPr>
        <p:grpSpPr>
          <a:xfrm>
            <a:off x="7755753" y="4124395"/>
            <a:ext cx="1302467" cy="1853072"/>
            <a:chOff x="1412159" y="3738306"/>
            <a:chExt cx="1736623" cy="2470762"/>
          </a:xfrm>
        </p:grpSpPr>
        <p:sp>
          <p:nvSpPr>
            <p:cNvPr id="26" name="Rettangolo arrotondato 25"/>
            <p:cNvSpPr/>
            <p:nvPr/>
          </p:nvSpPr>
          <p:spPr>
            <a:xfrm>
              <a:off x="1510414" y="3970774"/>
              <a:ext cx="1519084" cy="4684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err="1"/>
                <a:t>CPUs</a:t>
              </a:r>
              <a:endParaRPr lang="it-IT" sz="1350" dirty="0"/>
            </a:p>
          </p:txBody>
        </p:sp>
        <p:sp>
          <p:nvSpPr>
            <p:cNvPr id="27" name="Rettangolo arrotondato 26"/>
            <p:cNvSpPr/>
            <p:nvPr/>
          </p:nvSpPr>
          <p:spPr>
            <a:xfrm>
              <a:off x="1511711" y="4542491"/>
              <a:ext cx="1519084" cy="4719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it-IT" sz="1350" b="1" dirty="0"/>
                <a:t>RAM</a:t>
              </a:r>
              <a:endParaRPr lang="it-IT" sz="1350" dirty="0"/>
            </a:p>
          </p:txBody>
        </p:sp>
        <p:sp>
          <p:nvSpPr>
            <p:cNvPr id="28" name="Disco magnetico 27"/>
            <p:cNvSpPr/>
            <p:nvPr/>
          </p:nvSpPr>
          <p:spPr>
            <a:xfrm>
              <a:off x="1496963" y="5456900"/>
              <a:ext cx="1637071" cy="752168"/>
            </a:xfrm>
            <a:prstGeom prst="flowChartMagneticDis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DISK</a:t>
              </a:r>
            </a:p>
          </p:txBody>
        </p:sp>
        <p:sp>
          <p:nvSpPr>
            <p:cNvPr id="29" name="Freccia bidirezionale verticale 28"/>
            <p:cNvSpPr/>
            <p:nvPr/>
          </p:nvSpPr>
          <p:spPr>
            <a:xfrm>
              <a:off x="2171701" y="5117678"/>
              <a:ext cx="317090" cy="5162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0" name="Rettangolo arrotondato 29"/>
            <p:cNvSpPr/>
            <p:nvPr/>
          </p:nvSpPr>
          <p:spPr>
            <a:xfrm>
              <a:off x="1412159" y="3738306"/>
              <a:ext cx="1736623" cy="1379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p>
          </p:txBody>
        </p:sp>
      </p:grpSp>
      <p:sp>
        <p:nvSpPr>
          <p:cNvPr id="34" name="Rettangolo con angoli arrotondati sullo stesso lato 3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8823526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OLAP querying</a:t>
            </a:r>
          </a:p>
        </p:txBody>
      </p:sp>
      <p:sp>
        <p:nvSpPr>
          <p:cNvPr id="3" name="Segnaposto contenuto 2"/>
          <p:cNvSpPr>
            <a:spLocks noGrp="1"/>
          </p:cNvSpPr>
          <p:nvPr>
            <p:ph idx="1"/>
          </p:nvPr>
        </p:nvSpPr>
        <p:spPr/>
        <p:txBody>
          <a:bodyPr anchor="ctr"/>
          <a:lstStyle/>
          <a:p>
            <a:r>
              <a:rPr lang="en-GB" dirty="0"/>
              <a:t>Some limitations</a:t>
            </a:r>
          </a:p>
          <a:p>
            <a:pPr lvl="1"/>
            <a:r>
              <a:rPr lang="en-GB" dirty="0"/>
              <a:t>Expensive querying</a:t>
            </a:r>
          </a:p>
          <a:p>
            <a:pPr lvl="2"/>
            <a:r>
              <a:rPr lang="en-GB" dirty="0"/>
              <a:t>Does not scale well with the number of schemas</a:t>
            </a:r>
          </a:p>
          <a:p>
            <a:pPr lvl="1"/>
            <a:r>
              <a:rPr lang="en-GB" dirty="0"/>
              <a:t>Expensive integration</a:t>
            </a:r>
          </a:p>
          <a:p>
            <a:pPr lvl="2"/>
            <a:r>
              <a:rPr lang="en-GB" dirty="0"/>
              <a:t>High levels of heterogeneity imply complex rewriting rules (requiring knowledge and time)</a:t>
            </a:r>
          </a:p>
          <a:p>
            <a:pPr lvl="2"/>
            <a:r>
              <a:rPr lang="en-GB" dirty="0"/>
              <a:t>Assuming to be </a:t>
            </a:r>
            <a:r>
              <a:rPr lang="en-GB" i="1" dirty="0"/>
              <a:t>always </a:t>
            </a:r>
            <a:r>
              <a:rPr lang="en-GB" dirty="0"/>
              <a:t>able to obtain a global schema is a bit pretentious</a:t>
            </a:r>
          </a:p>
          <a:p>
            <a:pPr lvl="3"/>
            <a:r>
              <a:rPr lang="en-GB" i="1" dirty="0"/>
              <a:t>“One does not simply define a global schema”</a:t>
            </a:r>
          </a:p>
          <a:p>
            <a:pPr lvl="3"/>
            <a:endParaRPr lang="en-GB" i="1" dirty="0"/>
          </a:p>
          <a:p>
            <a:pPr lvl="3"/>
            <a:endParaRPr lang="en-GB" i="1" dirty="0"/>
          </a:p>
          <a:p>
            <a:pPr lvl="3"/>
            <a:endParaRPr lang="en-GB" i="1"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250</a:t>
            </a:fld>
            <a:endParaRPr lang="en-US" dirty="0"/>
          </a:p>
        </p:txBody>
      </p:sp>
      <p:pic>
        <p:nvPicPr>
          <p:cNvPr id="1028" name="Picture 4" descr="One Does Not Simply Meme Generator - Imgfl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403" y="4800116"/>
            <a:ext cx="1993193" cy="1175563"/>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8943538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integration techniques</a:t>
            </a:r>
          </a:p>
        </p:txBody>
      </p:sp>
      <p:sp>
        <p:nvSpPr>
          <p:cNvPr id="3" name="Segnaposto contenuto 2"/>
          <p:cNvSpPr>
            <a:spLocks noGrp="1"/>
          </p:cNvSpPr>
          <p:nvPr>
            <p:ph idx="1"/>
          </p:nvPr>
        </p:nvSpPr>
        <p:spPr/>
        <p:txBody>
          <a:bodyPr anchor="ctr"/>
          <a:lstStyle/>
          <a:p>
            <a:r>
              <a:rPr lang="en-GB" dirty="0"/>
              <a:t>Replace the global schema with a </a:t>
            </a:r>
            <a:r>
              <a:rPr lang="en-GB" i="1" dirty="0"/>
              <a:t>dataspace</a:t>
            </a:r>
          </a:p>
          <a:p>
            <a:pPr lvl="1"/>
            <a:r>
              <a:rPr lang="en-US" dirty="0"/>
              <a:t>A dataspace is a lightweight integration approach providing basic query expressive power on a variety of data sources, bypassing the complexity of traditional integration approaches and possibly returning best-effort or approximate answers</a:t>
            </a:r>
            <a:endParaRPr lang="en-GB" dirty="0"/>
          </a:p>
          <a:p>
            <a:pPr lvl="2"/>
            <a:r>
              <a:rPr lang="en-US" dirty="0"/>
              <a:t>Franklin, M., Halevy, A., &amp; Maier, D. (2005). </a:t>
            </a:r>
            <a:r>
              <a:rPr lang="en-US" b="1" dirty="0"/>
              <a:t>From databases to dataspaces: a new abstraction for information management</a:t>
            </a:r>
            <a:r>
              <a:rPr lang="en-US" dirty="0"/>
              <a:t>. </a:t>
            </a:r>
            <a:r>
              <a:rPr lang="en-US" i="1" dirty="0"/>
              <a:t>ACM </a:t>
            </a:r>
            <a:r>
              <a:rPr lang="en-US" i="1" dirty="0" err="1"/>
              <a:t>Sigmod</a:t>
            </a:r>
            <a:r>
              <a:rPr lang="en-US" i="1" dirty="0"/>
              <a:t> Record</a:t>
            </a:r>
            <a:r>
              <a:rPr lang="en-US" dirty="0"/>
              <a:t>, </a:t>
            </a:r>
            <a:r>
              <a:rPr lang="en-US" i="1" dirty="0"/>
              <a:t>34</a:t>
            </a:r>
            <a:r>
              <a:rPr lang="en-US" dirty="0"/>
              <a:t>(4), 27-33.</a:t>
            </a:r>
          </a:p>
          <a:p>
            <a:endParaRPr lang="en-GB" dirty="0"/>
          </a:p>
          <a:p>
            <a:r>
              <a:rPr lang="en-GB" dirty="0"/>
              <a:t>Replace traditional integration with a </a:t>
            </a:r>
            <a:r>
              <a:rPr lang="en-GB" i="1" dirty="0"/>
              <a:t>pay-as-you-go</a:t>
            </a:r>
            <a:r>
              <a:rPr lang="en-GB" dirty="0"/>
              <a:t> approach</a:t>
            </a:r>
          </a:p>
          <a:p>
            <a:pPr lvl="1"/>
            <a:r>
              <a:rPr lang="en-US" dirty="0"/>
              <a:t>The system incrementally understands and integrates the data over time by asking users to confirm matches as the system runs</a:t>
            </a:r>
            <a:endParaRPr lang="en-GB" dirty="0"/>
          </a:p>
          <a:p>
            <a:pPr lvl="2"/>
            <a:r>
              <a:rPr lang="en-US" dirty="0"/>
              <a:t>Jeffery, S. R., Franklin, M. J., &amp; Halevy, A. Y. (2008, June). </a:t>
            </a:r>
            <a:r>
              <a:rPr lang="en-US" b="1" dirty="0"/>
              <a:t>Pay-as-you-go user feedback for dataspace systems</a:t>
            </a:r>
            <a:r>
              <a:rPr lang="en-US" dirty="0"/>
              <a:t>. In </a:t>
            </a:r>
            <a:r>
              <a:rPr lang="en-US" i="1" dirty="0"/>
              <a:t>Proceedings of the 2008 ACM SIGMOD international conference on Management of data </a:t>
            </a:r>
            <a:r>
              <a:rPr lang="en-US" dirty="0"/>
              <a:t>(pp. 847-860).</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251</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30567053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integration techniques</a:t>
            </a:r>
          </a:p>
        </p:txBody>
      </p:sp>
      <p:sp>
        <p:nvSpPr>
          <p:cNvPr id="3" name="Segnaposto contenuto 2"/>
          <p:cNvSpPr>
            <a:spLocks noGrp="1"/>
          </p:cNvSpPr>
          <p:nvPr>
            <p:ph idx="1"/>
          </p:nvPr>
        </p:nvSpPr>
        <p:spPr/>
        <p:txBody>
          <a:bodyPr anchor="ctr"/>
          <a:lstStyle/>
          <a:p>
            <a:r>
              <a:rPr lang="en-GB" dirty="0"/>
              <a:t>Introducing new concepts</a:t>
            </a:r>
          </a:p>
          <a:p>
            <a:pPr lvl="1"/>
            <a:r>
              <a:rPr lang="en-GB" dirty="0"/>
              <a:t>Features: univocal </a:t>
            </a:r>
            <a:r>
              <a:rPr lang="en-US" dirty="0"/>
              <a:t>representation of a group of semantically equivalent attributes</a:t>
            </a:r>
          </a:p>
          <a:p>
            <a:pPr lvl="2"/>
            <a:r>
              <a:rPr lang="en-US" dirty="0"/>
              <a:t>E.g., </a:t>
            </a:r>
            <a:r>
              <a:rPr lang="en-US" dirty="0" err="1"/>
              <a:t>CustomerName</a:t>
            </a:r>
            <a:r>
              <a:rPr lang="en-US" dirty="0"/>
              <a:t> = { S1.name, S2.fullname, S3.customer, S4.cName, … }</a:t>
            </a:r>
          </a:p>
          <a:p>
            <a:pPr lvl="2"/>
            <a:r>
              <a:rPr lang="en-US" dirty="0"/>
              <a:t>Mapping functions must be defined/definable between every couple</a:t>
            </a:r>
            <a:endParaRPr lang="en-GB" dirty="0"/>
          </a:p>
          <a:p>
            <a:pPr lvl="1"/>
            <a:r>
              <a:rPr lang="it-IT" dirty="0" err="1"/>
              <a:t>Entities</a:t>
            </a:r>
            <a:r>
              <a:rPr lang="it-IT" dirty="0"/>
              <a:t>: </a:t>
            </a:r>
            <a:r>
              <a:rPr lang="it-IT" dirty="0" err="1"/>
              <a:t>representation</a:t>
            </a:r>
            <a:r>
              <a:rPr lang="it-IT" dirty="0"/>
              <a:t> of a </a:t>
            </a:r>
            <a:r>
              <a:rPr lang="it-IT" dirty="0" err="1"/>
              <a:t>real</a:t>
            </a:r>
            <a:r>
              <a:rPr lang="it-IT" dirty="0"/>
              <a:t>-world </a:t>
            </a:r>
            <a:r>
              <a:rPr lang="it-IT" dirty="0" err="1"/>
              <a:t>entity</a:t>
            </a:r>
            <a:endParaRPr lang="it-IT" dirty="0"/>
          </a:p>
          <a:p>
            <a:pPr lvl="2"/>
            <a:r>
              <a:rPr lang="it-IT" dirty="0"/>
              <a:t>E.g., </a:t>
            </a:r>
            <a:r>
              <a:rPr lang="it-IT" dirty="0" err="1"/>
              <a:t>customers</a:t>
            </a:r>
            <a:r>
              <a:rPr lang="it-IT" dirty="0"/>
              <a:t>, </a:t>
            </a:r>
            <a:r>
              <a:rPr lang="it-IT" dirty="0" err="1"/>
              <a:t>products</a:t>
            </a:r>
            <a:r>
              <a:rPr lang="it-IT" dirty="0"/>
              <a:t>, </a:t>
            </a:r>
            <a:r>
              <a:rPr lang="it-IT" dirty="0" err="1"/>
              <a:t>orders</a:t>
            </a:r>
            <a:r>
              <a:rPr lang="it-IT" dirty="0"/>
              <a:t>, etc. </a:t>
            </a:r>
          </a:p>
          <a:p>
            <a:endParaRPr lang="it-IT" dirty="0"/>
          </a:p>
          <a:p>
            <a:r>
              <a:rPr lang="it-IT" dirty="0"/>
              <a:t>The </a:t>
            </a:r>
            <a:r>
              <a:rPr lang="it-IT" dirty="0" err="1"/>
              <a:t>dataspace</a:t>
            </a:r>
            <a:r>
              <a:rPr lang="it-IT" dirty="0"/>
              <a:t> </a:t>
            </a:r>
            <a:r>
              <a:rPr lang="it-IT" dirty="0" err="1"/>
              <a:t>becomes</a:t>
            </a:r>
            <a:r>
              <a:rPr lang="it-IT" dirty="0"/>
              <a:t> an </a:t>
            </a:r>
            <a:r>
              <a:rPr lang="it-IT" dirty="0" err="1"/>
              <a:t>abstract</a:t>
            </a:r>
            <a:r>
              <a:rPr lang="it-IT" dirty="0"/>
              <a:t> </a:t>
            </a:r>
            <a:r>
              <a:rPr lang="it-IT" dirty="0" err="1"/>
              <a:t>view</a:t>
            </a:r>
            <a:r>
              <a:rPr lang="it-IT" dirty="0"/>
              <a:t> in </a:t>
            </a:r>
            <a:r>
              <a:rPr lang="it-IT" dirty="0" err="1"/>
              <a:t>terms</a:t>
            </a:r>
            <a:r>
              <a:rPr lang="it-IT" dirty="0"/>
              <a:t> of </a:t>
            </a:r>
            <a:r>
              <a:rPr lang="it-IT" dirty="0" err="1"/>
              <a:t>features</a:t>
            </a:r>
            <a:r>
              <a:rPr lang="it-IT" dirty="0"/>
              <a:t> and </a:t>
            </a:r>
            <a:r>
              <a:rPr lang="it-IT" dirty="0" err="1"/>
              <a:t>entities</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252</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4170689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OLAP querying</a:t>
            </a:r>
          </a:p>
        </p:txBody>
      </p:sp>
      <p:sp>
        <p:nvSpPr>
          <p:cNvPr id="3" name="Segnaposto contenuto 2"/>
          <p:cNvSpPr>
            <a:spLocks noGrp="1"/>
          </p:cNvSpPr>
          <p:nvPr>
            <p:ph idx="1"/>
          </p:nvPr>
        </p:nvSpPr>
        <p:spPr/>
        <p:txBody>
          <a:bodyPr anchor="t"/>
          <a:lstStyle/>
          <a:p>
            <a:r>
              <a:rPr lang="en-GB" dirty="0"/>
              <a:t>What it looks like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253</a:t>
            </a:fld>
            <a:endParaRPr lang="en-US" dirty="0"/>
          </a:p>
        </p:txBody>
      </p:sp>
      <p:sp>
        <p:nvSpPr>
          <p:cNvPr id="8" name="Segnaposto contenuto 7"/>
          <p:cNvSpPr>
            <a:spLocks noGrp="1"/>
          </p:cNvSpPr>
          <p:nvPr>
            <p:ph idx="13"/>
          </p:nvPr>
        </p:nvSpPr>
        <p:spPr/>
        <p:txBody>
          <a:bodyPr/>
          <a:lstStyle/>
          <a:p>
            <a:r>
              <a:rPr lang="it-IT" dirty="0" err="1"/>
              <a:t>Forresi</a:t>
            </a:r>
            <a:r>
              <a:rPr lang="it-IT" dirty="0"/>
              <a:t>, C., Gallinucci, E., Golfarelli, M., &amp; </a:t>
            </a:r>
            <a:r>
              <a:rPr lang="it-IT" dirty="0" err="1"/>
              <a:t>Hamadou</a:t>
            </a:r>
            <a:r>
              <a:rPr lang="it-IT" dirty="0"/>
              <a:t>, H. B. (2021). </a:t>
            </a:r>
            <a:r>
              <a:rPr lang="it-IT" b="1" dirty="0"/>
              <a:t>A </a:t>
            </a:r>
            <a:r>
              <a:rPr lang="it-IT" b="1" dirty="0" err="1"/>
              <a:t>dataspace-based</a:t>
            </a:r>
            <a:r>
              <a:rPr lang="it-IT" b="1" dirty="0"/>
              <a:t> </a:t>
            </a:r>
            <a:r>
              <a:rPr lang="it-IT" b="1" dirty="0" err="1"/>
              <a:t>framework</a:t>
            </a:r>
            <a:r>
              <a:rPr lang="it-IT" b="1" dirty="0"/>
              <a:t> for OLAP </a:t>
            </a:r>
            <a:r>
              <a:rPr lang="it-IT" b="1" dirty="0" err="1"/>
              <a:t>analyses</a:t>
            </a:r>
            <a:r>
              <a:rPr lang="it-IT" b="1" dirty="0"/>
              <a:t> in a high-</a:t>
            </a:r>
            <a:r>
              <a:rPr lang="it-IT" b="1" dirty="0" err="1"/>
              <a:t>variety</a:t>
            </a:r>
            <a:r>
              <a:rPr lang="it-IT" b="1" dirty="0"/>
              <a:t> </a:t>
            </a:r>
            <a:r>
              <a:rPr lang="it-IT" b="1" dirty="0" err="1"/>
              <a:t>multistore</a:t>
            </a:r>
            <a:r>
              <a:rPr lang="it-IT" dirty="0"/>
              <a:t>. </a:t>
            </a:r>
            <a:r>
              <a:rPr lang="it-IT" i="1" dirty="0"/>
              <a:t>The VLDB Journal</a:t>
            </a:r>
            <a:r>
              <a:rPr lang="it-IT" dirty="0"/>
              <a:t>, </a:t>
            </a:r>
            <a:r>
              <a:rPr lang="it-IT" i="1" dirty="0"/>
              <a:t>30</a:t>
            </a:r>
            <a:r>
              <a:rPr lang="it-IT" dirty="0"/>
              <a:t>(6), 1017-1040.</a:t>
            </a:r>
            <a:endParaRPr lang="en-GB" dirty="0"/>
          </a:p>
        </p:txBody>
      </p:sp>
      <p:pic>
        <p:nvPicPr>
          <p:cNvPr id="6" name="Immagine 5"/>
          <p:cNvPicPr>
            <a:picLocks noChangeAspect="1"/>
          </p:cNvPicPr>
          <p:nvPr/>
        </p:nvPicPr>
        <p:blipFill>
          <a:blip r:embed="rId2"/>
          <a:stretch>
            <a:fillRect/>
          </a:stretch>
        </p:blipFill>
        <p:spPr>
          <a:xfrm>
            <a:off x="910732" y="2330506"/>
            <a:ext cx="4138698" cy="3637038"/>
          </a:xfrm>
          <a:prstGeom prst="rect">
            <a:avLst/>
          </a:prstGeom>
        </p:spPr>
      </p:pic>
      <p:pic>
        <p:nvPicPr>
          <p:cNvPr id="7" name="Immagine 6"/>
          <p:cNvPicPr>
            <a:picLocks noChangeAspect="1"/>
          </p:cNvPicPr>
          <p:nvPr/>
        </p:nvPicPr>
        <p:blipFill>
          <a:blip r:embed="rId3"/>
          <a:stretch>
            <a:fillRect/>
          </a:stretch>
        </p:blipFill>
        <p:spPr>
          <a:xfrm>
            <a:off x="6096000" y="2114459"/>
            <a:ext cx="4937874" cy="3954645"/>
          </a:xfrm>
          <a:prstGeom prst="rect">
            <a:avLst/>
          </a:prstGeom>
        </p:spPr>
      </p:pic>
      <p:sp>
        <p:nvSpPr>
          <p:cNvPr id="9" name="Rettangolo con angoli arrotondati sullo stesso lato 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43680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New OLAP querying</a:t>
            </a:r>
          </a:p>
        </p:txBody>
      </p:sp>
      <p:sp>
        <p:nvSpPr>
          <p:cNvPr id="3" name="Segnaposto contenuto 2"/>
          <p:cNvSpPr>
            <a:spLocks noGrp="1"/>
          </p:cNvSpPr>
          <p:nvPr>
            <p:ph idx="1"/>
          </p:nvPr>
        </p:nvSpPr>
        <p:spPr/>
        <p:txBody>
          <a:bodyPr/>
          <a:lstStyle/>
          <a:p>
            <a:r>
              <a:rPr lang="en-GB" dirty="0"/>
              <a:t>Previous issues</a:t>
            </a:r>
          </a:p>
          <a:p>
            <a:pPr lvl="1"/>
            <a:r>
              <a:rPr lang="en-GB" strike="sngStrike" dirty="0"/>
              <a:t>Expensive querying</a:t>
            </a:r>
          </a:p>
          <a:p>
            <a:pPr lvl="2"/>
            <a:r>
              <a:rPr lang="en-GB" dirty="0"/>
              <a:t>Schema heterogeneity solved at query time</a:t>
            </a:r>
          </a:p>
          <a:p>
            <a:pPr lvl="2"/>
            <a:r>
              <a:rPr lang="it-IT" dirty="0" err="1"/>
              <a:t>Requires</a:t>
            </a:r>
            <a:r>
              <a:rPr lang="it-IT" dirty="0"/>
              <a:t> </a:t>
            </a:r>
            <a:r>
              <a:rPr lang="it-IT" dirty="0" err="1"/>
              <a:t>complex</a:t>
            </a:r>
            <a:r>
              <a:rPr lang="it-IT" dirty="0"/>
              <a:t> - </a:t>
            </a:r>
            <a:r>
              <a:rPr lang="it-IT" dirty="0" err="1"/>
              <a:t>but</a:t>
            </a:r>
            <a:r>
              <a:rPr lang="it-IT" dirty="0"/>
              <a:t> </a:t>
            </a:r>
            <a:r>
              <a:rPr lang="it-IT" dirty="0" err="1"/>
              <a:t>feasible</a:t>
            </a:r>
            <a:r>
              <a:rPr lang="it-IT" dirty="0"/>
              <a:t> - </a:t>
            </a:r>
            <a:r>
              <a:rPr lang="it-IT" dirty="0" err="1"/>
              <a:t>algorithms</a:t>
            </a:r>
            <a:endParaRPr lang="en-GB" dirty="0"/>
          </a:p>
          <a:p>
            <a:pPr lvl="1"/>
            <a:r>
              <a:rPr lang="en-GB" strike="sngStrike" dirty="0"/>
              <a:t>Expensive integration</a:t>
            </a:r>
          </a:p>
          <a:p>
            <a:pPr lvl="2"/>
            <a:r>
              <a:rPr lang="it-IT" dirty="0" err="1"/>
              <a:t>Pay</a:t>
            </a:r>
            <a:r>
              <a:rPr lang="it-IT" dirty="0"/>
              <a:t>-</a:t>
            </a:r>
            <a:r>
              <a:rPr lang="it-IT" dirty="0" err="1"/>
              <a:t>as</a:t>
            </a:r>
            <a:r>
              <a:rPr lang="it-IT" dirty="0"/>
              <a:t>-</a:t>
            </a:r>
            <a:r>
              <a:rPr lang="it-IT" dirty="0" err="1"/>
              <a:t>you</a:t>
            </a:r>
            <a:r>
              <a:rPr lang="it-IT" dirty="0"/>
              <a:t>-go </a:t>
            </a:r>
            <a:r>
              <a:rPr lang="it-IT" dirty="0" err="1"/>
              <a:t>approach</a:t>
            </a:r>
            <a:r>
              <a:rPr lang="it-IT" dirty="0"/>
              <a:t> </a:t>
            </a:r>
            <a:r>
              <a:rPr lang="it-IT" dirty="0" err="1"/>
              <a:t>is</a:t>
            </a:r>
            <a:r>
              <a:rPr lang="it-IT" dirty="0"/>
              <a:t> </a:t>
            </a:r>
            <a:r>
              <a:rPr lang="it-IT" dirty="0" err="1"/>
              <a:t>quicker</a:t>
            </a:r>
            <a:r>
              <a:rPr lang="it-IT" dirty="0"/>
              <a:t>, iterative, and more </a:t>
            </a:r>
            <a:r>
              <a:rPr lang="it-IT" dirty="0" err="1"/>
              <a:t>flexible</a:t>
            </a:r>
            <a:endParaRPr lang="it-IT" dirty="0"/>
          </a:p>
          <a:p>
            <a:pPr lvl="2"/>
            <a:r>
              <a:rPr lang="it-IT" dirty="0" err="1"/>
              <a:t>Dataspace</a:t>
            </a:r>
            <a:r>
              <a:rPr lang="it-IT" dirty="0"/>
              <a:t> </a:t>
            </a:r>
            <a:r>
              <a:rPr lang="it-IT" dirty="0" err="1"/>
              <a:t>is</a:t>
            </a:r>
            <a:r>
              <a:rPr lang="it-IT" dirty="0"/>
              <a:t> </a:t>
            </a:r>
            <a:r>
              <a:rPr lang="it-IT" dirty="0" err="1"/>
              <a:t>conceptual</a:t>
            </a:r>
            <a:r>
              <a:rPr lang="it-IT" dirty="0"/>
              <a:t>, </a:t>
            </a:r>
            <a:r>
              <a:rPr lang="it-IT" dirty="0" err="1"/>
              <a:t>untied</a:t>
            </a:r>
            <a:r>
              <a:rPr lang="it-IT" dirty="0"/>
              <a:t> to </a:t>
            </a:r>
            <a:r>
              <a:rPr lang="it-IT" dirty="0" err="1"/>
              <a:t>logical</a:t>
            </a:r>
            <a:r>
              <a:rPr lang="it-IT" dirty="0"/>
              <a:t> data </a:t>
            </a:r>
            <a:r>
              <a:rPr lang="it-IT" dirty="0" err="1"/>
              <a:t>modeling</a:t>
            </a:r>
            <a:endParaRPr lang="it-IT" dirty="0"/>
          </a:p>
          <a:p>
            <a:endParaRPr lang="it-IT" dirty="0"/>
          </a:p>
          <a:p>
            <a:r>
              <a:rPr lang="it-IT" dirty="0" err="1"/>
              <a:t>Now</a:t>
            </a:r>
            <a:r>
              <a:rPr lang="it-IT" dirty="0"/>
              <a:t> </a:t>
            </a:r>
            <a:r>
              <a:rPr lang="it-IT" dirty="0" err="1"/>
              <a:t>we</a:t>
            </a:r>
            <a:r>
              <a:rPr lang="it-IT" dirty="0"/>
              <a:t> </a:t>
            </a:r>
            <a:r>
              <a:rPr lang="it-IT" dirty="0" err="1"/>
              <a:t>have</a:t>
            </a:r>
            <a:r>
              <a:rPr lang="it-IT" dirty="0"/>
              <a:t> a </a:t>
            </a:r>
            <a:r>
              <a:rPr lang="it-IT" dirty="0" err="1"/>
              <a:t>multistore</a:t>
            </a:r>
            <a:r>
              <a:rPr lang="it-IT" dirty="0"/>
              <a:t> </a:t>
            </a:r>
            <a:r>
              <a:rPr lang="it-IT" dirty="0" err="1"/>
              <a:t>dealing</a:t>
            </a:r>
            <a:r>
              <a:rPr lang="it-IT" dirty="0"/>
              <a:t> with multiple</a:t>
            </a:r>
            <a:br>
              <a:rPr lang="it-IT" dirty="0"/>
            </a:br>
            <a:r>
              <a:rPr lang="it-IT" dirty="0"/>
              <a:t>data </a:t>
            </a:r>
            <a:r>
              <a:rPr lang="it-IT" dirty="0" err="1"/>
              <a:t>models</a:t>
            </a:r>
            <a:r>
              <a:rPr lang="it-IT" dirty="0"/>
              <a:t> and schema </a:t>
            </a:r>
            <a:r>
              <a:rPr lang="it-IT" dirty="0" err="1"/>
              <a:t>heterogeneity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254</a:t>
            </a:fld>
            <a:endParaRPr lang="en-US" dirty="0"/>
          </a:p>
        </p:txBody>
      </p:sp>
      <p:sp>
        <p:nvSpPr>
          <p:cNvPr id="7" name="Segnaposto contenuto 6"/>
          <p:cNvSpPr>
            <a:spLocks noGrp="1"/>
          </p:cNvSpPr>
          <p:nvPr>
            <p:ph idx="13"/>
          </p:nvPr>
        </p:nvSpPr>
        <p:spPr/>
        <p:txBody>
          <a:bodyPr/>
          <a:lstStyle/>
          <a:p>
            <a:r>
              <a:rPr lang="it-IT" dirty="0" err="1"/>
              <a:t>Forresi</a:t>
            </a:r>
            <a:r>
              <a:rPr lang="it-IT" dirty="0"/>
              <a:t>, C., Francia, E., Golfarelli, M., &amp; </a:t>
            </a:r>
            <a:r>
              <a:rPr lang="it-IT" dirty="0" err="1"/>
              <a:t>Hamadou</a:t>
            </a:r>
            <a:r>
              <a:rPr lang="it-IT" dirty="0"/>
              <a:t>, H. B. (2021). </a:t>
            </a:r>
            <a:r>
              <a:rPr lang="it-IT" b="1" dirty="0"/>
              <a:t>A </a:t>
            </a:r>
            <a:r>
              <a:rPr lang="it-IT" b="1" dirty="0" err="1"/>
              <a:t>dataspace-based</a:t>
            </a:r>
            <a:r>
              <a:rPr lang="it-IT" b="1" dirty="0"/>
              <a:t> </a:t>
            </a:r>
            <a:r>
              <a:rPr lang="it-IT" b="1" dirty="0" err="1"/>
              <a:t>framework</a:t>
            </a:r>
            <a:r>
              <a:rPr lang="it-IT" b="1" dirty="0"/>
              <a:t> for OLAP </a:t>
            </a:r>
            <a:r>
              <a:rPr lang="it-IT" b="1" dirty="0" err="1"/>
              <a:t>analyses</a:t>
            </a:r>
            <a:r>
              <a:rPr lang="it-IT" b="1" dirty="0"/>
              <a:t> in a high-</a:t>
            </a:r>
            <a:r>
              <a:rPr lang="it-IT" b="1" dirty="0" err="1"/>
              <a:t>variety</a:t>
            </a:r>
            <a:r>
              <a:rPr lang="it-IT" b="1" dirty="0"/>
              <a:t> </a:t>
            </a:r>
            <a:r>
              <a:rPr lang="it-IT" b="1" dirty="0" err="1"/>
              <a:t>multistore</a:t>
            </a:r>
            <a:r>
              <a:rPr lang="it-IT" dirty="0"/>
              <a:t>. </a:t>
            </a:r>
            <a:r>
              <a:rPr lang="it-IT" i="1" dirty="0"/>
              <a:t>The VLDB Journal</a:t>
            </a:r>
            <a:r>
              <a:rPr lang="it-IT" dirty="0"/>
              <a:t>, </a:t>
            </a:r>
            <a:r>
              <a:rPr lang="it-IT" i="1" dirty="0"/>
              <a:t>30</a:t>
            </a:r>
            <a:r>
              <a:rPr lang="it-IT" dirty="0"/>
              <a:t>(6), 1017-1040.</a:t>
            </a:r>
            <a:endParaRPr lang="en-GB" dirty="0"/>
          </a:p>
        </p:txBody>
      </p:sp>
      <p:pic>
        <p:nvPicPr>
          <p:cNvPr id="6" name="Immagine 5"/>
          <p:cNvPicPr>
            <a:picLocks noChangeAspect="1"/>
          </p:cNvPicPr>
          <p:nvPr/>
        </p:nvPicPr>
        <p:blipFill>
          <a:blip r:embed="rId2"/>
          <a:stretch>
            <a:fillRect/>
          </a:stretch>
        </p:blipFill>
        <p:spPr>
          <a:xfrm>
            <a:off x="7960797" y="2129896"/>
            <a:ext cx="3119726" cy="3921941"/>
          </a:xfrm>
          <a:prstGeom prst="rect">
            <a:avLst/>
          </a:prstGeom>
        </p:spPr>
      </p:pic>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Schema heterogeneity</a:t>
            </a:r>
          </a:p>
        </p:txBody>
      </p:sp>
    </p:spTree>
    <p:extLst>
      <p:ext uri="{BB962C8B-B14F-4D97-AF65-F5344CB8AC3E}">
        <p14:creationId xmlns:p14="http://schemas.microsoft.com/office/powerpoint/2010/main" val="20094947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a:t>
            </a:r>
            <a:r>
              <a:rPr lang="it-IT" dirty="0" err="1"/>
              <a:t>inconsitency</a:t>
            </a:r>
            <a:endParaRPr lang="en-GB" dirty="0"/>
          </a:p>
        </p:txBody>
      </p:sp>
      <p:sp>
        <p:nvSpPr>
          <p:cNvPr id="3" name="Segnaposto contenuto 2"/>
          <p:cNvSpPr>
            <a:spLocks noGrp="1"/>
          </p:cNvSpPr>
          <p:nvPr>
            <p:ph idx="1"/>
          </p:nvPr>
        </p:nvSpPr>
        <p:spPr>
          <a:xfrm>
            <a:off x="838200" y="1700498"/>
            <a:ext cx="10515600" cy="4724577"/>
          </a:xfrm>
        </p:spPr>
        <p:txBody>
          <a:bodyPr/>
          <a:lstStyle/>
          <a:p>
            <a:r>
              <a:rPr lang="en-GB" dirty="0"/>
              <a:t>Intra-collection</a:t>
            </a:r>
          </a:p>
          <a:p>
            <a:pPr lvl="1"/>
            <a:r>
              <a:rPr lang="en-GB" dirty="0"/>
              <a:t>Due to </a:t>
            </a:r>
            <a:r>
              <a:rPr lang="en-GB" dirty="0" err="1"/>
              <a:t>denormalized</a:t>
            </a:r>
            <a:r>
              <a:rPr lang="en-GB" dirty="0"/>
              <a:t> data </a:t>
            </a:r>
            <a:r>
              <a:rPr lang="en-GB" dirty="0" err="1"/>
              <a:t>modeling</a:t>
            </a:r>
            <a:endParaRPr lang="en-GB" dirty="0"/>
          </a:p>
          <a:p>
            <a:r>
              <a:rPr lang="en-GB" dirty="0"/>
              <a:t>Inter-collection</a:t>
            </a:r>
          </a:p>
          <a:p>
            <a:pPr lvl="1"/>
            <a:r>
              <a:rPr lang="en-GB" dirty="0"/>
              <a:t>Due to analytical data offloading</a:t>
            </a:r>
          </a:p>
          <a:p>
            <a:pPr lvl="2"/>
            <a:r>
              <a:rPr lang="en-US" dirty="0"/>
              <a:t>To reduce costs and optimize performance, the historical depth of databases is kept limited</a:t>
            </a:r>
          </a:p>
          <a:p>
            <a:pPr lvl="2"/>
            <a:r>
              <a:rPr lang="en-US" dirty="0"/>
              <a:t>After some years, data are offloaded to cheaper/bigger storages, e.g., cloud storages, data lakes</a:t>
            </a:r>
          </a:p>
          <a:p>
            <a:pPr lvl="2"/>
            <a:r>
              <a:rPr lang="en-US" dirty="0"/>
              <a:t>Offloading implies a change of data model, a change of schema, and obviously an overlapping of instances with the original data</a:t>
            </a:r>
            <a:endParaRPr lang="en-GB" dirty="0"/>
          </a:p>
          <a:p>
            <a:pPr lvl="1"/>
            <a:r>
              <a:rPr lang="en-GB" dirty="0"/>
              <a:t>Due to multi-cloud architectures</a:t>
            </a:r>
          </a:p>
          <a:p>
            <a:pPr lvl="2"/>
            <a:r>
              <a:rPr lang="en-US" dirty="0"/>
              <a:t>Enables the exploitation of data spread across different providers and architectures, all the while overcoming data silos through data virtualization</a:t>
            </a:r>
          </a:p>
          <a:p>
            <a:pPr lvl="2"/>
            <a:r>
              <a:rPr lang="en-US" dirty="0"/>
              <a:t>Typical in presence of many company branches</a:t>
            </a:r>
            <a:endParaRPr lang="en-GB" dirty="0"/>
          </a:p>
          <a:p>
            <a:r>
              <a:rPr lang="en-GB" dirty="0"/>
              <a:t>Solutions?</a:t>
            </a:r>
          </a:p>
          <a:p>
            <a:pPr lvl="1"/>
            <a:r>
              <a:rPr lang="en-GB" dirty="0"/>
              <a:t>Traditional ETL</a:t>
            </a:r>
          </a:p>
          <a:p>
            <a:pPr lvl="1"/>
            <a:r>
              <a:rPr lang="en-GB" dirty="0"/>
              <a:t>Solve inconsistencies on-the-fly</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255</a:t>
            </a:fld>
            <a:endParaRPr lang="en-US" dirty="0"/>
          </a:p>
        </p:txBody>
      </p:sp>
    </p:spTree>
    <p:extLst>
      <p:ext uri="{BB962C8B-B14F-4D97-AF65-F5344CB8AC3E}">
        <p14:creationId xmlns:p14="http://schemas.microsoft.com/office/powerpoint/2010/main" val="6270526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a:p>
            <a:pPr lvl="1"/>
            <a:r>
              <a:rPr lang="en-GB" dirty="0"/>
              <a:t>Originally introduced as “full outer join merge”</a:t>
            </a:r>
          </a:p>
          <a:p>
            <a:pPr lvl="2"/>
            <a:r>
              <a:rPr lang="en-US" dirty="0" err="1"/>
              <a:t>Naumann</a:t>
            </a:r>
            <a:r>
              <a:rPr lang="en-US" dirty="0"/>
              <a:t>, F., Freytag, J. C., &amp; </a:t>
            </a:r>
            <a:r>
              <a:rPr lang="en-US" dirty="0" err="1"/>
              <a:t>Leser</a:t>
            </a:r>
            <a:r>
              <a:rPr lang="en-US" dirty="0"/>
              <a:t>, U. (2004). </a:t>
            </a:r>
            <a:r>
              <a:rPr lang="en-US" b="1" dirty="0"/>
              <a:t>Completeness of integrated information sources</a:t>
            </a:r>
            <a:r>
              <a:rPr lang="en-US" dirty="0"/>
              <a:t>. </a:t>
            </a:r>
            <a:r>
              <a:rPr lang="en-US" i="1" dirty="0"/>
              <a:t>Information Systems</a:t>
            </a:r>
            <a:r>
              <a:rPr lang="en-US" dirty="0"/>
              <a:t>, </a:t>
            </a:r>
            <a:r>
              <a:rPr lang="en-US" i="1" dirty="0"/>
              <a:t>29</a:t>
            </a:r>
            <a:r>
              <a:rPr lang="en-US" dirty="0"/>
              <a:t>(7), 583-615.</a:t>
            </a:r>
          </a:p>
          <a:p>
            <a:pPr lvl="1"/>
            <a:r>
              <a:rPr lang="en-US" dirty="0"/>
              <a:t>Aims to keep as much information as possible when joining the records of two schemas</a:t>
            </a:r>
          </a:p>
          <a:p>
            <a:pPr lvl="2"/>
            <a:r>
              <a:rPr lang="en-US" dirty="0"/>
              <a:t>Avoid any loss of records</a:t>
            </a:r>
          </a:p>
          <a:p>
            <a:pPr lvl="2"/>
            <a:r>
              <a:rPr lang="en-US" dirty="0"/>
              <a:t>Resolve mappings by providing </a:t>
            </a:r>
            <a:br>
              <a:rPr lang="en-US" dirty="0"/>
            </a:br>
            <a:r>
              <a:rPr lang="en-US" dirty="0"/>
              <a:t>transcoded output</a:t>
            </a:r>
          </a:p>
          <a:p>
            <a:pPr lvl="2"/>
            <a:r>
              <a:rPr lang="en-US" dirty="0"/>
              <a:t>Resolving conflicts whenever </a:t>
            </a:r>
            <a:br>
              <a:rPr lang="en-US" dirty="0"/>
            </a:br>
            <a:r>
              <a:rPr lang="en-US" dirty="0"/>
              <a:t>necessary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256</a:t>
            </a:fld>
            <a:endParaRPr lang="en-US" dirty="0"/>
          </a:p>
        </p:txBody>
      </p:sp>
      <p:pic>
        <p:nvPicPr>
          <p:cNvPr id="7" name="Immagine 6"/>
          <p:cNvPicPr>
            <a:picLocks noChangeAspect="1"/>
          </p:cNvPicPr>
          <p:nvPr/>
        </p:nvPicPr>
        <p:blipFill>
          <a:blip r:embed="rId2"/>
          <a:stretch>
            <a:fillRect/>
          </a:stretch>
        </p:blipFill>
        <p:spPr>
          <a:xfrm>
            <a:off x="5191979" y="3378806"/>
            <a:ext cx="5930425" cy="2590563"/>
          </a:xfrm>
          <a:prstGeom prst="rect">
            <a:avLst/>
          </a:prstGeom>
        </p:spPr>
      </p:pic>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15329462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a:p>
            <a:pPr lvl="1"/>
            <a:r>
              <a:rPr lang="en-GB" dirty="0"/>
              <a:t>Originally introduced as “full outer join merge”</a:t>
            </a:r>
          </a:p>
          <a:p>
            <a:pPr lvl="2"/>
            <a:r>
              <a:rPr lang="en-US" dirty="0" err="1"/>
              <a:t>Naumann</a:t>
            </a:r>
            <a:r>
              <a:rPr lang="en-US" dirty="0"/>
              <a:t>, F., Freytag, J. C., &amp; </a:t>
            </a:r>
            <a:r>
              <a:rPr lang="en-US" dirty="0" err="1"/>
              <a:t>Leser</a:t>
            </a:r>
            <a:r>
              <a:rPr lang="en-US" dirty="0"/>
              <a:t>, U. (2004). </a:t>
            </a:r>
            <a:r>
              <a:rPr lang="en-US" b="1" dirty="0"/>
              <a:t>Completeness of integrated information sources</a:t>
            </a:r>
            <a:r>
              <a:rPr lang="en-US" dirty="0"/>
              <a:t>. </a:t>
            </a:r>
            <a:r>
              <a:rPr lang="en-US" i="1" dirty="0"/>
              <a:t>Information Systems</a:t>
            </a:r>
            <a:r>
              <a:rPr lang="en-US" dirty="0"/>
              <a:t>, </a:t>
            </a:r>
            <a:r>
              <a:rPr lang="en-US" i="1" dirty="0"/>
              <a:t>29</a:t>
            </a:r>
            <a:r>
              <a:rPr lang="en-US" dirty="0"/>
              <a:t>(7), 583-615.</a:t>
            </a:r>
          </a:p>
          <a:p>
            <a:pPr lvl="1"/>
            <a:r>
              <a:rPr lang="en-US" dirty="0"/>
              <a:t>Aims to keep as much information as possible when joining the records of two schemas</a:t>
            </a:r>
          </a:p>
          <a:p>
            <a:pPr lvl="2"/>
            <a:r>
              <a:rPr lang="en-US" dirty="0"/>
              <a:t>Avoid any loss of records</a:t>
            </a:r>
          </a:p>
          <a:p>
            <a:pPr lvl="2"/>
            <a:r>
              <a:rPr lang="en-US" dirty="0"/>
              <a:t>Resolve mappings by providing </a:t>
            </a:r>
            <a:br>
              <a:rPr lang="en-US" dirty="0"/>
            </a:br>
            <a:r>
              <a:rPr lang="en-US" dirty="0"/>
              <a:t>transcoded output</a:t>
            </a:r>
          </a:p>
          <a:p>
            <a:pPr lvl="2"/>
            <a:r>
              <a:rPr lang="en-US" dirty="0"/>
              <a:t>Resolving conflicts whenever </a:t>
            </a:r>
            <a:br>
              <a:rPr lang="en-US" dirty="0"/>
            </a:br>
            <a:r>
              <a:rPr lang="en-US" dirty="0"/>
              <a:t>necessary</a:t>
            </a:r>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257</a:t>
            </a:fld>
            <a:endParaRPr lang="en-US" dirty="0"/>
          </a:p>
        </p:txBody>
      </p:sp>
      <p:pic>
        <p:nvPicPr>
          <p:cNvPr id="7" name="Immagine 6"/>
          <p:cNvPicPr>
            <a:picLocks noChangeAspect="1"/>
          </p:cNvPicPr>
          <p:nvPr/>
        </p:nvPicPr>
        <p:blipFill>
          <a:blip r:embed="rId2"/>
          <a:stretch>
            <a:fillRect/>
          </a:stretch>
        </p:blipFill>
        <p:spPr>
          <a:xfrm>
            <a:off x="5191979" y="3378806"/>
            <a:ext cx="5930425" cy="2590563"/>
          </a:xfrm>
          <a:prstGeom prst="rect">
            <a:avLst/>
          </a:prstGeom>
        </p:spPr>
      </p:pic>
      <p:sp>
        <p:nvSpPr>
          <p:cNvPr id="6" name="Rettangolo 5"/>
          <p:cNvSpPr/>
          <p:nvPr/>
        </p:nvSpPr>
        <p:spPr>
          <a:xfrm>
            <a:off x="6400800" y="3868615"/>
            <a:ext cx="742462" cy="1563077"/>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p:cNvSpPr/>
          <p:nvPr/>
        </p:nvSpPr>
        <p:spPr>
          <a:xfrm rot="5400000">
            <a:off x="6521060" y="3527772"/>
            <a:ext cx="509756" cy="2235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rot="5400000">
            <a:off x="6316615" y="5711095"/>
            <a:ext cx="910827" cy="430887"/>
          </a:xfrm>
          <a:prstGeom prst="rect">
            <a:avLst/>
          </a:prstGeom>
          <a:solidFill>
            <a:schemeClr val="accent6">
              <a:lumMod val="20000"/>
              <a:lumOff val="80000"/>
            </a:schemeClr>
          </a:solidFill>
        </p:spPr>
        <p:txBody>
          <a:bodyPr wrap="none" tIns="0" bIns="0" rtlCol="0">
            <a:spAutoFit/>
          </a:bodyPr>
          <a:lstStyle/>
          <a:p>
            <a:r>
              <a:rPr lang="en-GB" sz="1400" i="1" dirty="0">
                <a:latin typeface="Helvetica" panose="020B0604020202020204" pitchFamily="34" charset="0"/>
                <a:cs typeface="Helvetica" panose="020B0604020202020204" pitchFamily="34" charset="0"/>
              </a:rPr>
              <a:t>Schema </a:t>
            </a:r>
          </a:p>
          <a:p>
            <a:r>
              <a:rPr lang="en-GB" sz="1400" i="1" dirty="0">
                <a:latin typeface="Helvetica" panose="020B0604020202020204" pitchFamily="34" charset="0"/>
                <a:cs typeface="Helvetica" panose="020B0604020202020204" pitchFamily="34" charset="0"/>
              </a:rPr>
              <a:t>matching</a:t>
            </a:r>
          </a:p>
        </p:txBody>
      </p:sp>
      <p:sp>
        <p:nvSpPr>
          <p:cNvPr id="10" name="CasellaDiTesto 9"/>
          <p:cNvSpPr txBox="1"/>
          <p:nvPr/>
        </p:nvSpPr>
        <p:spPr>
          <a:xfrm>
            <a:off x="7943180" y="4458643"/>
            <a:ext cx="692818" cy="430887"/>
          </a:xfrm>
          <a:prstGeom prst="rect">
            <a:avLst/>
          </a:prstGeom>
          <a:solidFill>
            <a:schemeClr val="accent2">
              <a:lumMod val="20000"/>
              <a:lumOff val="80000"/>
            </a:schemeClr>
          </a:solidFill>
        </p:spPr>
        <p:txBody>
          <a:bodyPr wrap="none" tIns="0" bIns="0" rtlCol="0">
            <a:spAutoFit/>
          </a:bodyPr>
          <a:lstStyle/>
          <a:p>
            <a:r>
              <a:rPr lang="en-GB" sz="1400" i="1" dirty="0">
                <a:solidFill>
                  <a:srgbClr val="FF0000"/>
                </a:solidFill>
                <a:latin typeface="Helvetica" panose="020B0604020202020204" pitchFamily="34" charset="0"/>
                <a:cs typeface="Helvetica" panose="020B0604020202020204" pitchFamily="34" charset="0"/>
              </a:rPr>
              <a:t>Entity</a:t>
            </a:r>
            <a:br>
              <a:rPr lang="en-GB" sz="1400" i="1" dirty="0">
                <a:solidFill>
                  <a:srgbClr val="FF0000"/>
                </a:solidFill>
                <a:latin typeface="Helvetica" panose="020B0604020202020204" pitchFamily="34" charset="0"/>
                <a:cs typeface="Helvetica" panose="020B0604020202020204" pitchFamily="34" charset="0"/>
              </a:rPr>
            </a:br>
            <a:r>
              <a:rPr lang="en-GB" sz="1400" i="1" dirty="0">
                <a:solidFill>
                  <a:srgbClr val="FF0000"/>
                </a:solidFill>
                <a:latin typeface="Helvetica" panose="020B0604020202020204" pitchFamily="34" charset="0"/>
                <a:cs typeface="Helvetica" panose="020B0604020202020204" pitchFamily="34" charset="0"/>
              </a:rPr>
              <a:t>linking</a:t>
            </a:r>
          </a:p>
        </p:txBody>
      </p:sp>
      <p:sp>
        <p:nvSpPr>
          <p:cNvPr id="11" name="CasellaDiTesto 10"/>
          <p:cNvSpPr txBox="1"/>
          <p:nvPr/>
        </p:nvSpPr>
        <p:spPr>
          <a:xfrm>
            <a:off x="6440849" y="4429926"/>
            <a:ext cx="662361" cy="430887"/>
          </a:xfrm>
          <a:prstGeom prst="rect">
            <a:avLst/>
          </a:prstGeom>
          <a:solidFill>
            <a:schemeClr val="tx1"/>
          </a:solidFill>
        </p:spPr>
        <p:txBody>
          <a:bodyPr wrap="none" tIns="0" bIns="0" rtlCol="0">
            <a:spAutoFit/>
          </a:bodyPr>
          <a:lstStyle/>
          <a:p>
            <a:pPr algn="ctr"/>
            <a:r>
              <a:rPr lang="en-GB" sz="1400" i="1" dirty="0">
                <a:solidFill>
                  <a:schemeClr val="bg1"/>
                </a:solidFill>
                <a:latin typeface="Helvetica" panose="020B0604020202020204" pitchFamily="34" charset="0"/>
                <a:cs typeface="Helvetica" panose="020B0604020202020204" pitchFamily="34" charset="0"/>
              </a:rPr>
              <a:t>Data</a:t>
            </a:r>
            <a:br>
              <a:rPr lang="en-GB" sz="1400" i="1" dirty="0">
                <a:solidFill>
                  <a:schemeClr val="bg1"/>
                </a:solidFill>
                <a:latin typeface="Helvetica" panose="020B0604020202020204" pitchFamily="34" charset="0"/>
                <a:cs typeface="Helvetica" panose="020B0604020202020204" pitchFamily="34" charset="0"/>
              </a:rPr>
            </a:br>
            <a:r>
              <a:rPr lang="en-GB" sz="1400" i="1" dirty="0">
                <a:solidFill>
                  <a:schemeClr val="bg1"/>
                </a:solidFill>
                <a:latin typeface="Helvetica" panose="020B0604020202020204" pitchFamily="34" charset="0"/>
                <a:cs typeface="Helvetica" panose="020B0604020202020204" pitchFamily="34" charset="0"/>
              </a:rPr>
              <a:t>fusion</a:t>
            </a:r>
          </a:p>
        </p:txBody>
      </p:sp>
      <p:sp>
        <p:nvSpPr>
          <p:cNvPr id="12" name="Rettangolo con angoli arrotondati sullo stesso lato 11"/>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159478066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Data fusion</a:t>
            </a:r>
            <a:endParaRPr lang="en-GB" dirty="0"/>
          </a:p>
        </p:txBody>
      </p:sp>
      <p:sp>
        <p:nvSpPr>
          <p:cNvPr id="3" name="Segnaposto contenuto 2"/>
          <p:cNvSpPr>
            <a:spLocks noGrp="1"/>
          </p:cNvSpPr>
          <p:nvPr>
            <p:ph idx="1"/>
          </p:nvPr>
        </p:nvSpPr>
        <p:spPr/>
        <p:txBody>
          <a:bodyPr anchor="t"/>
          <a:lstStyle/>
          <a:p>
            <a:r>
              <a:rPr lang="en-GB" dirty="0"/>
              <a:t>Merge operator</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258</a:t>
            </a:fld>
            <a:endParaRPr lang="en-US" dirty="0"/>
          </a:p>
        </p:txBody>
      </p:sp>
      <p:pic>
        <p:nvPicPr>
          <p:cNvPr id="8" name="Immagine 7"/>
          <p:cNvPicPr>
            <a:picLocks noChangeAspect="1"/>
          </p:cNvPicPr>
          <p:nvPr/>
        </p:nvPicPr>
        <p:blipFill>
          <a:blip r:embed="rId2"/>
          <a:stretch>
            <a:fillRect/>
          </a:stretch>
        </p:blipFill>
        <p:spPr>
          <a:xfrm>
            <a:off x="3444805" y="1867062"/>
            <a:ext cx="5302390" cy="4405293"/>
          </a:xfrm>
          <a:prstGeom prst="rect">
            <a:avLst/>
          </a:prstGeom>
        </p:spPr>
      </p:pic>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36408443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On-the-</a:t>
            </a:r>
            <a:r>
              <a:rPr lang="it-IT" dirty="0" err="1"/>
              <a:t>fly</a:t>
            </a:r>
            <a:r>
              <a:rPr lang="it-IT" dirty="0"/>
              <a:t> data fusion</a:t>
            </a:r>
            <a:endParaRPr lang="en-GB" dirty="0"/>
          </a:p>
        </p:txBody>
      </p:sp>
      <p:sp>
        <p:nvSpPr>
          <p:cNvPr id="3" name="Segnaposto contenuto 2"/>
          <p:cNvSpPr>
            <a:spLocks noGrp="1"/>
          </p:cNvSpPr>
          <p:nvPr>
            <p:ph idx="1"/>
          </p:nvPr>
        </p:nvSpPr>
        <p:spPr>
          <a:xfrm>
            <a:off x="838200" y="1700498"/>
            <a:ext cx="10515600" cy="4595105"/>
          </a:xfrm>
        </p:spPr>
        <p:txBody>
          <a:bodyPr anchor="t"/>
          <a:lstStyle/>
          <a:p>
            <a:r>
              <a:rPr lang="en-GB" dirty="0"/>
              <a:t>Merge operator in a query plan</a:t>
            </a:r>
            <a:endParaRPr lang="it-IT" dirty="0"/>
          </a:p>
          <a:p>
            <a:pPr lvl="1"/>
            <a:r>
              <a:rPr lang="it-IT" dirty="0"/>
              <a:t>Take the data from </a:t>
            </a:r>
            <a:r>
              <a:rPr lang="it-IT" dirty="0" err="1"/>
              <a:t>heterogeneous</a:t>
            </a:r>
            <a:br>
              <a:rPr lang="it-IT" dirty="0"/>
            </a:br>
            <a:r>
              <a:rPr lang="it-IT" dirty="0" err="1"/>
              <a:t>sources</a:t>
            </a:r>
            <a:r>
              <a:rPr lang="it-IT" dirty="0"/>
              <a:t> (in </a:t>
            </a:r>
            <a:r>
              <a:rPr lang="it-IT" dirty="0" err="1"/>
              <a:t>different</a:t>
            </a:r>
            <a:r>
              <a:rPr lang="it-IT" dirty="0"/>
              <a:t> colors)</a:t>
            </a:r>
          </a:p>
          <a:p>
            <a:pPr lvl="1"/>
            <a:r>
              <a:rPr lang="it-IT" dirty="0" err="1"/>
              <a:t>Extract</a:t>
            </a:r>
            <a:r>
              <a:rPr lang="it-IT" dirty="0"/>
              <a:t> </a:t>
            </a:r>
            <a:r>
              <a:rPr lang="it-IT" dirty="0" err="1"/>
              <a:t>records</a:t>
            </a:r>
            <a:r>
              <a:rPr lang="it-IT" dirty="0"/>
              <a:t> of the single </a:t>
            </a:r>
            <a:r>
              <a:rPr lang="it-IT" dirty="0" err="1"/>
              <a:t>entites</a:t>
            </a:r>
            <a:br>
              <a:rPr lang="it-IT" dirty="0"/>
            </a:br>
            <a:r>
              <a:rPr lang="it-IT" dirty="0"/>
              <a:t>(e.g., </a:t>
            </a:r>
            <a:r>
              <a:rPr lang="it-IT" dirty="0" err="1"/>
              <a:t>customer</a:t>
            </a:r>
            <a:r>
              <a:rPr lang="it-IT" dirty="0"/>
              <a:t>, </a:t>
            </a:r>
            <a:r>
              <a:rPr lang="it-IT" dirty="0" err="1"/>
              <a:t>products</a:t>
            </a:r>
            <a:r>
              <a:rPr lang="it-IT" dirty="0"/>
              <a:t>)</a:t>
            </a:r>
          </a:p>
          <a:p>
            <a:pPr lvl="1"/>
            <a:r>
              <a:rPr lang="it-IT" dirty="0"/>
              <a:t>Merge </a:t>
            </a:r>
            <a:r>
              <a:rPr lang="it-IT" dirty="0" err="1"/>
              <a:t>each</a:t>
            </a:r>
            <a:r>
              <a:rPr lang="it-IT" dirty="0"/>
              <a:t> </a:t>
            </a:r>
            <a:r>
              <a:rPr lang="it-IT" dirty="0" err="1"/>
              <a:t>entity</a:t>
            </a:r>
            <a:endParaRPr lang="it-IT" dirty="0"/>
          </a:p>
          <a:p>
            <a:pPr lvl="1"/>
            <a:r>
              <a:rPr lang="it-IT" dirty="0"/>
              <a:t>Join and produce the </a:t>
            </a:r>
            <a:r>
              <a:rPr lang="it-IT" dirty="0" err="1"/>
              <a:t>final</a:t>
            </a:r>
            <a:r>
              <a:rPr lang="it-IT" dirty="0"/>
              <a:t> </a:t>
            </a:r>
            <a:r>
              <a:rPr lang="it-IT" dirty="0" err="1"/>
              <a:t>result</a:t>
            </a:r>
            <a:endParaRPr lang="it-IT" dirty="0"/>
          </a:p>
          <a:p>
            <a:endParaRPr lang="it-IT" dirty="0"/>
          </a:p>
          <a:p>
            <a:r>
              <a:rPr lang="it-IT" dirty="0" err="1"/>
              <a:t>Now</a:t>
            </a:r>
            <a:r>
              <a:rPr lang="it-IT" dirty="0"/>
              <a:t> </a:t>
            </a:r>
            <a:r>
              <a:rPr lang="it-IT" dirty="0" err="1"/>
              <a:t>we</a:t>
            </a:r>
            <a:r>
              <a:rPr lang="it-IT" dirty="0"/>
              <a:t> </a:t>
            </a:r>
            <a:r>
              <a:rPr lang="it-IT" dirty="0" err="1"/>
              <a:t>have</a:t>
            </a:r>
            <a:r>
              <a:rPr lang="it-IT" dirty="0"/>
              <a:t> a </a:t>
            </a:r>
            <a:r>
              <a:rPr lang="it-IT" dirty="0" err="1"/>
              <a:t>multistore</a:t>
            </a:r>
            <a:r>
              <a:rPr lang="it-IT" dirty="0"/>
              <a:t> </a:t>
            </a:r>
            <a:br>
              <a:rPr lang="it-IT" dirty="0"/>
            </a:br>
            <a:r>
              <a:rPr lang="it-IT" dirty="0" err="1"/>
              <a:t>dealing</a:t>
            </a:r>
            <a:r>
              <a:rPr lang="it-IT" dirty="0"/>
              <a:t> with multiple data </a:t>
            </a:r>
            <a:r>
              <a:rPr lang="it-IT" dirty="0" err="1"/>
              <a:t>models</a:t>
            </a:r>
            <a:r>
              <a:rPr lang="it-IT" dirty="0"/>
              <a:t>,</a:t>
            </a:r>
            <a:br>
              <a:rPr lang="it-IT" dirty="0"/>
            </a:br>
            <a:r>
              <a:rPr lang="it-IT" dirty="0"/>
              <a:t>schema </a:t>
            </a:r>
            <a:r>
              <a:rPr lang="it-IT" dirty="0" err="1"/>
              <a:t>heterogeneity</a:t>
            </a:r>
            <a:r>
              <a:rPr lang="it-IT" dirty="0"/>
              <a:t>, and data</a:t>
            </a:r>
            <a:br>
              <a:rPr lang="it-IT" dirty="0"/>
            </a:br>
            <a:r>
              <a:rPr lang="it-IT" dirty="0" err="1"/>
              <a:t>inconsistency</a:t>
            </a:r>
            <a:endParaRPr lang="it-IT" dirty="0"/>
          </a:p>
          <a:p>
            <a:pPr lvl="1"/>
            <a:r>
              <a:rPr lang="it-IT" dirty="0"/>
              <a:t>Are </a:t>
            </a:r>
            <a:r>
              <a:rPr lang="it-IT" dirty="0" err="1"/>
              <a:t>we</a:t>
            </a:r>
            <a:r>
              <a:rPr lang="it-IT" dirty="0"/>
              <a:t> </a:t>
            </a:r>
            <a:r>
              <a:rPr lang="it-IT" dirty="0" err="1"/>
              <a:t>done</a:t>
            </a:r>
            <a:r>
              <a:rPr lang="it-IT" dirty="0"/>
              <a:t>? Not </a:t>
            </a:r>
            <a:r>
              <a:rPr lang="it-IT" dirty="0" err="1"/>
              <a:t>yet</a:t>
            </a:r>
            <a:r>
              <a:rPr lang="it-IT" dirty="0"/>
              <a:t>!</a:t>
            </a:r>
            <a:endParaRPr lang="en-GB" dirty="0"/>
          </a:p>
          <a:p>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259</a:t>
            </a:fld>
            <a:endParaRPr lang="en-US" dirty="0"/>
          </a:p>
        </p:txBody>
      </p:sp>
      <p:pic>
        <p:nvPicPr>
          <p:cNvPr id="8" name="Immagine 7"/>
          <p:cNvPicPr>
            <a:picLocks noChangeAspect="1"/>
          </p:cNvPicPr>
          <p:nvPr/>
        </p:nvPicPr>
        <p:blipFill>
          <a:blip r:embed="rId2"/>
          <a:stretch>
            <a:fillRect/>
          </a:stretch>
        </p:blipFill>
        <p:spPr>
          <a:xfrm>
            <a:off x="5518768" y="1700499"/>
            <a:ext cx="5604630" cy="4653468"/>
          </a:xfrm>
          <a:prstGeom prst="rect">
            <a:avLst/>
          </a:prstGeom>
        </p:spPr>
      </p:pic>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inconsistency</a:t>
            </a:r>
          </a:p>
        </p:txBody>
      </p:sp>
    </p:spTree>
    <p:extLst>
      <p:ext uri="{BB962C8B-B14F-4D97-AF65-F5344CB8AC3E}">
        <p14:creationId xmlns:p14="http://schemas.microsoft.com/office/powerpoint/2010/main" val="428347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1652631" y="4159974"/>
            <a:ext cx="4066290" cy="2112382"/>
          </a:xfrm>
          <a:prstGeom prst="rect">
            <a:avLst/>
          </a:prstGeom>
        </p:spPr>
      </p:pic>
      <p:sp>
        <p:nvSpPr>
          <p:cNvPr id="2" name="Titolo 1"/>
          <p:cNvSpPr>
            <a:spLocks noGrp="1"/>
          </p:cNvSpPr>
          <p:nvPr>
            <p:ph type="title"/>
          </p:nvPr>
        </p:nvSpPr>
        <p:spPr/>
        <p:txBody>
          <a:bodyPr/>
          <a:lstStyle/>
          <a:p>
            <a:r>
              <a:rPr lang="en-US" noProof="0" dirty="0"/>
              <a:t>Cluster</a:t>
            </a:r>
          </a:p>
        </p:txBody>
      </p:sp>
      <p:sp>
        <p:nvSpPr>
          <p:cNvPr id="3" name="Segnaposto contenuto 2"/>
          <p:cNvSpPr>
            <a:spLocks noGrp="1"/>
          </p:cNvSpPr>
          <p:nvPr>
            <p:ph idx="1"/>
          </p:nvPr>
        </p:nvSpPr>
        <p:spPr/>
        <p:txBody>
          <a:bodyPr anchor="t">
            <a:normAutofit/>
          </a:bodyPr>
          <a:lstStyle/>
          <a:p>
            <a:r>
              <a:rPr lang="en-US" noProof="0" dirty="0"/>
              <a:t>Compute nodes are stored on racks</a:t>
            </a:r>
          </a:p>
          <a:p>
            <a:pPr lvl="1"/>
            <a:r>
              <a:rPr lang="en-US" noProof="0" dirty="0"/>
              <a:t>8–64 compute nodes on a rack</a:t>
            </a:r>
          </a:p>
          <a:p>
            <a:pPr lvl="1"/>
            <a:r>
              <a:rPr lang="en-US" noProof="0" dirty="0"/>
              <a:t>There can be many racks of compute nodes</a:t>
            </a:r>
          </a:p>
          <a:p>
            <a:pPr lvl="1"/>
            <a:r>
              <a:rPr lang="en-US" noProof="0" dirty="0"/>
              <a:t>The nodes on a single rack are connected </a:t>
            </a:r>
            <a:br>
              <a:rPr lang="en-US" noProof="0" dirty="0"/>
            </a:br>
            <a:r>
              <a:rPr lang="en-US" noProof="0" dirty="0"/>
              <a:t>by a network (typically gigabit Ethernet)</a:t>
            </a:r>
          </a:p>
          <a:p>
            <a:pPr lvl="1"/>
            <a:r>
              <a:rPr lang="en-US" noProof="0" dirty="0"/>
              <a:t>Racks are connected by another level </a:t>
            </a:r>
            <a:br>
              <a:rPr lang="en-US" noProof="0" dirty="0"/>
            </a:br>
            <a:r>
              <a:rPr lang="en-US" noProof="0" dirty="0"/>
              <a:t>of network (or a switch)</a:t>
            </a:r>
          </a:p>
          <a:p>
            <a:pPr lvl="2"/>
            <a:r>
              <a:rPr lang="en-US" noProof="0" dirty="0"/>
              <a:t>Intra-rack bandwidth &gt;&gt; inter-rack bandwidth</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26</a:t>
            </a:fld>
            <a:endParaRPr lang="en-US" dirty="0"/>
          </a:p>
        </p:txBody>
      </p:sp>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pic>
        <p:nvPicPr>
          <p:cNvPr id="6146" name="Picture 2" descr="Png Server Rack Transparent Server Rack - Data Center Rack Icon Transparent  PNG - 397x506 - Free Download on NicePNG"/>
          <p:cNvPicPr>
            <a:picLocks noChangeAspect="1" noChangeArrowheads="1"/>
          </p:cNvPicPr>
          <p:nvPr/>
        </p:nvPicPr>
        <p:blipFill rotWithShape="1">
          <a:blip r:embed="rId4">
            <a:extLst>
              <a:ext uri="{28A0092B-C50C-407E-A947-70E740481C1C}">
                <a14:useLocalDpi xmlns:a14="http://schemas.microsoft.com/office/drawing/2010/main" val="0"/>
              </a:ext>
            </a:extLst>
          </a:blip>
          <a:srcRect l="29049" t="3587" r="29170" b="7739"/>
          <a:stretch/>
        </p:blipFill>
        <p:spPr bwMode="auto">
          <a:xfrm>
            <a:off x="7716473" y="2042353"/>
            <a:ext cx="2643542" cy="400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5960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On-the-</a:t>
            </a:r>
            <a:r>
              <a:rPr lang="it-IT" dirty="0" err="1"/>
              <a:t>fly</a:t>
            </a:r>
            <a:r>
              <a:rPr lang="it-IT" dirty="0"/>
              <a:t> data fusion</a:t>
            </a:r>
            <a:endParaRPr lang="en-GB" dirty="0"/>
          </a:p>
        </p:txBody>
      </p:sp>
      <p:sp>
        <p:nvSpPr>
          <p:cNvPr id="3" name="Segnaposto contenuto 2"/>
          <p:cNvSpPr>
            <a:spLocks noGrp="1"/>
          </p:cNvSpPr>
          <p:nvPr>
            <p:ph idx="1"/>
          </p:nvPr>
        </p:nvSpPr>
        <p:spPr/>
        <p:txBody>
          <a:bodyPr anchor="t"/>
          <a:lstStyle/>
          <a:p>
            <a:r>
              <a:rPr lang="en-GB" dirty="0"/>
              <a:t>Main issue: performance</a:t>
            </a:r>
          </a:p>
          <a:p>
            <a:pPr lvl="1"/>
            <a:r>
              <a:rPr lang="en-GB" dirty="0"/>
              <a:t>Collections accessed more than once</a:t>
            </a:r>
          </a:p>
          <a:p>
            <a:pPr lvl="1"/>
            <a:r>
              <a:rPr lang="en-GB" dirty="0"/>
              <a:t>Most effort pulled to the middleware</a:t>
            </a:r>
          </a:p>
          <a:p>
            <a:endParaRPr lang="en-GB" dirty="0"/>
          </a:p>
          <a:p>
            <a:r>
              <a:rPr lang="en-GB" dirty="0"/>
              <a:t>What can we do about it?</a:t>
            </a:r>
          </a:p>
          <a:p>
            <a:pPr lvl="1"/>
            <a:r>
              <a:rPr lang="en-GB" dirty="0"/>
              <a:t>Exploit more the local DBMSs</a:t>
            </a:r>
          </a:p>
          <a:p>
            <a:pPr lvl="1"/>
            <a:r>
              <a:rPr lang="en-GB" dirty="0"/>
              <a:t>Exploit local data modelling</a:t>
            </a:r>
          </a:p>
          <a:p>
            <a:pPr lvl="1"/>
            <a:r>
              <a:rPr lang="en-GB" dirty="0"/>
              <a:t>Carry out multi-entity merges</a:t>
            </a:r>
          </a:p>
          <a:p>
            <a:r>
              <a:rPr lang="en-GB" dirty="0"/>
              <a:t>Issues</a:t>
            </a:r>
          </a:p>
          <a:p>
            <a:pPr lvl="1"/>
            <a:r>
              <a:rPr lang="en-GB" dirty="0"/>
              <a:t>Several query plans could be devised</a:t>
            </a:r>
          </a:p>
          <a:p>
            <a:pPr lvl="1"/>
            <a:r>
              <a:rPr lang="en-GB" dirty="0"/>
              <a:t>Hard to find the most efficient one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260</a:t>
            </a:fld>
            <a:endParaRPr lang="en-US" dirty="0"/>
          </a:p>
        </p:txBody>
      </p:sp>
      <p:pic>
        <p:nvPicPr>
          <p:cNvPr id="6" name="Immagine 5"/>
          <p:cNvPicPr>
            <a:picLocks noChangeAspect="1"/>
          </p:cNvPicPr>
          <p:nvPr/>
        </p:nvPicPr>
        <p:blipFill>
          <a:blip r:embed="rId2"/>
          <a:stretch>
            <a:fillRect/>
          </a:stretch>
        </p:blipFill>
        <p:spPr>
          <a:xfrm>
            <a:off x="5518768" y="1700499"/>
            <a:ext cx="5604630" cy="4653468"/>
          </a:xfrm>
          <a:prstGeom prst="rect">
            <a:avLst/>
          </a:prstGeom>
        </p:spPr>
      </p:pic>
    </p:spTree>
    <p:extLst>
      <p:ext uri="{BB962C8B-B14F-4D97-AF65-F5344CB8AC3E}">
        <p14:creationId xmlns:p14="http://schemas.microsoft.com/office/powerpoint/2010/main" val="26704546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Logical</a:t>
            </a:r>
            <a:r>
              <a:rPr lang="it-IT" dirty="0"/>
              <a:t> </a:t>
            </a:r>
            <a:r>
              <a:rPr lang="it-IT" dirty="0" err="1"/>
              <a:t>optimization</a:t>
            </a:r>
            <a:endParaRPr lang="en-GB" dirty="0"/>
          </a:p>
        </p:txBody>
      </p:sp>
      <p:sp>
        <p:nvSpPr>
          <p:cNvPr id="3" name="Segnaposto contenuto 2"/>
          <p:cNvSpPr>
            <a:spLocks noGrp="1"/>
          </p:cNvSpPr>
          <p:nvPr>
            <p:ph idx="1"/>
          </p:nvPr>
        </p:nvSpPr>
        <p:spPr/>
        <p:txBody>
          <a:bodyPr/>
          <a:lstStyle/>
          <a:p>
            <a:r>
              <a:rPr lang="it-IT" dirty="0" err="1"/>
              <a:t>Logical</a:t>
            </a:r>
            <a:r>
              <a:rPr lang="it-IT" dirty="0"/>
              <a:t> </a:t>
            </a:r>
            <a:r>
              <a:rPr lang="it-IT" dirty="0" err="1"/>
              <a:t>rules</a:t>
            </a:r>
            <a:r>
              <a:rPr lang="it-IT" dirty="0"/>
              <a:t> to </a:t>
            </a:r>
            <a:r>
              <a:rPr lang="it-IT" dirty="0" err="1"/>
              <a:t>transform</a:t>
            </a:r>
            <a:r>
              <a:rPr lang="it-IT" dirty="0"/>
              <a:t> a query </a:t>
            </a:r>
            <a:r>
              <a:rPr lang="it-IT" dirty="0" err="1"/>
              <a:t>plan</a:t>
            </a:r>
            <a:r>
              <a:rPr lang="it-IT" dirty="0"/>
              <a:t> </a:t>
            </a:r>
            <a:r>
              <a:rPr lang="it-IT" dirty="0" err="1"/>
              <a:t>into</a:t>
            </a:r>
            <a:r>
              <a:rPr lang="it-IT" dirty="0"/>
              <a:t> a more </a:t>
            </a:r>
            <a:r>
              <a:rPr lang="it-IT" dirty="0" err="1"/>
              <a:t>efficent</a:t>
            </a:r>
            <a:r>
              <a:rPr lang="it-IT" dirty="0"/>
              <a:t> </a:t>
            </a:r>
            <a:r>
              <a:rPr lang="it-IT" dirty="0" err="1"/>
              <a:t>one</a:t>
            </a:r>
            <a:endParaRPr lang="it-IT" dirty="0"/>
          </a:p>
          <a:p>
            <a:pPr lvl="1"/>
            <a:r>
              <a:rPr lang="en-US" dirty="0"/>
              <a:t>Predicate push-down: applying selection predicates as close to the source as possible</a:t>
            </a:r>
          </a:p>
          <a:p>
            <a:pPr lvl="2"/>
            <a:r>
              <a:rPr lang="en-US" dirty="0"/>
              <a:t>Not always feasible (e.g., in presence of inconsistent data)</a:t>
            </a:r>
          </a:p>
          <a:p>
            <a:pPr lvl="1"/>
            <a:r>
              <a:rPr lang="en-US" dirty="0"/>
              <a:t>Column pruning: extracting the only attributes relevant for the query</a:t>
            </a:r>
          </a:p>
          <a:p>
            <a:pPr lvl="2"/>
            <a:r>
              <a:rPr lang="en-US" dirty="0"/>
              <a:t>Not for granted when writing a custom query language</a:t>
            </a:r>
          </a:p>
          <a:p>
            <a:pPr lvl="1"/>
            <a:r>
              <a:rPr lang="en-US" dirty="0"/>
              <a:t>Join sequence reordering: changing the order to do binary joins</a:t>
            </a:r>
          </a:p>
          <a:p>
            <a:pPr lvl="2"/>
            <a:r>
              <a:rPr lang="en-US" dirty="0"/>
              <a:t>Not so easy when merges are involved as well</a:t>
            </a:r>
          </a:p>
          <a:p>
            <a:pPr lvl="2"/>
            <a:r>
              <a:rPr lang="en-US" dirty="0"/>
              <a:t>Not so easy when data comes from different sources</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261</a:t>
            </a:fld>
            <a:endParaRPr lang="en-US" dirty="0"/>
          </a:p>
        </p:txBody>
      </p:sp>
      <p:sp>
        <p:nvSpPr>
          <p:cNvPr id="8" name="Rettangolo con angoli arrotondati sullo stesso lato 7"/>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35533337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Same</a:t>
            </a:r>
            <a:r>
              <a:rPr lang="it-IT" dirty="0"/>
              <a:t> query, </a:t>
            </a:r>
            <a:r>
              <a:rPr lang="it-IT" dirty="0" err="1"/>
              <a:t>several</a:t>
            </a:r>
            <a:r>
              <a:rPr lang="it-IT" dirty="0"/>
              <a:t> query </a:t>
            </a:r>
            <a:r>
              <a:rPr lang="it-IT" dirty="0" err="1"/>
              <a:t>plans</a:t>
            </a:r>
            <a:endParaRPr lang="en-GB" dirty="0"/>
          </a:p>
        </p:txBody>
      </p:sp>
      <p:sp>
        <p:nvSpPr>
          <p:cNvPr id="3" name="Segnaposto contenuto 2"/>
          <p:cNvSpPr>
            <a:spLocks noGrp="1"/>
          </p:cNvSpPr>
          <p:nvPr>
            <p:ph idx="1"/>
          </p:nvPr>
        </p:nvSpPr>
        <p:spPr/>
        <p:txBody>
          <a:bodyPr anchor="t"/>
          <a:lstStyle/>
          <a:p>
            <a:r>
              <a:rPr lang="en-GB" dirty="0"/>
              <a:t>What is the most efficient solution?</a:t>
            </a:r>
          </a:p>
          <a:p>
            <a:pPr lvl="1"/>
            <a:r>
              <a:rPr lang="en-GB" dirty="0"/>
              <a:t>Single-entity merge and subsequent joins</a:t>
            </a:r>
          </a:p>
          <a:p>
            <a:pPr lvl="1"/>
            <a:r>
              <a:rPr lang="en-GB" dirty="0"/>
              <a:t>Nest relational data and multi-merge with documents</a:t>
            </a:r>
          </a:p>
          <a:p>
            <a:pPr lvl="1"/>
            <a:r>
              <a:rPr lang="en-GB" dirty="0"/>
              <a:t>Join relational data and multi-merge with flattened documents</a:t>
            </a:r>
          </a:p>
          <a:p>
            <a:r>
              <a:rPr lang="en-GB" dirty="0"/>
              <a:t>Depends on several factors</a:t>
            </a:r>
          </a:p>
          <a:p>
            <a:pPr lvl="1"/>
            <a:r>
              <a:rPr lang="en-GB" dirty="0"/>
              <a:t>On the capabilities of each DBMS/middleware</a:t>
            </a:r>
          </a:p>
          <a:p>
            <a:pPr lvl="1"/>
            <a:r>
              <a:rPr lang="en-GB" dirty="0"/>
              <a:t>On the presence of indexes and statistics</a:t>
            </a:r>
          </a:p>
          <a:p>
            <a:pPr lvl="1"/>
            <a:r>
              <a:rPr lang="en-GB" dirty="0"/>
              <a:t>On the resources available to each DBMS/middleware</a:t>
            </a:r>
          </a:p>
          <a:p>
            <a:pPr lvl="1"/>
            <a:r>
              <a:rPr lang="en-GB" dirty="0"/>
              <a:t>On the number of records involved on each side</a:t>
            </a:r>
          </a:p>
          <a:p>
            <a:r>
              <a:rPr lang="en-GB" dirty="0"/>
              <a:t>..which can change over time</a:t>
            </a:r>
          </a:p>
          <a:p>
            <a:pPr lvl="1"/>
            <a:endParaRPr lang="en-GB"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262</a:t>
            </a:fld>
            <a:endParaRPr lang="en-US" dirty="0"/>
          </a:p>
        </p:txBody>
      </p:sp>
      <p:sp>
        <p:nvSpPr>
          <p:cNvPr id="11" name="Rettangolo 10"/>
          <p:cNvSpPr/>
          <p:nvPr/>
        </p:nvSpPr>
        <p:spPr>
          <a:xfrm>
            <a:off x="8178082" y="1402502"/>
            <a:ext cx="2807938" cy="1002166"/>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Helvetica" panose="020B0604020202020204" pitchFamily="34" charset="0"/>
                <a:cs typeface="Helvetica" panose="020B0604020202020204" pitchFamily="34" charset="0"/>
              </a:rPr>
              <a:t>Consistent representation of customers, orders, and </a:t>
            </a:r>
            <a:r>
              <a:rPr lang="en-GB" dirty="0" err="1">
                <a:latin typeface="Helvetica" panose="020B0604020202020204" pitchFamily="34" charset="0"/>
                <a:cs typeface="Helvetica" panose="020B0604020202020204" pitchFamily="34" charset="0"/>
              </a:rPr>
              <a:t>orderlines</a:t>
            </a:r>
            <a:endParaRPr lang="en-GB" dirty="0">
              <a:latin typeface="Helvetica" panose="020B0604020202020204" pitchFamily="34" charset="0"/>
              <a:cs typeface="Helvetica" panose="020B0604020202020204" pitchFamily="34" charset="0"/>
            </a:endParaRPr>
          </a:p>
        </p:txBody>
      </p:sp>
      <p:pic>
        <p:nvPicPr>
          <p:cNvPr id="12" name="Immagine 11"/>
          <p:cNvPicPr>
            <a:picLocks noChangeAspect="1"/>
          </p:cNvPicPr>
          <p:nvPr/>
        </p:nvPicPr>
        <p:blipFill rotWithShape="1">
          <a:blip r:embed="rId2"/>
          <a:srcRect l="12168" t="261" b="6036"/>
          <a:stretch/>
        </p:blipFill>
        <p:spPr>
          <a:xfrm>
            <a:off x="7349940" y="3371371"/>
            <a:ext cx="2364511" cy="3021040"/>
          </a:xfrm>
          <a:prstGeom prst="rect">
            <a:avLst/>
          </a:prstGeom>
        </p:spPr>
      </p:pic>
      <p:pic>
        <p:nvPicPr>
          <p:cNvPr id="15" name="Immagine 14"/>
          <p:cNvPicPr>
            <a:picLocks noChangeAspect="1"/>
          </p:cNvPicPr>
          <p:nvPr/>
        </p:nvPicPr>
        <p:blipFill>
          <a:blip r:embed="rId3"/>
          <a:stretch>
            <a:fillRect/>
          </a:stretch>
        </p:blipFill>
        <p:spPr>
          <a:xfrm>
            <a:off x="9714451" y="2625187"/>
            <a:ext cx="2073882" cy="3749747"/>
          </a:xfrm>
          <a:prstGeom prst="rect">
            <a:avLst/>
          </a:prstGeom>
        </p:spPr>
      </p:pic>
      <p:cxnSp>
        <p:nvCxnSpPr>
          <p:cNvPr id="18" name="Connettore 7 17"/>
          <p:cNvCxnSpPr>
            <a:stCxn id="12" idx="0"/>
            <a:endCxn id="11" idx="1"/>
          </p:cNvCxnSpPr>
          <p:nvPr/>
        </p:nvCxnSpPr>
        <p:spPr>
          <a:xfrm rot="16200000" flipV="1">
            <a:off x="7621246" y="2460421"/>
            <a:ext cx="1467786" cy="354114"/>
          </a:xfrm>
          <a:prstGeom prst="curvedConnector4">
            <a:avLst>
              <a:gd name="adj1" fmla="val 56364"/>
              <a:gd name="adj2" fmla="val 294182"/>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ttore 7 21"/>
          <p:cNvCxnSpPr>
            <a:stCxn id="15" idx="0"/>
            <a:endCxn id="11" idx="3"/>
          </p:cNvCxnSpPr>
          <p:nvPr/>
        </p:nvCxnSpPr>
        <p:spPr>
          <a:xfrm rot="5400000" flipH="1" flipV="1">
            <a:off x="10507905" y="2147072"/>
            <a:ext cx="721602" cy="234628"/>
          </a:xfrm>
          <a:prstGeom prst="curvedConnector4">
            <a:avLst>
              <a:gd name="adj1" fmla="val 15280"/>
              <a:gd name="adj2" fmla="val 19743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Rettangolo con angoli arrotondati sullo stesso lato 13"/>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13955741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Cost</a:t>
            </a:r>
            <a:r>
              <a:rPr lang="it-IT" dirty="0"/>
              <a:t> </a:t>
            </a:r>
            <a:r>
              <a:rPr lang="it-IT" dirty="0" err="1"/>
              <a:t>modelling</a:t>
            </a:r>
            <a:endParaRPr lang="en-GB" dirty="0"/>
          </a:p>
        </p:txBody>
      </p:sp>
      <p:sp>
        <p:nvSpPr>
          <p:cNvPr id="3" name="Segnaposto contenuto 2"/>
          <p:cNvSpPr>
            <a:spLocks noGrp="1"/>
          </p:cNvSpPr>
          <p:nvPr>
            <p:ph idx="1"/>
          </p:nvPr>
        </p:nvSpPr>
        <p:spPr/>
        <p:txBody>
          <a:bodyPr/>
          <a:lstStyle/>
          <a:p>
            <a:r>
              <a:rPr lang="it-IT" dirty="0" err="1"/>
              <a:t>Cost-based</a:t>
            </a:r>
            <a:r>
              <a:rPr lang="it-IT" dirty="0"/>
              <a:t> </a:t>
            </a:r>
            <a:r>
              <a:rPr lang="it-IT" dirty="0" err="1"/>
              <a:t>evaluation</a:t>
            </a:r>
            <a:r>
              <a:rPr lang="it-IT" dirty="0"/>
              <a:t> of </a:t>
            </a:r>
            <a:r>
              <a:rPr lang="it-IT" dirty="0" err="1"/>
              <a:t>different</a:t>
            </a:r>
            <a:r>
              <a:rPr lang="it-IT" dirty="0"/>
              <a:t> </a:t>
            </a:r>
            <a:r>
              <a:rPr lang="it-IT" dirty="0" err="1"/>
              <a:t>plans</a:t>
            </a:r>
            <a:endParaRPr lang="it-IT" dirty="0"/>
          </a:p>
          <a:p>
            <a:pPr lvl="1"/>
            <a:r>
              <a:rPr lang="en-US" dirty="0"/>
              <a:t>White-box cost modelling</a:t>
            </a:r>
          </a:p>
          <a:p>
            <a:pPr lvl="2"/>
            <a:r>
              <a:rPr lang="en-US" dirty="0"/>
              <a:t>Associate theoretical formulas to each query operators, then build up the cost of a query by summing the cost of each operation</a:t>
            </a:r>
          </a:p>
          <a:p>
            <a:pPr lvl="2"/>
            <a:r>
              <a:rPr lang="en-US" dirty="0"/>
              <a:t>Cost can be determined in terms of disk I/O, CPU, network</a:t>
            </a:r>
          </a:p>
          <a:p>
            <a:pPr lvl="2"/>
            <a:r>
              <a:rPr lang="en-US" dirty="0"/>
              <a:t>Requires an enormous effort to effectively model the many factors that contribute to query costs in a complex and heterogeneous environment like a multistore</a:t>
            </a:r>
          </a:p>
          <a:p>
            <a:pPr lvl="1"/>
            <a:r>
              <a:rPr lang="en-US" dirty="0"/>
              <a:t>Black-box cost modelling</a:t>
            </a:r>
          </a:p>
          <a:p>
            <a:pPr lvl="2"/>
            <a:r>
              <a:rPr lang="en-US" dirty="0"/>
              <a:t>Hide the behavior of an execution engine within a black-box, where the known information is mostly limited to the issued queries and the given response times</a:t>
            </a:r>
          </a:p>
          <a:p>
            <a:pPr lvl="2"/>
            <a:r>
              <a:rPr lang="en-US" dirty="0"/>
              <a:t>Cost is determined in terms of time</a:t>
            </a:r>
          </a:p>
          <a:p>
            <a:pPr lvl="2"/>
            <a:r>
              <a:rPr lang="en-US" dirty="0"/>
              <a:t>Easily adapts to evolving environments</a:t>
            </a:r>
          </a:p>
          <a:p>
            <a:pPr lvl="2"/>
            <a:r>
              <a:rPr lang="en-US" dirty="0"/>
              <a:t>Suffers </a:t>
            </a:r>
            <a:r>
              <a:rPr lang="en-US"/>
              <a:t>from cold-start</a:t>
            </a:r>
            <a:endParaRPr lang="en-US" dirty="0"/>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263</a:t>
            </a:fld>
            <a:endParaRPr lang="en-US" dirty="0"/>
          </a:p>
        </p:txBody>
      </p:sp>
      <p:sp>
        <p:nvSpPr>
          <p:cNvPr id="7" name="Rettangolo con angoli arrotondati sullo stesso lato 6"/>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14780513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Cost modelling</a:t>
            </a:r>
          </a:p>
        </p:txBody>
      </p:sp>
      <p:sp>
        <p:nvSpPr>
          <p:cNvPr id="3" name="Segnaposto contenuto 2"/>
          <p:cNvSpPr>
            <a:spLocks noGrp="1"/>
          </p:cNvSpPr>
          <p:nvPr>
            <p:ph idx="1"/>
          </p:nvPr>
        </p:nvSpPr>
        <p:spPr/>
        <p:txBody>
          <a:bodyPr/>
          <a:lstStyle/>
          <a:p>
            <a:r>
              <a:rPr lang="en-GB" dirty="0"/>
              <a:t>White-box </a:t>
            </a:r>
            <a:br>
              <a:rPr lang="en-GB" dirty="0"/>
            </a:br>
            <a:r>
              <a:rPr lang="en-GB" dirty="0"/>
              <a:t>cost modelling</a:t>
            </a:r>
            <a:br>
              <a:rPr lang="en-GB" dirty="0"/>
            </a:br>
            <a:r>
              <a:rPr lang="en-GB" dirty="0"/>
              <a:t>example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264</a:t>
            </a:fld>
            <a:endParaRPr lang="en-US" dirty="0"/>
          </a:p>
        </p:txBody>
      </p:sp>
      <p:sp>
        <p:nvSpPr>
          <p:cNvPr id="11" name="Segnaposto contenuto 10"/>
          <p:cNvSpPr>
            <a:spLocks noGrp="1"/>
          </p:cNvSpPr>
          <p:nvPr>
            <p:ph idx="13"/>
          </p:nvPr>
        </p:nvSpPr>
        <p:spPr/>
        <p:txBody>
          <a:bodyPr/>
          <a:lstStyle/>
          <a:p>
            <a:r>
              <a:rPr lang="en-US" dirty="0" err="1"/>
              <a:t>Golfarelli</a:t>
            </a:r>
            <a:r>
              <a:rPr lang="en-US" dirty="0"/>
              <a:t>, M. (2021, August). </a:t>
            </a:r>
            <a:r>
              <a:rPr lang="en-US" b="1" dirty="0"/>
              <a:t>Optimizing Execution Plans in a Multistore</a:t>
            </a:r>
            <a:r>
              <a:rPr lang="en-US" dirty="0"/>
              <a:t>. In </a:t>
            </a:r>
            <a:r>
              <a:rPr lang="en-US" i="1" dirty="0"/>
              <a:t>Advances in Databases and Information Systems: 25th European Conference, ADBIS 2021</a:t>
            </a:r>
            <a:r>
              <a:rPr lang="en-US" dirty="0"/>
              <a:t>, Tartu, Estonia, August 24–26, 2021, Proceedings (Vol. 12843, p. 136). Springer Nature.</a:t>
            </a:r>
            <a:endParaRPr lang="en-GB" dirty="0"/>
          </a:p>
        </p:txBody>
      </p:sp>
      <p:pic>
        <p:nvPicPr>
          <p:cNvPr id="12" name="Immagine 11"/>
          <p:cNvPicPr>
            <a:picLocks noChangeAspect="1"/>
          </p:cNvPicPr>
          <p:nvPr/>
        </p:nvPicPr>
        <p:blipFill rotWithShape="1">
          <a:blip r:embed="rId2"/>
          <a:srcRect t="1256"/>
          <a:stretch/>
        </p:blipFill>
        <p:spPr>
          <a:xfrm>
            <a:off x="4783354" y="3145872"/>
            <a:ext cx="5644161" cy="2939646"/>
          </a:xfrm>
          <a:prstGeom prst="rect">
            <a:avLst/>
          </a:prstGeom>
        </p:spPr>
      </p:pic>
      <p:pic>
        <p:nvPicPr>
          <p:cNvPr id="13" name="Immagine 12"/>
          <p:cNvPicPr>
            <a:picLocks noChangeAspect="1"/>
          </p:cNvPicPr>
          <p:nvPr/>
        </p:nvPicPr>
        <p:blipFill>
          <a:blip r:embed="rId3"/>
          <a:stretch>
            <a:fillRect/>
          </a:stretch>
        </p:blipFill>
        <p:spPr>
          <a:xfrm>
            <a:off x="4783354" y="1690688"/>
            <a:ext cx="5644161" cy="1420173"/>
          </a:xfrm>
          <a:prstGeom prst="rect">
            <a:avLst/>
          </a:prstGeom>
        </p:spPr>
      </p:pic>
      <p:sp>
        <p:nvSpPr>
          <p:cNvPr id="10" name="Rettangolo con angoli arrotondati sullo stesso lato 9"/>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7470159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Cost modelling</a:t>
            </a:r>
          </a:p>
        </p:txBody>
      </p:sp>
      <p:sp>
        <p:nvSpPr>
          <p:cNvPr id="3" name="Segnaposto contenuto 2"/>
          <p:cNvSpPr>
            <a:spLocks noGrp="1"/>
          </p:cNvSpPr>
          <p:nvPr>
            <p:ph idx="1"/>
          </p:nvPr>
        </p:nvSpPr>
        <p:spPr/>
        <p:txBody>
          <a:bodyPr/>
          <a:lstStyle/>
          <a:p>
            <a:r>
              <a:rPr lang="en-GB" dirty="0"/>
              <a:t>Black-box </a:t>
            </a:r>
            <a:br>
              <a:rPr lang="en-GB" dirty="0"/>
            </a:br>
            <a:r>
              <a:rPr lang="en-GB" dirty="0"/>
              <a:t>cost modelling</a:t>
            </a:r>
            <a:br>
              <a:rPr lang="en-GB" dirty="0"/>
            </a:br>
            <a:r>
              <a:rPr lang="en-GB" dirty="0"/>
              <a:t>example</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265</a:t>
            </a:fld>
            <a:endParaRPr lang="en-US" dirty="0"/>
          </a:p>
        </p:txBody>
      </p:sp>
      <p:sp>
        <p:nvSpPr>
          <p:cNvPr id="11" name="Segnaposto contenuto 10"/>
          <p:cNvSpPr>
            <a:spLocks noGrp="1"/>
          </p:cNvSpPr>
          <p:nvPr>
            <p:ph idx="13"/>
          </p:nvPr>
        </p:nvSpPr>
        <p:spPr/>
        <p:txBody>
          <a:bodyPr/>
          <a:lstStyle/>
          <a:p>
            <a:r>
              <a:rPr lang="en-GB" i="1" dirty="0"/>
              <a:t>(work in progress)</a:t>
            </a:r>
          </a:p>
        </p:txBody>
      </p:sp>
      <p:grpSp>
        <p:nvGrpSpPr>
          <p:cNvPr id="10" name="Gruppo 9"/>
          <p:cNvGrpSpPr/>
          <p:nvPr/>
        </p:nvGrpSpPr>
        <p:grpSpPr>
          <a:xfrm>
            <a:off x="2963150" y="1738100"/>
            <a:ext cx="8617153" cy="4276136"/>
            <a:chOff x="2020611" y="1700499"/>
            <a:chExt cx="8617153" cy="4276136"/>
          </a:xfrm>
        </p:grpSpPr>
        <p:pic>
          <p:nvPicPr>
            <p:cNvPr id="6" name="Immagine 5"/>
            <p:cNvPicPr>
              <a:picLocks noChangeAspect="1"/>
            </p:cNvPicPr>
            <p:nvPr/>
          </p:nvPicPr>
          <p:blipFill>
            <a:blip r:embed="rId2"/>
            <a:stretch>
              <a:fillRect/>
            </a:stretch>
          </p:blipFill>
          <p:spPr>
            <a:xfrm>
              <a:off x="2020611" y="1700499"/>
              <a:ext cx="8150778" cy="3796079"/>
            </a:xfrm>
            <a:prstGeom prst="rect">
              <a:avLst/>
            </a:prstGeom>
          </p:spPr>
        </p:pic>
        <p:pic>
          <p:nvPicPr>
            <p:cNvPr id="7" name="Immagine 6"/>
            <p:cNvPicPr>
              <a:picLocks noChangeAspect="1"/>
            </p:cNvPicPr>
            <p:nvPr/>
          </p:nvPicPr>
          <p:blipFill>
            <a:blip r:embed="rId3"/>
            <a:stretch>
              <a:fillRect/>
            </a:stretch>
          </p:blipFill>
          <p:spPr>
            <a:xfrm>
              <a:off x="9302019" y="4817356"/>
              <a:ext cx="1335745" cy="820046"/>
            </a:xfrm>
            <a:prstGeom prst="rect">
              <a:avLst/>
            </a:prstGeom>
          </p:spPr>
        </p:pic>
        <p:pic>
          <p:nvPicPr>
            <p:cNvPr id="8" name="Immagine 7"/>
            <p:cNvPicPr>
              <a:picLocks noChangeAspect="1"/>
            </p:cNvPicPr>
            <p:nvPr/>
          </p:nvPicPr>
          <p:blipFill>
            <a:blip r:embed="rId4"/>
            <a:stretch>
              <a:fillRect/>
            </a:stretch>
          </p:blipFill>
          <p:spPr>
            <a:xfrm>
              <a:off x="5813571" y="5157346"/>
              <a:ext cx="1340272" cy="819289"/>
            </a:xfrm>
            <a:prstGeom prst="rect">
              <a:avLst/>
            </a:prstGeom>
          </p:spPr>
        </p:pic>
        <p:pic>
          <p:nvPicPr>
            <p:cNvPr id="9" name="Immagine 8"/>
            <p:cNvPicPr>
              <a:picLocks noChangeAspect="1"/>
            </p:cNvPicPr>
            <p:nvPr/>
          </p:nvPicPr>
          <p:blipFill>
            <a:blip r:embed="rId5"/>
            <a:stretch>
              <a:fillRect/>
            </a:stretch>
          </p:blipFill>
          <p:spPr>
            <a:xfrm>
              <a:off x="3523376" y="4874711"/>
              <a:ext cx="1333850" cy="820507"/>
            </a:xfrm>
            <a:prstGeom prst="rect">
              <a:avLst/>
            </a:prstGeom>
          </p:spPr>
        </p:pic>
      </p:grpSp>
      <p:sp>
        <p:nvSpPr>
          <p:cNvPr id="13" name="Rettangolo con angoli arrotondati sullo stesso lato 12"/>
          <p:cNvSpPr/>
          <p:nvPr/>
        </p:nvSpPr>
        <p:spPr>
          <a:xfrm>
            <a:off x="947956" y="12787"/>
            <a:ext cx="216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Query optimization</a:t>
            </a:r>
          </a:p>
        </p:txBody>
      </p:sp>
    </p:spTree>
    <p:extLst>
      <p:ext uri="{BB962C8B-B14F-4D97-AF65-F5344CB8AC3E}">
        <p14:creationId xmlns:p14="http://schemas.microsoft.com/office/powerpoint/2010/main" val="241495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Commodity hardware</a:t>
            </a:r>
          </a:p>
        </p:txBody>
      </p:sp>
      <p:sp>
        <p:nvSpPr>
          <p:cNvPr id="3" name="Segnaposto contenuto 2"/>
          <p:cNvSpPr>
            <a:spLocks noGrp="1"/>
          </p:cNvSpPr>
          <p:nvPr>
            <p:ph idx="1"/>
          </p:nvPr>
        </p:nvSpPr>
        <p:spPr/>
        <p:txBody>
          <a:bodyPr/>
          <a:lstStyle/>
          <a:p>
            <a:r>
              <a:rPr lang="en-US" noProof="0" dirty="0"/>
              <a:t>You are not tied to expensive, proprietary offerings from a single vendor</a:t>
            </a:r>
          </a:p>
          <a:p>
            <a:r>
              <a:rPr lang="en-US" noProof="0" dirty="0"/>
              <a:t>You can choose standardized, commonly available hardware from a large range of vendors to build your cluster</a:t>
            </a:r>
          </a:p>
          <a:p>
            <a:endParaRPr lang="en-US" noProof="0" dirty="0"/>
          </a:p>
          <a:p>
            <a:endParaRPr lang="en-US" noProof="0" dirty="0"/>
          </a:p>
          <a:p>
            <a:r>
              <a:rPr lang="en-US" noProof="0" dirty="0"/>
              <a:t>Commodity ≠ Low-end!</a:t>
            </a:r>
          </a:p>
          <a:p>
            <a:pPr lvl="1"/>
            <a:r>
              <a:rPr lang="en-US" noProof="0" dirty="0"/>
              <a:t>Cheap components with high failure rate </a:t>
            </a:r>
            <a:br>
              <a:rPr lang="en-US" noProof="0" dirty="0"/>
            </a:br>
            <a:r>
              <a:rPr lang="en-US" noProof="0" dirty="0"/>
              <a:t>can be a false economy</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27</a:t>
            </a:fld>
            <a:endParaRPr lang="en-US" dirty="0"/>
          </a:p>
        </p:txBody>
      </p:sp>
      <p:pic>
        <p:nvPicPr>
          <p:cNvPr id="5" name="Immagine 4"/>
          <p:cNvPicPr>
            <a:picLocks noChangeAspect="1"/>
          </p:cNvPicPr>
          <p:nvPr/>
        </p:nvPicPr>
        <p:blipFill>
          <a:blip r:embed="rId3"/>
          <a:stretch>
            <a:fillRect/>
          </a:stretch>
        </p:blipFill>
        <p:spPr>
          <a:xfrm>
            <a:off x="6925600" y="4349687"/>
            <a:ext cx="3099385" cy="1711961"/>
          </a:xfrm>
          <a:prstGeom prst="rect">
            <a:avLst/>
          </a:prstGeom>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2642837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Commodity hardware</a:t>
            </a:r>
          </a:p>
        </p:txBody>
      </p:sp>
      <p:sp>
        <p:nvSpPr>
          <p:cNvPr id="3" name="Segnaposto contenuto 2"/>
          <p:cNvSpPr>
            <a:spLocks noGrp="1"/>
          </p:cNvSpPr>
          <p:nvPr>
            <p:ph idx="1"/>
          </p:nvPr>
        </p:nvSpPr>
        <p:spPr/>
        <p:txBody>
          <a:bodyPr/>
          <a:lstStyle/>
          <a:p>
            <a:r>
              <a:rPr lang="en-US" noProof="0" dirty="0"/>
              <a:t>Example of commodity hardware specifications:</a:t>
            </a:r>
          </a:p>
          <a:p>
            <a:pPr lvl="1"/>
            <a:r>
              <a:rPr lang="en-US" noProof="0" dirty="0"/>
              <a:t>Processor: 12-core i7-8700 CPU @ 3.20GHz</a:t>
            </a:r>
          </a:p>
          <a:p>
            <a:pPr lvl="1"/>
            <a:r>
              <a:rPr lang="en-US" noProof="0" dirty="0"/>
              <a:t>Memory: 64 GB RAM</a:t>
            </a:r>
          </a:p>
          <a:p>
            <a:pPr lvl="1"/>
            <a:r>
              <a:rPr lang="en-US" noProof="0" dirty="0"/>
              <a:t>Storage: 3 × 4TB SATA disks</a:t>
            </a:r>
          </a:p>
          <a:p>
            <a:pPr lvl="1"/>
            <a:r>
              <a:rPr lang="en-US" noProof="0" dirty="0"/>
              <a:t>Network: Gigabit Ethernet</a:t>
            </a:r>
          </a:p>
          <a:p>
            <a:r>
              <a:rPr lang="en-US" noProof="0" dirty="0"/>
              <a:t>Yahoo!’s Hadoop installation:</a:t>
            </a:r>
          </a:p>
          <a:p>
            <a:pPr lvl="1"/>
            <a:r>
              <a:rPr lang="en-US" noProof="0" dirty="0"/>
              <a:t>&gt; 100,000 CPUs in &gt; 60,000 computers (as of 2017)</a:t>
            </a:r>
          </a:p>
          <a:p>
            <a:pPr lvl="1"/>
            <a:r>
              <a:rPr lang="en-US" noProof="0" dirty="0"/>
              <a:t>Used to support research for Ad Systems and Web Search</a:t>
            </a:r>
          </a:p>
          <a:p>
            <a:pPr lvl="1"/>
            <a:r>
              <a:rPr lang="en-US" noProof="0" dirty="0"/>
              <a:t>Also used to do scaling tests to support development of Hadoop</a:t>
            </a:r>
          </a:p>
        </p:txBody>
      </p:sp>
      <p:sp>
        <p:nvSpPr>
          <p:cNvPr id="4" name="Segnaposto numero diapositiva 3"/>
          <p:cNvSpPr>
            <a:spLocks noGrp="1"/>
          </p:cNvSpPr>
          <p:nvPr>
            <p:ph type="sldNum" sz="quarter" idx="12"/>
          </p:nvPr>
        </p:nvSpPr>
        <p:spPr/>
        <p:txBody>
          <a:bodyPr/>
          <a:lstStyle/>
          <a:p>
            <a:fld id="{629637A9-119A-49DA-BD12-AAC58B377D80}" type="slidenum">
              <a:rPr lang="en-US" smtClean="0"/>
              <a:t>28</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899973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8A5F5-F96A-4E21-8A44-4CD0291615EC}"/>
              </a:ext>
            </a:extLst>
          </p:cNvPr>
          <p:cNvSpPr>
            <a:spLocks noGrp="1"/>
          </p:cNvSpPr>
          <p:nvPr>
            <p:ph type="title"/>
          </p:nvPr>
        </p:nvSpPr>
        <p:spPr/>
        <p:txBody>
          <a:bodyPr/>
          <a:lstStyle/>
          <a:p>
            <a:r>
              <a:rPr lang="en-US" noProof="0" dirty="0"/>
              <a:t>Multiple clusters</a:t>
            </a:r>
          </a:p>
        </p:txBody>
      </p:sp>
      <p:sp>
        <p:nvSpPr>
          <p:cNvPr id="3" name="Segnaposto contenuto 2">
            <a:extLst>
              <a:ext uri="{FF2B5EF4-FFF2-40B4-BE49-F238E27FC236}">
                <a16:creationId xmlns:a16="http://schemas.microsoft.com/office/drawing/2014/main" id="{C4885FD1-B60D-4198-9B6A-ECF9B9938850}"/>
              </a:ext>
            </a:extLst>
          </p:cNvPr>
          <p:cNvSpPr>
            <a:spLocks noGrp="1"/>
          </p:cNvSpPr>
          <p:nvPr>
            <p:ph idx="1"/>
          </p:nvPr>
        </p:nvSpPr>
        <p:spPr/>
        <p:txBody>
          <a:bodyPr/>
          <a:lstStyle/>
          <a:p>
            <a:r>
              <a:rPr lang="en-US" noProof="0" dirty="0"/>
              <a:t>Having a single large cluster that is tantalizing to many organizations</a:t>
            </a:r>
          </a:p>
          <a:p>
            <a:pPr lvl="1"/>
            <a:r>
              <a:rPr lang="en-US" noProof="0" dirty="0"/>
              <a:t>No data silos, simpler governance</a:t>
            </a:r>
          </a:p>
          <a:p>
            <a:r>
              <a:rPr lang="en-US" noProof="0" dirty="0"/>
              <a:t>Multiple clusters are inevitable within medium-large enterprise settings</a:t>
            </a:r>
          </a:p>
          <a:p>
            <a:pPr lvl="1"/>
            <a:r>
              <a:rPr lang="en-US" noProof="0" dirty="0"/>
              <a:t>Resiliency</a:t>
            </a:r>
          </a:p>
          <a:p>
            <a:pPr lvl="2"/>
            <a:r>
              <a:rPr lang="en-US" noProof="0" dirty="0"/>
              <a:t>Every cluster sits within a single point of failure due to geography</a:t>
            </a:r>
          </a:p>
          <a:p>
            <a:pPr lvl="1"/>
            <a:r>
              <a:rPr lang="en-US" noProof="0" dirty="0"/>
              <a:t>Software development</a:t>
            </a:r>
          </a:p>
          <a:p>
            <a:pPr lvl="2"/>
            <a:r>
              <a:rPr lang="en-US" noProof="0" dirty="0"/>
              <a:t>Mitigate the risk of impacting critical production environments by isolating configuration, integration, or evolution testing and deployment</a:t>
            </a:r>
          </a:p>
          <a:p>
            <a:pPr lvl="1"/>
            <a:r>
              <a:rPr lang="en-US" noProof="0" dirty="0"/>
              <a:t>Workload isolation</a:t>
            </a:r>
          </a:p>
          <a:p>
            <a:pPr lvl="2"/>
            <a:r>
              <a:rPr lang="en-US" noProof="0" dirty="0"/>
              <a:t>Hardware resources tuned for specific workloads, less resource contention</a:t>
            </a:r>
          </a:p>
          <a:p>
            <a:pPr lvl="1"/>
            <a:r>
              <a:rPr lang="en-US" noProof="0" dirty="0"/>
              <a:t>Legal separation</a:t>
            </a:r>
          </a:p>
          <a:p>
            <a:pPr lvl="1"/>
            <a:r>
              <a:rPr lang="en-US" noProof="0" dirty="0"/>
              <a:t>Independent Storage and Compute</a:t>
            </a:r>
          </a:p>
        </p:txBody>
      </p:sp>
      <p:sp>
        <p:nvSpPr>
          <p:cNvPr id="4" name="Segnaposto piè di pagina 3">
            <a:extLst>
              <a:ext uri="{FF2B5EF4-FFF2-40B4-BE49-F238E27FC236}">
                <a16:creationId xmlns:a16="http://schemas.microsoft.com/office/drawing/2014/main" id="{A2EEB847-434A-4419-ACAC-4BCF18A6C717}"/>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1B5FB5CE-42CF-48E5-9550-98F11AFA78C4}"/>
              </a:ext>
            </a:extLst>
          </p:cNvPr>
          <p:cNvSpPr>
            <a:spLocks noGrp="1"/>
          </p:cNvSpPr>
          <p:nvPr>
            <p:ph type="sldNum" sz="quarter" idx="12"/>
          </p:nvPr>
        </p:nvSpPr>
        <p:spPr/>
        <p:txBody>
          <a:bodyPr/>
          <a:lstStyle/>
          <a:p>
            <a:fld id="{629637A9-119A-49DA-BD12-AAC58B377D80}" type="slidenum">
              <a:rPr lang="en-US" smtClean="0"/>
              <a:t>29</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377967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B274A-C6EB-41B2-B791-14A6064AA5C1}"/>
              </a:ext>
            </a:extLst>
          </p:cNvPr>
          <p:cNvSpPr>
            <a:spLocks noGrp="1"/>
          </p:cNvSpPr>
          <p:nvPr>
            <p:ph type="title"/>
          </p:nvPr>
        </p:nvSpPr>
        <p:spPr/>
        <p:txBody>
          <a:bodyPr/>
          <a:lstStyle/>
          <a:p>
            <a:r>
              <a:rPr lang="en-US" noProof="0" dirty="0"/>
              <a:t>Program</a:t>
            </a:r>
          </a:p>
        </p:txBody>
      </p:sp>
      <p:sp>
        <p:nvSpPr>
          <p:cNvPr id="3" name="Segnaposto contenuto 2">
            <a:extLst>
              <a:ext uri="{FF2B5EF4-FFF2-40B4-BE49-F238E27FC236}">
                <a16:creationId xmlns:a16="http://schemas.microsoft.com/office/drawing/2014/main" id="{C5CB59AE-162C-47C0-BFEF-F326C17468EA}"/>
              </a:ext>
            </a:extLst>
          </p:cNvPr>
          <p:cNvSpPr>
            <a:spLocks noGrp="1"/>
          </p:cNvSpPr>
          <p:nvPr>
            <p:ph idx="1"/>
          </p:nvPr>
        </p:nvSpPr>
        <p:spPr/>
        <p:txBody>
          <a:bodyPr/>
          <a:lstStyle/>
          <a:p>
            <a:r>
              <a:rPr lang="en-US" noProof="0" dirty="0"/>
              <a:t>Lecture 1: Introduction to Big Data</a:t>
            </a:r>
          </a:p>
          <a:p>
            <a:r>
              <a:rPr lang="en-US" noProof="0" dirty="0"/>
              <a:t>Lecture 2: Polyglot Persistence</a:t>
            </a:r>
          </a:p>
          <a:p>
            <a:r>
              <a:rPr lang="en-US" noProof="0" dirty="0"/>
              <a:t>Lecture 3: The Metadata Challenge</a:t>
            </a:r>
          </a:p>
        </p:txBody>
      </p:sp>
      <p:sp>
        <p:nvSpPr>
          <p:cNvPr id="4" name="Segnaposto piè di pagina 3">
            <a:extLst>
              <a:ext uri="{FF2B5EF4-FFF2-40B4-BE49-F238E27FC236}">
                <a16:creationId xmlns:a16="http://schemas.microsoft.com/office/drawing/2014/main" id="{A6BED6BD-399E-443F-A377-734ACDA21030}"/>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90D737F-19B7-451A-8C5B-F31814EEE3CE}"/>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1" name="Segnaposto contenuto 10">
            <a:extLst>
              <a:ext uri="{FF2B5EF4-FFF2-40B4-BE49-F238E27FC236}">
                <a16:creationId xmlns:a16="http://schemas.microsoft.com/office/drawing/2014/main" id="{92CA48FE-E6D4-65F2-E793-46F0303D1A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854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8A5F5-F96A-4E21-8A44-4CD0291615EC}"/>
              </a:ext>
            </a:extLst>
          </p:cNvPr>
          <p:cNvSpPr>
            <a:spLocks noGrp="1"/>
          </p:cNvSpPr>
          <p:nvPr>
            <p:ph type="title"/>
          </p:nvPr>
        </p:nvSpPr>
        <p:spPr/>
        <p:txBody>
          <a:bodyPr/>
          <a:lstStyle/>
          <a:p>
            <a:r>
              <a:rPr lang="en-US" noProof="0" dirty="0"/>
              <a:t>Multiple clusters</a:t>
            </a:r>
          </a:p>
        </p:txBody>
      </p:sp>
      <p:sp>
        <p:nvSpPr>
          <p:cNvPr id="3" name="Segnaposto contenuto 2">
            <a:extLst>
              <a:ext uri="{FF2B5EF4-FFF2-40B4-BE49-F238E27FC236}">
                <a16:creationId xmlns:a16="http://schemas.microsoft.com/office/drawing/2014/main" id="{C4885FD1-B60D-4198-9B6A-ECF9B9938850}"/>
              </a:ext>
            </a:extLst>
          </p:cNvPr>
          <p:cNvSpPr>
            <a:spLocks noGrp="1"/>
          </p:cNvSpPr>
          <p:nvPr>
            <p:ph idx="1"/>
          </p:nvPr>
        </p:nvSpPr>
        <p:spPr/>
        <p:txBody>
          <a:bodyPr/>
          <a:lstStyle/>
          <a:p>
            <a:r>
              <a:rPr lang="en-US" noProof="0" dirty="0"/>
              <a:t>With the success of cloud services, the “independent storage and compute” solution for big data clusters is on the rise</a:t>
            </a:r>
          </a:p>
          <a:p>
            <a:pPr lvl="1"/>
            <a:r>
              <a:rPr lang="en-US" noProof="0" dirty="0"/>
              <a:t>Network is no more a problem</a:t>
            </a:r>
          </a:p>
          <a:p>
            <a:pPr lvl="2"/>
            <a:r>
              <a:rPr lang="en-US" noProof="0" dirty="0"/>
              <a:t>Data locality is (?)</a:t>
            </a:r>
          </a:p>
          <a:p>
            <a:pPr lvl="1"/>
            <a:r>
              <a:rPr lang="en-US" noProof="0" dirty="0"/>
              <a:t>Scalability is modularized</a:t>
            </a:r>
          </a:p>
          <a:p>
            <a:pPr lvl="2"/>
            <a:r>
              <a:rPr lang="en-US" noProof="0" dirty="0"/>
              <a:t>Disk and computation needs are different</a:t>
            </a:r>
          </a:p>
          <a:p>
            <a:pPr lvl="1"/>
            <a:r>
              <a:rPr lang="en-US" noProof="0" dirty="0"/>
              <a:t>Cost-efficient</a:t>
            </a:r>
          </a:p>
          <a:p>
            <a:pPr lvl="2"/>
            <a:r>
              <a:rPr lang="en-US" noProof="0" dirty="0"/>
              <a:t>Data must be persistent, 24/7</a:t>
            </a:r>
          </a:p>
          <a:p>
            <a:pPr lvl="2"/>
            <a:r>
              <a:rPr lang="en-US" noProof="0" dirty="0"/>
              <a:t>Compute nodes are activated only on demand</a:t>
            </a:r>
          </a:p>
        </p:txBody>
      </p:sp>
      <p:sp>
        <p:nvSpPr>
          <p:cNvPr id="4" name="Segnaposto piè di pagina 3">
            <a:extLst>
              <a:ext uri="{FF2B5EF4-FFF2-40B4-BE49-F238E27FC236}">
                <a16:creationId xmlns:a16="http://schemas.microsoft.com/office/drawing/2014/main" id="{A2EEB847-434A-4419-ACAC-4BCF18A6C717}"/>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1B5FB5CE-42CF-48E5-9550-98F11AFA78C4}"/>
              </a:ext>
            </a:extLst>
          </p:cNvPr>
          <p:cNvSpPr>
            <a:spLocks noGrp="1"/>
          </p:cNvSpPr>
          <p:nvPr>
            <p:ph type="sldNum" sz="quarter" idx="12"/>
          </p:nvPr>
        </p:nvSpPr>
        <p:spPr/>
        <p:txBody>
          <a:bodyPr/>
          <a:lstStyle/>
          <a:p>
            <a:fld id="{629637A9-119A-49DA-BD12-AAC58B377D80}" type="slidenum">
              <a:rPr lang="en-US" smtClean="0"/>
              <a:t>30</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HW architecture</a:t>
            </a:r>
          </a:p>
        </p:txBody>
      </p:sp>
    </p:spTree>
    <p:extLst>
      <p:ext uri="{BB962C8B-B14F-4D97-AF65-F5344CB8AC3E}">
        <p14:creationId xmlns:p14="http://schemas.microsoft.com/office/powerpoint/2010/main" val="172896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43F5DB-14D6-4C93-851F-356A5EACB841}"/>
              </a:ext>
            </a:extLst>
          </p:cNvPr>
          <p:cNvSpPr>
            <a:spLocks noGrp="1"/>
          </p:cNvSpPr>
          <p:nvPr>
            <p:ph type="title"/>
          </p:nvPr>
        </p:nvSpPr>
        <p:spPr/>
        <p:txBody>
          <a:bodyPr/>
          <a:lstStyle/>
          <a:p>
            <a:r>
              <a:rPr lang="en-US" noProof="0" dirty="0"/>
              <a:t>Data storage</a:t>
            </a:r>
          </a:p>
        </p:txBody>
      </p:sp>
      <p:sp>
        <p:nvSpPr>
          <p:cNvPr id="3" name="Segnaposto contenuto 2">
            <a:extLst>
              <a:ext uri="{FF2B5EF4-FFF2-40B4-BE49-F238E27FC236}">
                <a16:creationId xmlns:a16="http://schemas.microsoft.com/office/drawing/2014/main" id="{A3356836-4546-4431-A963-D07829755947}"/>
              </a:ext>
            </a:extLst>
          </p:cNvPr>
          <p:cNvSpPr>
            <a:spLocks noGrp="1"/>
          </p:cNvSpPr>
          <p:nvPr>
            <p:ph idx="1"/>
          </p:nvPr>
        </p:nvSpPr>
        <p:spPr/>
        <p:txBody>
          <a:bodyPr/>
          <a:lstStyle/>
          <a:p>
            <a:r>
              <a:rPr lang="en-US" noProof="0" dirty="0"/>
              <a:t>Distributed file system</a:t>
            </a:r>
          </a:p>
          <a:p>
            <a:r>
              <a:rPr lang="en-US" noProof="0" dirty="0"/>
              <a:t>Distributed databases</a:t>
            </a:r>
          </a:p>
        </p:txBody>
      </p:sp>
      <p:sp>
        <p:nvSpPr>
          <p:cNvPr id="4" name="Segnaposto piè di pagina 3">
            <a:extLst>
              <a:ext uri="{FF2B5EF4-FFF2-40B4-BE49-F238E27FC236}">
                <a16:creationId xmlns:a16="http://schemas.microsoft.com/office/drawing/2014/main" id="{479ECD1D-31BB-4618-AB11-B1A1D204D899}"/>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F9CFC60F-7335-44D5-8D04-594891A0E5EB}"/>
              </a:ext>
            </a:extLst>
          </p:cNvPr>
          <p:cNvSpPr>
            <a:spLocks noGrp="1"/>
          </p:cNvSpPr>
          <p:nvPr>
            <p:ph type="sldNum" sz="quarter" idx="12"/>
          </p:nvPr>
        </p:nvSpPr>
        <p:spPr/>
        <p:txBody>
          <a:bodyPr/>
          <a:lstStyle/>
          <a:p>
            <a:fld id="{629637A9-119A-49DA-BD12-AAC58B377D80}" type="slidenum">
              <a:rPr lang="en-US" smtClean="0"/>
              <a:t>31</a:t>
            </a:fld>
            <a:endParaRPr lang="en-US" dirty="0"/>
          </a:p>
        </p:txBody>
      </p:sp>
    </p:spTree>
    <p:extLst>
      <p:ext uri="{BB962C8B-B14F-4D97-AF65-F5344CB8AC3E}">
        <p14:creationId xmlns:p14="http://schemas.microsoft.com/office/powerpoint/2010/main" val="239454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Distributed FS</a:t>
            </a:r>
          </a:p>
        </p:txBody>
      </p:sp>
      <p:sp>
        <p:nvSpPr>
          <p:cNvPr id="3" name="Segnaposto contenuto 2"/>
          <p:cNvSpPr>
            <a:spLocks noGrp="1"/>
          </p:cNvSpPr>
          <p:nvPr>
            <p:ph idx="1"/>
          </p:nvPr>
        </p:nvSpPr>
        <p:spPr/>
        <p:txBody>
          <a:bodyPr>
            <a:normAutofit/>
          </a:bodyPr>
          <a:lstStyle/>
          <a:p>
            <a:r>
              <a:rPr lang="en-US" noProof="0" dirty="0"/>
              <a:t>Different implementations, relying on similar principles</a:t>
            </a:r>
          </a:p>
          <a:p>
            <a:pPr lvl="1"/>
            <a:r>
              <a:rPr lang="en-US" noProof="0" dirty="0"/>
              <a:t>Apache Hadoop</a:t>
            </a:r>
          </a:p>
          <a:p>
            <a:pPr lvl="1"/>
            <a:r>
              <a:rPr lang="en-US" noProof="0" dirty="0"/>
              <a:t>GCP Colossus</a:t>
            </a:r>
          </a:p>
          <a:p>
            <a:pPr lvl="1"/>
            <a:r>
              <a:rPr lang="en-US" noProof="0" dirty="0"/>
              <a:t>AWS EFS</a:t>
            </a:r>
          </a:p>
          <a:p>
            <a:pPr lvl="1"/>
            <a:r>
              <a:rPr lang="en-US" noProof="0" dirty="0"/>
              <a:t>Azure Data Lake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32</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07676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a:t>
            </a:r>
          </a:p>
        </p:txBody>
      </p:sp>
      <p:sp>
        <p:nvSpPr>
          <p:cNvPr id="3" name="Segnaposto contenuto 2"/>
          <p:cNvSpPr>
            <a:spLocks noGrp="1"/>
          </p:cNvSpPr>
          <p:nvPr>
            <p:ph idx="1"/>
          </p:nvPr>
        </p:nvSpPr>
        <p:spPr/>
        <p:txBody>
          <a:bodyPr>
            <a:normAutofit/>
          </a:bodyPr>
          <a:lstStyle/>
          <a:p>
            <a:r>
              <a:rPr lang="en-US" noProof="0" dirty="0"/>
              <a:t>HDFS is a filesystem designed for storing </a:t>
            </a:r>
            <a:r>
              <a:rPr lang="en-US" noProof="0" dirty="0">
                <a:solidFill>
                  <a:srgbClr val="00B0F0"/>
                </a:solidFill>
              </a:rPr>
              <a:t>very large files </a:t>
            </a:r>
            <a:r>
              <a:rPr lang="en-US" noProof="0" dirty="0"/>
              <a:t>with </a:t>
            </a:r>
            <a:r>
              <a:rPr lang="en-US" noProof="0" dirty="0">
                <a:solidFill>
                  <a:srgbClr val="FF0000"/>
                </a:solidFill>
              </a:rPr>
              <a:t>streaming data access</a:t>
            </a:r>
            <a:r>
              <a:rPr lang="en-US" noProof="0" dirty="0"/>
              <a:t> patterns, running on clusters of </a:t>
            </a:r>
            <a:r>
              <a:rPr lang="en-US" noProof="0" dirty="0">
                <a:solidFill>
                  <a:srgbClr val="00B050"/>
                </a:solidFill>
              </a:rPr>
              <a:t>commodity hardware</a:t>
            </a:r>
          </a:p>
          <a:p>
            <a:pPr lvl="1"/>
            <a:r>
              <a:rPr lang="en-US" noProof="0" dirty="0">
                <a:solidFill>
                  <a:srgbClr val="00B0F0"/>
                </a:solidFill>
              </a:rPr>
              <a:t>A typical file in HDFS is gigabytes to terabytes in size</a:t>
            </a:r>
            <a:r>
              <a:rPr lang="en-US" noProof="0" dirty="0"/>
              <a:t>. There are Hadoop clusters running today that store petabytes of data</a:t>
            </a:r>
          </a:p>
          <a:p>
            <a:pPr lvl="1"/>
            <a:r>
              <a:rPr lang="en-US" noProof="0" dirty="0">
                <a:solidFill>
                  <a:srgbClr val="FF0000"/>
                </a:solidFill>
              </a:rPr>
              <a:t>Applications that run on HDFS need streaming access to their data sets. </a:t>
            </a:r>
            <a:r>
              <a:rPr lang="en-US" noProof="0" dirty="0"/>
              <a:t>HDFS is designed more for batch processing rather than interactive use. The emphasis is on high throughput of data access rather than low latency of data access</a:t>
            </a:r>
          </a:p>
          <a:p>
            <a:pPr lvl="1"/>
            <a:r>
              <a:rPr lang="en-US" noProof="0" dirty="0">
                <a:solidFill>
                  <a:srgbClr val="FF0000"/>
                </a:solidFill>
              </a:rPr>
              <a:t>HDFS applications need a write-once-read-many access model for files</a:t>
            </a:r>
            <a:r>
              <a:rPr lang="en-US" noProof="0" dirty="0"/>
              <a:t>. A file once created, written, and closed need not be changed. This assumption simplifies data coherency issues and enables high throughput data access</a:t>
            </a:r>
          </a:p>
          <a:p>
            <a:pPr lvl="1"/>
            <a:r>
              <a:rPr lang="en-US" noProof="0" dirty="0">
                <a:solidFill>
                  <a:srgbClr val="00B050"/>
                </a:solidFill>
              </a:rPr>
              <a:t>Hardware failure is the norm rather than the exception</a:t>
            </a:r>
            <a:r>
              <a:rPr lang="en-US" noProof="0" dirty="0"/>
              <a:t>. Therefore, detection of faults and quick, automatic recovery from them is a core architectural goal of HDFS</a:t>
            </a:r>
            <a:endParaRPr lang="en-US" sz="2000"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33</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378545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blocks</a:t>
            </a:r>
          </a:p>
        </p:txBody>
      </p:sp>
      <p:sp>
        <p:nvSpPr>
          <p:cNvPr id="3" name="Segnaposto contenuto 2"/>
          <p:cNvSpPr>
            <a:spLocks noGrp="1"/>
          </p:cNvSpPr>
          <p:nvPr>
            <p:ph idx="1"/>
          </p:nvPr>
        </p:nvSpPr>
        <p:spPr/>
        <p:txBody>
          <a:bodyPr/>
          <a:lstStyle/>
          <a:p>
            <a:r>
              <a:rPr lang="en-US" noProof="0" dirty="0"/>
              <a:t>Block: minimum amount of data read/written</a:t>
            </a:r>
          </a:p>
          <a:p>
            <a:pPr lvl="1"/>
            <a:r>
              <a:rPr lang="en-US" noProof="0" dirty="0"/>
              <a:t>Disk blocks are normally 512B</a:t>
            </a:r>
          </a:p>
          <a:p>
            <a:pPr lvl="1"/>
            <a:r>
              <a:rPr lang="en-US" noProof="0" dirty="0"/>
              <a:t>Filesystem blocks are typically a few KB</a:t>
            </a:r>
          </a:p>
          <a:p>
            <a:r>
              <a:rPr lang="en-US" noProof="0" dirty="0"/>
              <a:t>HDFS blocks range between 64MB and 1GB (default: 128MB)</a:t>
            </a:r>
          </a:p>
          <a:p>
            <a:pPr lvl="1"/>
            <a:r>
              <a:rPr lang="en-US" noProof="0" dirty="0"/>
              <a:t>If a file smaller, it will occupy the necessary disk space, not the full block size</a:t>
            </a:r>
          </a:p>
          <a:p>
            <a:r>
              <a:rPr lang="en-US" noProof="0" dirty="0"/>
              <a:t>Why blocks?</a:t>
            </a:r>
          </a:p>
          <a:p>
            <a:pPr lvl="1"/>
            <a:r>
              <a:rPr lang="en-US" noProof="0" dirty="0"/>
              <a:t>Files can be larger than disks. This way, storage management is simplified and replication is easier</a:t>
            </a:r>
          </a:p>
          <a:p>
            <a:r>
              <a:rPr lang="en-US" noProof="0" dirty="0"/>
              <a:t>Why this big?</a:t>
            </a:r>
          </a:p>
          <a:p>
            <a:pPr lvl="1"/>
            <a:r>
              <a:rPr lang="en-US" noProof="0" dirty="0"/>
              <a:t>Large files split into many small blocks require a huge number of seeks</a:t>
            </a:r>
          </a:p>
          <a:p>
            <a:pPr lvl="1"/>
            <a:r>
              <a:rPr lang="en-US" noProof="0" dirty="0"/>
              <a:t>E.g.: block size = 4KB; file = 1GB; number of seeks = 250.000</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34</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27577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a:t>
            </a:r>
            <a:r>
              <a:rPr lang="en-US" noProof="0" dirty="0" err="1"/>
              <a:t>namenodes</a:t>
            </a:r>
            <a:r>
              <a:rPr lang="en-US" noProof="0" dirty="0"/>
              <a:t> and </a:t>
            </a:r>
            <a:r>
              <a:rPr lang="en-US" noProof="0" dirty="0" err="1"/>
              <a:t>datanodes</a:t>
            </a:r>
            <a:endParaRPr lang="en-US" noProof="0" dirty="0"/>
          </a:p>
        </p:txBody>
      </p:sp>
      <p:sp>
        <p:nvSpPr>
          <p:cNvPr id="3" name="Segnaposto contenuto 2"/>
          <p:cNvSpPr>
            <a:spLocks noGrp="1"/>
          </p:cNvSpPr>
          <p:nvPr>
            <p:ph idx="1"/>
          </p:nvPr>
        </p:nvSpPr>
        <p:spPr/>
        <p:txBody>
          <a:bodyPr/>
          <a:lstStyle/>
          <a:p>
            <a:r>
              <a:rPr lang="en-US" noProof="0" dirty="0"/>
              <a:t>Nodes in an HDFS cluster operate in a master-slave pattern</a:t>
            </a:r>
          </a:p>
          <a:p>
            <a:r>
              <a:rPr lang="en-US" noProof="0" dirty="0" err="1"/>
              <a:t>Namenode</a:t>
            </a:r>
            <a:r>
              <a:rPr lang="en-US" noProof="0" dirty="0"/>
              <a:t> (NN) - the master</a:t>
            </a:r>
          </a:p>
          <a:p>
            <a:pPr lvl="1"/>
            <a:r>
              <a:rPr lang="en-US" noProof="0" dirty="0"/>
              <a:t>Persistently maintains the filesystem tree</a:t>
            </a:r>
            <a:br>
              <a:rPr lang="en-US" noProof="0" dirty="0"/>
            </a:br>
            <a:r>
              <a:rPr lang="en-US" noProof="0" dirty="0"/>
              <a:t>and all files' and directories' metadata</a:t>
            </a:r>
          </a:p>
          <a:p>
            <a:pPr lvl="1"/>
            <a:r>
              <a:rPr lang="en-US" noProof="0" dirty="0"/>
              <a:t>Keeps in memory the location of each </a:t>
            </a:r>
            <a:br>
              <a:rPr lang="en-US" noProof="0" dirty="0"/>
            </a:br>
            <a:r>
              <a:rPr lang="en-US" noProof="0" dirty="0"/>
              <a:t>block for a given file (</a:t>
            </a:r>
            <a:r>
              <a:rPr lang="en-US" i="1" noProof="0" dirty="0"/>
              <a:t>block pool</a:t>
            </a:r>
            <a:r>
              <a:rPr lang="en-US" noProof="0" dirty="0"/>
              <a:t>)</a:t>
            </a:r>
          </a:p>
          <a:p>
            <a:pPr lvl="1"/>
            <a:endParaRPr lang="en-US" noProof="0" dirty="0"/>
          </a:p>
          <a:p>
            <a:r>
              <a:rPr lang="en-US" noProof="0" dirty="0" err="1"/>
              <a:t>Datanodes</a:t>
            </a:r>
            <a:r>
              <a:rPr lang="en-US" noProof="0" dirty="0"/>
              <a:t> (DNs) - the slave</a:t>
            </a:r>
          </a:p>
          <a:p>
            <a:pPr lvl="1"/>
            <a:r>
              <a:rPr lang="en-US" noProof="0" dirty="0"/>
              <a:t>Store and retrieve blocks</a:t>
            </a:r>
          </a:p>
          <a:p>
            <a:pPr lvl="1"/>
            <a:r>
              <a:rPr lang="en-US" noProof="0" dirty="0"/>
              <a:t>Periodically report to the NN with the</a:t>
            </a:r>
            <a:br>
              <a:rPr lang="en-US" noProof="0" dirty="0"/>
            </a:br>
            <a:r>
              <a:rPr lang="en-US" noProof="0" dirty="0"/>
              <a:t>list of blocks they are storing; </a:t>
            </a:r>
            <a:r>
              <a:rPr lang="en-US" i="1" noProof="0" dirty="0"/>
              <a:t>heartbeats </a:t>
            </a:r>
            <a:r>
              <a:rPr lang="en-US" noProof="0" dirty="0"/>
              <a:t>are sent to the DN </a:t>
            </a:r>
            <a:br>
              <a:rPr lang="en-US" noProof="0" dirty="0"/>
            </a:br>
            <a:r>
              <a:rPr lang="en-US" noProof="0" dirty="0"/>
              <a:t>to signal their active state (every 10 minutes by default)</a:t>
            </a:r>
            <a:endParaRPr lang="en-US" i="1"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35</a:t>
            </a:fld>
            <a:endParaRPr lang="en-US" dirty="0"/>
          </a:p>
        </p:txBody>
      </p:sp>
      <p:sp>
        <p:nvSpPr>
          <p:cNvPr id="5" name="Triangolo isoscele 4"/>
          <p:cNvSpPr/>
          <p:nvPr/>
        </p:nvSpPr>
        <p:spPr>
          <a:xfrm>
            <a:off x="8016510" y="2797121"/>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299836"/>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23768" y="4145870"/>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623995"/>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8963" y="3857414"/>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64771" y="3890208"/>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26211" y="4145870"/>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41406" y="3857414"/>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67214" y="3890208"/>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21325" y="4156049"/>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36520" y="3867593"/>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62328" y="3900387"/>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9612" y="431478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0" name="Rettangolo 29"/>
          <p:cNvSpPr/>
          <p:nvPr/>
        </p:nvSpPr>
        <p:spPr>
          <a:xfrm>
            <a:off x="7213580" y="431478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81964" y="431478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2" name="Rettangolo 31"/>
          <p:cNvSpPr/>
          <p:nvPr/>
        </p:nvSpPr>
        <p:spPr>
          <a:xfrm>
            <a:off x="8158064" y="4309954"/>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3" name="Rettangolo 32"/>
          <p:cNvSpPr/>
          <p:nvPr/>
        </p:nvSpPr>
        <p:spPr>
          <a:xfrm>
            <a:off x="8322032" y="4309955"/>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90416" y="4309954"/>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5" name="Rettangolo 34"/>
          <p:cNvSpPr/>
          <p:nvPr/>
        </p:nvSpPr>
        <p:spPr>
          <a:xfrm>
            <a:off x="9245271" y="430414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6" name="Rettangolo 35"/>
          <p:cNvSpPr/>
          <p:nvPr/>
        </p:nvSpPr>
        <p:spPr>
          <a:xfrm>
            <a:off x="9409239" y="4304150"/>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7623" y="4304149"/>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28" name="Rettangolo con angoli arrotondati sullo stesso lato 2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65514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the </a:t>
            </a:r>
            <a:r>
              <a:rPr lang="en-US" noProof="0" dirty="0" err="1"/>
              <a:t>SPoF</a:t>
            </a:r>
            <a:endParaRPr lang="en-US" noProof="0" dirty="0"/>
          </a:p>
        </p:txBody>
      </p:sp>
      <p:sp>
        <p:nvSpPr>
          <p:cNvPr id="3" name="Segnaposto contenuto 2"/>
          <p:cNvSpPr>
            <a:spLocks noGrp="1"/>
          </p:cNvSpPr>
          <p:nvPr>
            <p:ph idx="1"/>
          </p:nvPr>
        </p:nvSpPr>
        <p:spPr/>
        <p:txBody>
          <a:bodyPr>
            <a:normAutofit/>
          </a:bodyPr>
          <a:lstStyle/>
          <a:p>
            <a:r>
              <a:rPr lang="en-US" noProof="0" dirty="0"/>
              <a:t>The NN is a single point of failure: without it, the filesystem cannot be used (no way to reconstruct the files from the blocks in the DNs)</a:t>
            </a:r>
          </a:p>
          <a:p>
            <a:r>
              <a:rPr lang="en-US" noProof="0" dirty="0"/>
              <a:t>Backup solution</a:t>
            </a:r>
          </a:p>
          <a:p>
            <a:pPr lvl="1"/>
            <a:r>
              <a:rPr lang="en-US" noProof="0" dirty="0"/>
              <a:t>NN writes its persistent state to multiple </a:t>
            </a:r>
            <a:br>
              <a:rPr lang="en-US" noProof="0" dirty="0"/>
            </a:br>
            <a:r>
              <a:rPr lang="en-US" noProof="0" dirty="0"/>
              <a:t>filesystems, preventing loss of data</a:t>
            </a:r>
          </a:p>
          <a:p>
            <a:r>
              <a:rPr lang="en-US" noProof="0" dirty="0"/>
              <a:t>Secondary NN solution</a:t>
            </a:r>
          </a:p>
          <a:p>
            <a:pPr lvl="1"/>
            <a:r>
              <a:rPr lang="en-US" noProof="0" dirty="0"/>
              <a:t>A separate machine regularly connects </a:t>
            </a:r>
            <a:br>
              <a:rPr lang="en-US" noProof="0" dirty="0"/>
            </a:br>
            <a:r>
              <a:rPr lang="en-US" noProof="0" dirty="0"/>
              <a:t>with the primary NN to build snapshots </a:t>
            </a:r>
            <a:br>
              <a:rPr lang="en-US" noProof="0" dirty="0"/>
            </a:br>
            <a:r>
              <a:rPr lang="en-US" noProof="0" dirty="0"/>
              <a:t>of its persistent data and saves them to </a:t>
            </a:r>
            <a:br>
              <a:rPr lang="en-US" noProof="0" dirty="0"/>
            </a:br>
            <a:r>
              <a:rPr lang="en-US" noProof="0" dirty="0"/>
              <a:t>local or remote directories. </a:t>
            </a:r>
          </a:p>
          <a:p>
            <a:pPr lvl="1"/>
            <a:r>
              <a:rPr lang="en-US" noProof="0" dirty="0"/>
              <a:t>These </a:t>
            </a:r>
            <a:r>
              <a:rPr lang="en-US" i="1" noProof="0" dirty="0"/>
              <a:t>checkpoints </a:t>
            </a:r>
            <a:r>
              <a:rPr lang="en-US" noProof="0" dirty="0"/>
              <a:t>can be used to restart </a:t>
            </a:r>
            <a:br>
              <a:rPr lang="en-US" noProof="0" dirty="0"/>
            </a:br>
            <a:r>
              <a:rPr lang="en-US" noProof="0" dirty="0"/>
              <a:t>a failed NN without having to replay the entire journal of file-system actions.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36</a:t>
            </a:fld>
            <a:endParaRPr lang="en-US" dirty="0"/>
          </a:p>
        </p:txBody>
      </p:sp>
      <p:sp>
        <p:nvSpPr>
          <p:cNvPr id="5" name="Triangolo isoscele 4"/>
          <p:cNvSpPr/>
          <p:nvPr/>
        </p:nvSpPr>
        <p:spPr>
          <a:xfrm>
            <a:off x="8016510" y="3161669"/>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664384"/>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16511"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981804"/>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988543"/>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1706"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57514" y="4325006"/>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18954"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34149"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59957" y="4325006"/>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14068" y="459084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29263" y="430239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55071" y="4335185"/>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2355" y="4749586"/>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0" name="Rettangolo 29"/>
          <p:cNvSpPr/>
          <p:nvPr/>
        </p:nvSpPr>
        <p:spPr>
          <a:xfrm>
            <a:off x="7206323" y="474958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74707" y="4749586"/>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2" name="Rettangolo 31"/>
          <p:cNvSpPr/>
          <p:nvPr/>
        </p:nvSpPr>
        <p:spPr>
          <a:xfrm>
            <a:off x="8150807" y="4744752"/>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3" name="Rettangolo 32"/>
          <p:cNvSpPr/>
          <p:nvPr/>
        </p:nvSpPr>
        <p:spPr>
          <a:xfrm>
            <a:off x="8314775" y="4744753"/>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83159" y="4744752"/>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5" name="Rettangolo 34"/>
          <p:cNvSpPr/>
          <p:nvPr/>
        </p:nvSpPr>
        <p:spPr>
          <a:xfrm>
            <a:off x="9238014" y="473894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6" name="Rettangolo 35"/>
          <p:cNvSpPr/>
          <p:nvPr/>
        </p:nvSpPr>
        <p:spPr>
          <a:xfrm>
            <a:off x="9401982" y="4738948"/>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0366" y="4738947"/>
            <a:ext cx="109621" cy="145709"/>
          </a:xfrm>
          <a:prstGeom prst="rect">
            <a:avLst/>
          </a:prstGeom>
          <a:solidFill>
            <a:schemeClr val="bg1">
              <a:lumMod val="7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13" name="Connettore 1 12"/>
          <p:cNvCxnSpPr/>
          <p:nvPr/>
        </p:nvCxnSpPr>
        <p:spPr>
          <a:xfrm flipV="1">
            <a:off x="7846901" y="2924868"/>
            <a:ext cx="1187248" cy="1104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7846901" y="2924868"/>
            <a:ext cx="1187248" cy="1104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Rettangolo con angoli arrotondati sullo stesso lato 3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74104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High-Availability</a:t>
            </a:r>
          </a:p>
        </p:txBody>
      </p:sp>
      <p:sp>
        <p:nvSpPr>
          <p:cNvPr id="3" name="Segnaposto contenuto 2"/>
          <p:cNvSpPr>
            <a:spLocks noGrp="1"/>
          </p:cNvSpPr>
          <p:nvPr>
            <p:ph idx="1"/>
          </p:nvPr>
        </p:nvSpPr>
        <p:spPr/>
        <p:txBody>
          <a:bodyPr>
            <a:normAutofit lnSpcReduction="10000"/>
          </a:bodyPr>
          <a:lstStyle/>
          <a:p>
            <a:r>
              <a:rPr lang="en-US" noProof="0" dirty="0">
                <a:solidFill>
                  <a:srgbClr val="FF0000"/>
                </a:solidFill>
              </a:rPr>
              <a:t>High-Availability </a:t>
            </a:r>
            <a:r>
              <a:rPr lang="en-US" noProof="0" dirty="0"/>
              <a:t>(HA) indicates a system that can tolerate faults</a:t>
            </a:r>
          </a:p>
          <a:p>
            <a:pPr lvl="1"/>
            <a:r>
              <a:rPr lang="en-US" noProof="0" dirty="0"/>
              <a:t>The service never stops while the fault (be it hardware or software) is detected, reported, masked, and repaired off-line</a:t>
            </a:r>
          </a:p>
          <a:p>
            <a:r>
              <a:rPr lang="en-US" noProof="0" dirty="0"/>
              <a:t>Backups and secondary NNs protect against data loss..</a:t>
            </a:r>
          </a:p>
          <a:p>
            <a:pPr lvl="1"/>
            <a:r>
              <a:rPr lang="en-US" noProof="0" dirty="0"/>
              <a:t> ..but restarting a NN could take 30 minutes or more on large clusters!</a:t>
            </a:r>
          </a:p>
          <a:p>
            <a:r>
              <a:rPr lang="en-US" noProof="0" dirty="0"/>
              <a:t>HA is supported by configuring two separate machines as NNs</a:t>
            </a:r>
          </a:p>
          <a:p>
            <a:pPr lvl="1"/>
            <a:r>
              <a:rPr lang="en-US" noProof="0" dirty="0"/>
              <a:t>One is in an </a:t>
            </a:r>
            <a:r>
              <a:rPr lang="en-US" i="1" noProof="0" dirty="0"/>
              <a:t>active </a:t>
            </a:r>
            <a:r>
              <a:rPr lang="en-US" noProof="0" dirty="0"/>
              <a:t>state, the other is in a </a:t>
            </a:r>
            <a:r>
              <a:rPr lang="en-US" i="1" noProof="0" dirty="0"/>
              <a:t>standby </a:t>
            </a:r>
            <a:r>
              <a:rPr lang="en-US" noProof="0" dirty="0"/>
              <a:t>state</a:t>
            </a:r>
          </a:p>
          <a:p>
            <a:pPr lvl="1"/>
            <a:r>
              <a:rPr lang="en-US" noProof="0" dirty="0"/>
              <a:t>In the event of a failure of the active NN, the standby NN takes over</a:t>
            </a:r>
          </a:p>
          <a:p>
            <a:r>
              <a:rPr lang="en-US" noProof="0" dirty="0"/>
              <a:t>The NN in standby keeps its metadata up-to-date by:</a:t>
            </a:r>
          </a:p>
          <a:p>
            <a:pPr lvl="1"/>
            <a:r>
              <a:rPr lang="en-US" noProof="0" dirty="0"/>
              <a:t>Reading the </a:t>
            </a:r>
            <a:r>
              <a:rPr lang="en-US" i="1" noProof="0" dirty="0"/>
              <a:t>edit log </a:t>
            </a:r>
            <a:r>
              <a:rPr lang="en-US" noProof="0" dirty="0"/>
              <a:t>files written by the active NN in a shared storage</a:t>
            </a:r>
          </a:p>
          <a:p>
            <a:pPr lvl="2"/>
            <a:r>
              <a:rPr lang="en-US" noProof="0" dirty="0"/>
              <a:t>Edit logs are typically stored in </a:t>
            </a:r>
            <a:r>
              <a:rPr lang="en-US" i="1" noProof="0" dirty="0"/>
              <a:t>Journal Nodes</a:t>
            </a:r>
            <a:r>
              <a:rPr lang="en-US" noProof="0" dirty="0"/>
              <a:t>, which are also replicated</a:t>
            </a:r>
          </a:p>
          <a:p>
            <a:pPr lvl="1"/>
            <a:r>
              <a:rPr lang="en-US" noProof="0" dirty="0"/>
              <a:t>Receiving the data block locations and the heartbeats directly from the DNs, which are configured to report to both NNs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37</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915438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federation</a:t>
            </a:r>
          </a:p>
        </p:txBody>
      </p:sp>
      <p:sp>
        <p:nvSpPr>
          <p:cNvPr id="3" name="Segnaposto contenuto 2"/>
          <p:cNvSpPr>
            <a:spLocks noGrp="1"/>
          </p:cNvSpPr>
          <p:nvPr>
            <p:ph idx="1"/>
          </p:nvPr>
        </p:nvSpPr>
        <p:spPr/>
        <p:txBody>
          <a:bodyPr anchor="t"/>
          <a:lstStyle/>
          <a:p>
            <a:r>
              <a:rPr lang="en-US" noProof="0" dirty="0"/>
              <a:t>The size of the block pool is limited by the memory size of the NN </a:t>
            </a:r>
          </a:p>
          <a:p>
            <a:pPr lvl="1"/>
            <a:r>
              <a:rPr lang="en-US" noProof="0" dirty="0"/>
              <a:t>May incur in scaling issues on very large clusters with many files</a:t>
            </a:r>
          </a:p>
          <a:p>
            <a:r>
              <a:rPr lang="en-US" noProof="0" dirty="0"/>
              <a:t>Solution: configure additional NNs </a:t>
            </a:r>
          </a:p>
          <a:p>
            <a:pPr lvl="1"/>
            <a:r>
              <a:rPr lang="en-US" noProof="0" dirty="0"/>
              <a:t>Each NN manages a portion of the </a:t>
            </a:r>
            <a:br>
              <a:rPr lang="en-US" noProof="0" dirty="0"/>
            </a:br>
            <a:r>
              <a:rPr lang="en-US" noProof="0" dirty="0"/>
              <a:t>filesystem, i.e., a </a:t>
            </a:r>
            <a:r>
              <a:rPr lang="en-US" i="1" noProof="0" dirty="0"/>
              <a:t>namespace</a:t>
            </a:r>
          </a:p>
          <a:p>
            <a:pPr lvl="1"/>
            <a:r>
              <a:rPr lang="en-US" noProof="0" dirty="0"/>
              <a:t>NNs are independent of each other</a:t>
            </a:r>
          </a:p>
          <a:p>
            <a:pPr lvl="1"/>
            <a:r>
              <a:rPr lang="en-US" noProof="0" dirty="0"/>
              <a:t>Introduced with Hadoop 2.0</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38</a:t>
            </a:fld>
            <a:endParaRPr lang="en-US" dirty="0"/>
          </a:p>
        </p:txBody>
      </p:sp>
      <p:sp>
        <p:nvSpPr>
          <p:cNvPr id="5" name="Triangolo isoscele 4"/>
          <p:cNvSpPr/>
          <p:nvPr/>
        </p:nvSpPr>
        <p:spPr>
          <a:xfrm>
            <a:off x="8016510" y="2797121"/>
            <a:ext cx="848032" cy="44602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6" name="Rettangolo arrotondato 5"/>
          <p:cNvSpPr/>
          <p:nvPr/>
        </p:nvSpPr>
        <p:spPr>
          <a:xfrm>
            <a:off x="8016510" y="3299836"/>
            <a:ext cx="848032" cy="23828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7" name="Cilindro 6"/>
          <p:cNvSpPr/>
          <p:nvPr/>
        </p:nvSpPr>
        <p:spPr>
          <a:xfrm>
            <a:off x="8016511"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8" name="Rettangolo arrotondato 7"/>
          <p:cNvSpPr/>
          <p:nvPr/>
        </p:nvSpPr>
        <p:spPr>
          <a:xfrm>
            <a:off x="7931706"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CasellaDiTesto 8"/>
          <p:cNvSpPr txBox="1"/>
          <p:nvPr/>
        </p:nvSpPr>
        <p:spPr>
          <a:xfrm>
            <a:off x="7957514" y="2623995"/>
            <a:ext cx="383438" cy="276999"/>
          </a:xfrm>
          <a:prstGeom prst="rect">
            <a:avLst/>
          </a:prstGeom>
          <a:noFill/>
        </p:spPr>
        <p:txBody>
          <a:bodyPr wrap="none" rtlCol="0">
            <a:spAutoFit/>
          </a:bodyPr>
          <a:lstStyle/>
          <a:p>
            <a:r>
              <a:rPr lang="it-IT" sz="1200" dirty="0"/>
              <a:t>NN</a:t>
            </a:r>
            <a:endParaRPr lang="it-IT" sz="900" dirty="0"/>
          </a:p>
        </p:txBody>
      </p:sp>
      <p:sp>
        <p:nvSpPr>
          <p:cNvPr id="10" name="Rettangolo arrotondato 9"/>
          <p:cNvSpPr/>
          <p:nvPr/>
        </p:nvSpPr>
        <p:spPr>
          <a:xfrm>
            <a:off x="7931706"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CasellaDiTesto 10"/>
          <p:cNvSpPr txBox="1"/>
          <p:nvPr/>
        </p:nvSpPr>
        <p:spPr>
          <a:xfrm>
            <a:off x="7957514" y="4325006"/>
            <a:ext cx="457176" cy="276999"/>
          </a:xfrm>
          <a:prstGeom prst="rect">
            <a:avLst/>
          </a:prstGeom>
          <a:noFill/>
        </p:spPr>
        <p:txBody>
          <a:bodyPr wrap="none" rtlCol="0">
            <a:spAutoFit/>
          </a:bodyPr>
          <a:lstStyle/>
          <a:p>
            <a:r>
              <a:rPr lang="it-IT" sz="1200" dirty="0"/>
              <a:t>DN2</a:t>
            </a:r>
            <a:endParaRPr lang="it-IT" sz="900" dirty="0"/>
          </a:p>
        </p:txBody>
      </p:sp>
      <p:sp>
        <p:nvSpPr>
          <p:cNvPr id="15" name="Cilindro 14"/>
          <p:cNvSpPr/>
          <p:nvPr/>
        </p:nvSpPr>
        <p:spPr>
          <a:xfrm>
            <a:off x="9118954" y="458066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16" name="Rettangolo arrotondato 15"/>
          <p:cNvSpPr/>
          <p:nvPr/>
        </p:nvSpPr>
        <p:spPr>
          <a:xfrm>
            <a:off x="9034149" y="429221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CasellaDiTesto 16"/>
          <p:cNvSpPr txBox="1"/>
          <p:nvPr/>
        </p:nvSpPr>
        <p:spPr>
          <a:xfrm>
            <a:off x="9059957" y="4325006"/>
            <a:ext cx="457176" cy="276999"/>
          </a:xfrm>
          <a:prstGeom prst="rect">
            <a:avLst/>
          </a:prstGeom>
          <a:noFill/>
        </p:spPr>
        <p:txBody>
          <a:bodyPr wrap="none" rtlCol="0">
            <a:spAutoFit/>
          </a:bodyPr>
          <a:lstStyle/>
          <a:p>
            <a:r>
              <a:rPr lang="it-IT" sz="1200" dirty="0"/>
              <a:t>DN3</a:t>
            </a:r>
            <a:endParaRPr lang="it-IT" sz="900" dirty="0"/>
          </a:p>
        </p:txBody>
      </p:sp>
      <p:sp>
        <p:nvSpPr>
          <p:cNvPr id="21" name="Cilindro 20"/>
          <p:cNvSpPr/>
          <p:nvPr/>
        </p:nvSpPr>
        <p:spPr>
          <a:xfrm>
            <a:off x="6914068" y="459084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22" name="Rettangolo arrotondato 21"/>
          <p:cNvSpPr/>
          <p:nvPr/>
        </p:nvSpPr>
        <p:spPr>
          <a:xfrm>
            <a:off x="6829263" y="430239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3" name="CasellaDiTesto 22"/>
          <p:cNvSpPr txBox="1"/>
          <p:nvPr/>
        </p:nvSpPr>
        <p:spPr>
          <a:xfrm>
            <a:off x="6855071" y="4335185"/>
            <a:ext cx="457176" cy="276999"/>
          </a:xfrm>
          <a:prstGeom prst="rect">
            <a:avLst/>
          </a:prstGeom>
          <a:noFill/>
        </p:spPr>
        <p:txBody>
          <a:bodyPr wrap="none" rtlCol="0">
            <a:spAutoFit/>
          </a:bodyPr>
          <a:lstStyle/>
          <a:p>
            <a:r>
              <a:rPr lang="it-IT" sz="1200" dirty="0"/>
              <a:t>DN1</a:t>
            </a:r>
            <a:endParaRPr lang="it-IT" sz="900" dirty="0"/>
          </a:p>
        </p:txBody>
      </p:sp>
      <p:sp>
        <p:nvSpPr>
          <p:cNvPr id="27" name="Rettangolo 26"/>
          <p:cNvSpPr/>
          <p:nvPr/>
        </p:nvSpPr>
        <p:spPr>
          <a:xfrm>
            <a:off x="7042355" y="4749586"/>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0" name="Rettangolo 29"/>
          <p:cNvSpPr/>
          <p:nvPr/>
        </p:nvSpPr>
        <p:spPr>
          <a:xfrm>
            <a:off x="7206323" y="4749587"/>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1" name="Rettangolo 30"/>
          <p:cNvSpPr/>
          <p:nvPr/>
        </p:nvSpPr>
        <p:spPr>
          <a:xfrm>
            <a:off x="7374707" y="4749586"/>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2" name="Rettangolo 31"/>
          <p:cNvSpPr/>
          <p:nvPr/>
        </p:nvSpPr>
        <p:spPr>
          <a:xfrm>
            <a:off x="8150807" y="4744752"/>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3" name="Rettangolo 32"/>
          <p:cNvSpPr/>
          <p:nvPr/>
        </p:nvSpPr>
        <p:spPr>
          <a:xfrm>
            <a:off x="8314775" y="4744753"/>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4" name="Rettangolo 33"/>
          <p:cNvSpPr/>
          <p:nvPr/>
        </p:nvSpPr>
        <p:spPr>
          <a:xfrm>
            <a:off x="8483159" y="4744752"/>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5" name="Rettangolo 34"/>
          <p:cNvSpPr/>
          <p:nvPr/>
        </p:nvSpPr>
        <p:spPr>
          <a:xfrm>
            <a:off x="9238014" y="4738947"/>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6" name="Rettangolo 35"/>
          <p:cNvSpPr/>
          <p:nvPr/>
        </p:nvSpPr>
        <p:spPr>
          <a:xfrm>
            <a:off x="9401982" y="473894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37" name="Rettangolo 36"/>
          <p:cNvSpPr/>
          <p:nvPr/>
        </p:nvSpPr>
        <p:spPr>
          <a:xfrm>
            <a:off x="9570366" y="4738947"/>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42" name="Triangolo isoscele 41"/>
          <p:cNvSpPr/>
          <p:nvPr/>
        </p:nvSpPr>
        <p:spPr>
          <a:xfrm>
            <a:off x="6922646" y="2803860"/>
            <a:ext cx="848032" cy="446029"/>
          </a:xfrm>
          <a:prstGeom prst="triangle">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43" name="Rettangolo arrotondato 42"/>
          <p:cNvSpPr/>
          <p:nvPr/>
        </p:nvSpPr>
        <p:spPr>
          <a:xfrm>
            <a:off x="6922646" y="3306575"/>
            <a:ext cx="848032" cy="238281"/>
          </a:xfrm>
          <a:prstGeom prst="round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44" name="Rettangolo arrotondato 43"/>
          <p:cNvSpPr/>
          <p:nvPr/>
        </p:nvSpPr>
        <p:spPr>
          <a:xfrm>
            <a:off x="6837842" y="2623995"/>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5" name="CasellaDiTesto 44"/>
          <p:cNvSpPr txBox="1"/>
          <p:nvPr/>
        </p:nvSpPr>
        <p:spPr>
          <a:xfrm>
            <a:off x="6863650" y="2630734"/>
            <a:ext cx="383438" cy="276999"/>
          </a:xfrm>
          <a:prstGeom prst="rect">
            <a:avLst/>
          </a:prstGeom>
          <a:noFill/>
        </p:spPr>
        <p:txBody>
          <a:bodyPr wrap="none" rtlCol="0">
            <a:spAutoFit/>
          </a:bodyPr>
          <a:lstStyle/>
          <a:p>
            <a:r>
              <a:rPr lang="it-IT" sz="1200" dirty="0"/>
              <a:t>NN</a:t>
            </a:r>
            <a:endParaRPr lang="it-IT" sz="900" dirty="0"/>
          </a:p>
        </p:txBody>
      </p:sp>
      <p:sp>
        <p:nvSpPr>
          <p:cNvPr id="46" name="Triangolo isoscele 45"/>
          <p:cNvSpPr/>
          <p:nvPr/>
        </p:nvSpPr>
        <p:spPr>
          <a:xfrm>
            <a:off x="9110374" y="2797121"/>
            <a:ext cx="848032" cy="446029"/>
          </a:xfrm>
          <a:prstGeom prst="triangle">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350" dirty="0"/>
          </a:p>
        </p:txBody>
      </p:sp>
      <p:sp>
        <p:nvSpPr>
          <p:cNvPr id="47" name="Rettangolo arrotondato 46"/>
          <p:cNvSpPr/>
          <p:nvPr/>
        </p:nvSpPr>
        <p:spPr>
          <a:xfrm>
            <a:off x="9110374" y="3299836"/>
            <a:ext cx="848032" cy="238281"/>
          </a:xfrm>
          <a:prstGeom prst="round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100" dirty="0" err="1"/>
              <a:t>Block</a:t>
            </a:r>
            <a:r>
              <a:rPr lang="it-IT" sz="1100" dirty="0"/>
              <a:t> pool</a:t>
            </a:r>
          </a:p>
        </p:txBody>
      </p:sp>
      <p:sp>
        <p:nvSpPr>
          <p:cNvPr id="48" name="Rettangolo arrotondato 47"/>
          <p:cNvSpPr/>
          <p:nvPr/>
        </p:nvSpPr>
        <p:spPr>
          <a:xfrm>
            <a:off x="9025570" y="2617256"/>
            <a:ext cx="1017638" cy="9839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9" name="CasellaDiTesto 48"/>
          <p:cNvSpPr txBox="1"/>
          <p:nvPr/>
        </p:nvSpPr>
        <p:spPr>
          <a:xfrm>
            <a:off x="9051378" y="2623995"/>
            <a:ext cx="383438" cy="276999"/>
          </a:xfrm>
          <a:prstGeom prst="rect">
            <a:avLst/>
          </a:prstGeom>
          <a:noFill/>
        </p:spPr>
        <p:txBody>
          <a:bodyPr wrap="none" rtlCol="0">
            <a:spAutoFit/>
          </a:bodyPr>
          <a:lstStyle/>
          <a:p>
            <a:r>
              <a:rPr lang="it-IT" sz="1200" dirty="0"/>
              <a:t>NN</a:t>
            </a:r>
            <a:endParaRPr lang="it-IT" sz="900" dirty="0"/>
          </a:p>
        </p:txBody>
      </p:sp>
      <p:sp>
        <p:nvSpPr>
          <p:cNvPr id="50" name="Cilindro 49"/>
          <p:cNvSpPr/>
          <p:nvPr/>
        </p:nvSpPr>
        <p:spPr>
          <a:xfrm>
            <a:off x="8021941" y="539618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1" name="Rettangolo arrotondato 50"/>
          <p:cNvSpPr/>
          <p:nvPr/>
        </p:nvSpPr>
        <p:spPr>
          <a:xfrm>
            <a:off x="7937136" y="510773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2" name="CasellaDiTesto 51"/>
          <p:cNvSpPr txBox="1"/>
          <p:nvPr/>
        </p:nvSpPr>
        <p:spPr>
          <a:xfrm>
            <a:off x="7962944" y="5140526"/>
            <a:ext cx="457176" cy="276999"/>
          </a:xfrm>
          <a:prstGeom prst="rect">
            <a:avLst/>
          </a:prstGeom>
          <a:noFill/>
        </p:spPr>
        <p:txBody>
          <a:bodyPr wrap="none" rtlCol="0">
            <a:spAutoFit/>
          </a:bodyPr>
          <a:lstStyle/>
          <a:p>
            <a:r>
              <a:rPr lang="it-IT" sz="1200" dirty="0"/>
              <a:t>DN5</a:t>
            </a:r>
            <a:endParaRPr lang="it-IT" sz="900" dirty="0"/>
          </a:p>
        </p:txBody>
      </p:sp>
      <p:sp>
        <p:nvSpPr>
          <p:cNvPr id="53" name="Cilindro 52"/>
          <p:cNvSpPr/>
          <p:nvPr/>
        </p:nvSpPr>
        <p:spPr>
          <a:xfrm>
            <a:off x="9124384" y="5396188"/>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4" name="Rettangolo arrotondato 53"/>
          <p:cNvSpPr/>
          <p:nvPr/>
        </p:nvSpPr>
        <p:spPr>
          <a:xfrm>
            <a:off x="9039579" y="5107732"/>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5" name="CasellaDiTesto 54"/>
          <p:cNvSpPr txBox="1"/>
          <p:nvPr/>
        </p:nvSpPr>
        <p:spPr>
          <a:xfrm>
            <a:off x="9065387" y="5140526"/>
            <a:ext cx="457176" cy="276999"/>
          </a:xfrm>
          <a:prstGeom prst="rect">
            <a:avLst/>
          </a:prstGeom>
          <a:noFill/>
        </p:spPr>
        <p:txBody>
          <a:bodyPr wrap="none" rtlCol="0">
            <a:spAutoFit/>
          </a:bodyPr>
          <a:lstStyle/>
          <a:p>
            <a:r>
              <a:rPr lang="it-IT" sz="1200" dirty="0"/>
              <a:t>DN6</a:t>
            </a:r>
            <a:endParaRPr lang="it-IT" sz="900" dirty="0"/>
          </a:p>
        </p:txBody>
      </p:sp>
      <p:sp>
        <p:nvSpPr>
          <p:cNvPr id="56" name="Cilindro 55"/>
          <p:cNvSpPr/>
          <p:nvPr/>
        </p:nvSpPr>
        <p:spPr>
          <a:xfrm>
            <a:off x="6919498" y="5406367"/>
            <a:ext cx="848032" cy="39012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sz="1050" dirty="0"/>
          </a:p>
        </p:txBody>
      </p:sp>
      <p:sp>
        <p:nvSpPr>
          <p:cNvPr id="57" name="Rettangolo arrotondato 56"/>
          <p:cNvSpPr/>
          <p:nvPr/>
        </p:nvSpPr>
        <p:spPr>
          <a:xfrm>
            <a:off x="6834693" y="5117911"/>
            <a:ext cx="1017638" cy="72330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58" name="CasellaDiTesto 57"/>
          <p:cNvSpPr txBox="1"/>
          <p:nvPr/>
        </p:nvSpPr>
        <p:spPr>
          <a:xfrm>
            <a:off x="6860501" y="5150705"/>
            <a:ext cx="457176" cy="276999"/>
          </a:xfrm>
          <a:prstGeom prst="rect">
            <a:avLst/>
          </a:prstGeom>
          <a:noFill/>
        </p:spPr>
        <p:txBody>
          <a:bodyPr wrap="none" rtlCol="0">
            <a:spAutoFit/>
          </a:bodyPr>
          <a:lstStyle/>
          <a:p>
            <a:r>
              <a:rPr lang="it-IT" sz="1200" dirty="0"/>
              <a:t>DN4</a:t>
            </a:r>
            <a:endParaRPr lang="it-IT" sz="900" dirty="0"/>
          </a:p>
        </p:txBody>
      </p:sp>
      <p:sp>
        <p:nvSpPr>
          <p:cNvPr id="59" name="Rettangolo 58"/>
          <p:cNvSpPr/>
          <p:nvPr/>
        </p:nvSpPr>
        <p:spPr>
          <a:xfrm>
            <a:off x="7047785" y="5565106"/>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0" name="Rettangolo 59"/>
          <p:cNvSpPr/>
          <p:nvPr/>
        </p:nvSpPr>
        <p:spPr>
          <a:xfrm>
            <a:off x="7211753" y="5565107"/>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1" name="Rettangolo 60"/>
          <p:cNvSpPr/>
          <p:nvPr/>
        </p:nvSpPr>
        <p:spPr>
          <a:xfrm>
            <a:off x="7380137" y="5565106"/>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2" name="Rettangolo 61"/>
          <p:cNvSpPr/>
          <p:nvPr/>
        </p:nvSpPr>
        <p:spPr>
          <a:xfrm>
            <a:off x="8156237" y="5560272"/>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3" name="Rettangolo 62"/>
          <p:cNvSpPr/>
          <p:nvPr/>
        </p:nvSpPr>
        <p:spPr>
          <a:xfrm>
            <a:off x="8320205" y="5560273"/>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4" name="Rettangolo 63"/>
          <p:cNvSpPr/>
          <p:nvPr/>
        </p:nvSpPr>
        <p:spPr>
          <a:xfrm>
            <a:off x="8488589" y="5560272"/>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5" name="Rettangolo 64"/>
          <p:cNvSpPr/>
          <p:nvPr/>
        </p:nvSpPr>
        <p:spPr>
          <a:xfrm>
            <a:off x="9243444" y="5554467"/>
            <a:ext cx="109621" cy="14570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6" name="Rettangolo 65"/>
          <p:cNvSpPr/>
          <p:nvPr/>
        </p:nvSpPr>
        <p:spPr>
          <a:xfrm>
            <a:off x="9407412" y="5554468"/>
            <a:ext cx="109621" cy="145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a:p>
        </p:txBody>
      </p:sp>
      <p:sp>
        <p:nvSpPr>
          <p:cNvPr id="67" name="Rettangolo 66"/>
          <p:cNvSpPr/>
          <p:nvPr/>
        </p:nvSpPr>
        <p:spPr>
          <a:xfrm>
            <a:off x="9575796" y="5554467"/>
            <a:ext cx="109621" cy="145709"/>
          </a:xfrm>
          <a:prstGeom prst="rect">
            <a:avLst/>
          </a:prstGeom>
          <a:solidFill>
            <a:schemeClr val="accent5"/>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8" name="Rettangolo con angoli arrotondati sullo stesso lato 6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85243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federation	</a:t>
            </a:r>
          </a:p>
        </p:txBody>
      </p:sp>
      <p:sp>
        <p:nvSpPr>
          <p:cNvPr id="3" name="Segnaposto contenuto 2"/>
          <p:cNvSpPr>
            <a:spLocks noGrp="1"/>
          </p:cNvSpPr>
          <p:nvPr>
            <p:ph idx="1"/>
          </p:nvPr>
        </p:nvSpPr>
        <p:spPr>
          <a:xfrm>
            <a:off x="838200" y="1700499"/>
            <a:ext cx="10515600" cy="4591244"/>
          </a:xfrm>
        </p:spPr>
        <p:txBody>
          <a:bodyPr>
            <a:normAutofit/>
          </a:bodyPr>
          <a:lstStyle/>
          <a:p>
            <a:r>
              <a:rPr lang="en-US" noProof="0" dirty="0"/>
              <a:t>Scalability</a:t>
            </a:r>
          </a:p>
          <a:p>
            <a:pPr lvl="1"/>
            <a:r>
              <a:rPr lang="en-US" noProof="0" dirty="0"/>
              <a:t>Because the NN keeps all the namespace and block locations in memory, </a:t>
            </a:r>
            <a:r>
              <a:rPr lang="en-US" noProof="0" dirty="0">
                <a:solidFill>
                  <a:srgbClr val="0070C0"/>
                </a:solidFill>
              </a:rPr>
              <a:t>the size of the NN heap limits the number of files</a:t>
            </a:r>
            <a:r>
              <a:rPr lang="en-US" noProof="0" dirty="0"/>
              <a:t> and also the number of blocks addressable. This also limits the total cluster storage that can be supported by the NN</a:t>
            </a:r>
          </a:p>
          <a:p>
            <a:r>
              <a:rPr lang="en-US" noProof="0" dirty="0"/>
              <a:t>Performance</a:t>
            </a:r>
          </a:p>
          <a:p>
            <a:pPr lvl="1"/>
            <a:r>
              <a:rPr lang="en-US" noProof="0" dirty="0">
                <a:solidFill>
                  <a:srgbClr val="0070C0"/>
                </a:solidFill>
              </a:rPr>
              <a:t>NN</a:t>
            </a:r>
            <a:r>
              <a:rPr lang="en-US" noProof="0" dirty="0"/>
              <a:t> is the single point for storage and management of meta-data, it </a:t>
            </a:r>
            <a:r>
              <a:rPr lang="en-US" noProof="0" dirty="0">
                <a:solidFill>
                  <a:srgbClr val="0070C0"/>
                </a:solidFill>
              </a:rPr>
              <a:t>can become a bottleneck</a:t>
            </a:r>
            <a:r>
              <a:rPr lang="en-US" noProof="0" dirty="0"/>
              <a:t> for supporting a huge number of files, especially a large number of small files</a:t>
            </a:r>
            <a:endParaRPr lang="en-US" noProof="0" dirty="0">
              <a:solidFill>
                <a:srgbClr val="FF0000"/>
              </a:solidFill>
            </a:endParaRPr>
          </a:p>
          <a:p>
            <a:r>
              <a:rPr lang="en-US" noProof="0" dirty="0"/>
              <a:t>Availability</a:t>
            </a:r>
          </a:p>
          <a:p>
            <a:pPr lvl="1"/>
            <a:r>
              <a:rPr lang="en-US" noProof="0" dirty="0">
                <a:solidFill>
                  <a:srgbClr val="0070C0"/>
                </a:solidFill>
              </a:rPr>
              <a:t>Separate namespaces of different applications </a:t>
            </a:r>
            <a:r>
              <a:rPr lang="en-US" noProof="0" dirty="0"/>
              <a:t>improve the overall availability of the cluster </a:t>
            </a:r>
          </a:p>
          <a:p>
            <a:r>
              <a:rPr lang="en-US" noProof="0" dirty="0"/>
              <a:t>Maintainability, Security &amp; Flexibility</a:t>
            </a:r>
          </a:p>
          <a:p>
            <a:pPr lvl="1"/>
            <a:r>
              <a:rPr lang="en-US" noProof="0" dirty="0"/>
              <a:t>Block pool abstraction allows other services to use the block storage with perhaps a different namespace structure. </a:t>
            </a:r>
            <a:r>
              <a:rPr lang="en-US" noProof="0" dirty="0">
                <a:solidFill>
                  <a:srgbClr val="0070C0"/>
                </a:solidFill>
              </a:rPr>
              <a:t>Each namespace is isolated and not aware of the others</a:t>
            </a:r>
            <a:endParaRPr lang="en-US" noProof="0" dirty="0"/>
          </a:p>
          <a:p>
            <a:r>
              <a:rPr lang="en-US" noProof="0" dirty="0"/>
              <a:t>Applications can read/write on more than one namespace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39</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55249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EB274A-C6EB-41B2-B791-14A6064AA5C1}"/>
              </a:ext>
            </a:extLst>
          </p:cNvPr>
          <p:cNvSpPr>
            <a:spLocks noGrp="1"/>
          </p:cNvSpPr>
          <p:nvPr>
            <p:ph type="title"/>
          </p:nvPr>
        </p:nvSpPr>
        <p:spPr/>
        <p:txBody>
          <a:bodyPr/>
          <a:lstStyle/>
          <a:p>
            <a:r>
              <a:rPr lang="en-US" noProof="0" dirty="0"/>
              <a:t>Exam</a:t>
            </a:r>
          </a:p>
        </p:txBody>
      </p:sp>
      <p:sp>
        <p:nvSpPr>
          <p:cNvPr id="7" name="Segnaposto contenuto 6"/>
          <p:cNvSpPr>
            <a:spLocks noGrp="1"/>
          </p:cNvSpPr>
          <p:nvPr>
            <p:ph idx="1"/>
          </p:nvPr>
        </p:nvSpPr>
        <p:spPr/>
        <p:txBody>
          <a:bodyPr/>
          <a:lstStyle/>
          <a:p>
            <a:r>
              <a:rPr lang="en-US" noProof="0" dirty="0"/>
              <a:t>Write and send me a short essay</a:t>
            </a:r>
          </a:p>
          <a:p>
            <a:pPr lvl="1"/>
            <a:r>
              <a:rPr lang="en-US" noProof="0" dirty="0"/>
              <a:t>About 5-10 pages long</a:t>
            </a:r>
          </a:p>
          <a:p>
            <a:pPr lvl="1"/>
            <a:r>
              <a:rPr lang="en-US" noProof="0" dirty="0"/>
              <a:t>Discuss relationships between your research interests and the topics presented in the course</a:t>
            </a:r>
          </a:p>
          <a:p>
            <a:pPr lvl="1"/>
            <a:r>
              <a:rPr lang="en-US" noProof="0" dirty="0"/>
              <a:t>Explain how big data challenges may have an impact on your work</a:t>
            </a:r>
          </a:p>
        </p:txBody>
      </p:sp>
      <p:sp>
        <p:nvSpPr>
          <p:cNvPr id="4" name="Segnaposto piè di pagina 3">
            <a:extLst>
              <a:ext uri="{FF2B5EF4-FFF2-40B4-BE49-F238E27FC236}">
                <a16:creationId xmlns:a16="http://schemas.microsoft.com/office/drawing/2014/main" id="{A6BED6BD-399E-443F-A377-734ACDA2103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90D737F-19B7-451A-8C5B-F31814EEE3CE}"/>
              </a:ext>
            </a:extLst>
          </p:cNvPr>
          <p:cNvSpPr>
            <a:spLocks noGrp="1"/>
          </p:cNvSpPr>
          <p:nvPr>
            <p:ph type="sldNum" sz="quarter" idx="12"/>
          </p:nvPr>
        </p:nvSpPr>
        <p:spPr/>
        <p:txBody>
          <a:bodyPr/>
          <a:lstStyle/>
          <a:p>
            <a:fld id="{5DD6F1BA-2510-46FC-9346-AB1F3CA1593B}" type="slidenum">
              <a:rPr lang="it-IT" smtClean="0"/>
              <a:t>4</a:t>
            </a:fld>
            <a:endParaRPr lang="it-IT"/>
          </a:p>
        </p:txBody>
      </p:sp>
      <p:sp>
        <p:nvSpPr>
          <p:cNvPr id="8" name="Segnaposto contenuto 7"/>
          <p:cNvSpPr>
            <a:spLocks noGrp="1"/>
          </p:cNvSpPr>
          <p:nvPr>
            <p:ph idx="13"/>
          </p:nvPr>
        </p:nvSpPr>
        <p:spPr/>
        <p:txBody>
          <a:bodyPr/>
          <a:lstStyle/>
          <a:p>
            <a:endParaRPr lang="en-GB"/>
          </a:p>
        </p:txBody>
      </p:sp>
    </p:spTree>
    <p:extLst>
      <p:ext uri="{BB962C8B-B14F-4D97-AF65-F5344CB8AC3E}">
        <p14:creationId xmlns:p14="http://schemas.microsoft.com/office/powerpoint/2010/main" val="2265707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cluster topology</a:t>
            </a:r>
          </a:p>
        </p:txBody>
      </p:sp>
      <p:sp>
        <p:nvSpPr>
          <p:cNvPr id="3" name="Segnaposto contenuto 2"/>
          <p:cNvSpPr>
            <a:spLocks noGrp="1"/>
          </p:cNvSpPr>
          <p:nvPr>
            <p:ph idx="1"/>
          </p:nvPr>
        </p:nvSpPr>
        <p:spPr/>
        <p:txBody>
          <a:bodyPr anchor="t"/>
          <a:lstStyle/>
          <a:p>
            <a:r>
              <a:rPr lang="en-US" noProof="0" dirty="0"/>
              <a:t>In order to carry out proper choices, Hadoop must be aware of the cluster topology that is defined during the cluster setting phase. </a:t>
            </a:r>
          </a:p>
          <a:p>
            <a:pPr lvl="1"/>
            <a:r>
              <a:rPr lang="en-US" noProof="0" dirty="0"/>
              <a:t>Block storage and process allocation (data locality) need such information</a:t>
            </a:r>
          </a:p>
          <a:p>
            <a:r>
              <a:rPr lang="en-US" noProof="0" dirty="0"/>
              <a:t>Nodes are organized in racks, racks are organized in data centers</a:t>
            </a:r>
          </a:p>
          <a:p>
            <a:pPr lvl="1"/>
            <a:r>
              <a:rPr lang="en-US" noProof="0" dirty="0"/>
              <a:t>Hadoop models such concepts in a tree-like fashion and computes the distance between nodes as their distance on the tree.</a:t>
            </a:r>
          </a:p>
          <a:p>
            <a:endParaRPr lang="en-US" noProof="0" dirty="0"/>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40</a:t>
            </a:fld>
            <a:endParaRPr lang="en-US" dirty="0"/>
          </a:p>
        </p:txBody>
      </p:sp>
      <p:grpSp>
        <p:nvGrpSpPr>
          <p:cNvPr id="106" name="Gruppo 105"/>
          <p:cNvGrpSpPr/>
          <p:nvPr/>
        </p:nvGrpSpPr>
        <p:grpSpPr>
          <a:xfrm>
            <a:off x="7814273" y="4256696"/>
            <a:ext cx="2504927" cy="1187795"/>
            <a:chOff x="6167243" y="3928416"/>
            <a:chExt cx="2504927" cy="1187795"/>
          </a:xfrm>
        </p:grpSpPr>
        <p:cxnSp>
          <p:nvCxnSpPr>
            <p:cNvPr id="28" name="Connettore 1 27"/>
            <p:cNvCxnSpPr/>
            <p:nvPr/>
          </p:nvCxnSpPr>
          <p:spPr>
            <a:xfrm flipH="1">
              <a:off x="6306870" y="4696442"/>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6520022" y="4696443"/>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flipH="1">
              <a:off x="6445128" y="4697619"/>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6519027" y="4698830"/>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flipH="1">
              <a:off x="6889734" y="4696442"/>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ttore 1 32"/>
            <p:cNvCxnSpPr/>
            <p:nvPr/>
          </p:nvCxnSpPr>
          <p:spPr>
            <a:xfrm>
              <a:off x="7102887" y="4696443"/>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ttore 1 33"/>
            <p:cNvCxnSpPr/>
            <p:nvPr/>
          </p:nvCxnSpPr>
          <p:spPr>
            <a:xfrm flipH="1">
              <a:off x="7027993" y="4697619"/>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ttore 1 34"/>
            <p:cNvCxnSpPr/>
            <p:nvPr/>
          </p:nvCxnSpPr>
          <p:spPr>
            <a:xfrm>
              <a:off x="7101891" y="4698830"/>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ttore 1 35"/>
            <p:cNvCxnSpPr/>
            <p:nvPr/>
          </p:nvCxnSpPr>
          <p:spPr>
            <a:xfrm flipH="1">
              <a:off x="6517660" y="4488261"/>
              <a:ext cx="271471" cy="21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ttore 1 36"/>
            <p:cNvCxnSpPr/>
            <p:nvPr/>
          </p:nvCxnSpPr>
          <p:spPr>
            <a:xfrm>
              <a:off x="6790161" y="4492382"/>
              <a:ext cx="311776" cy="2093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e 37"/>
            <p:cNvSpPr/>
            <p:nvPr/>
          </p:nvSpPr>
          <p:spPr>
            <a:xfrm>
              <a:off x="6505322" y="4683726"/>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9" name="Ovale 38"/>
            <p:cNvSpPr/>
            <p:nvPr/>
          </p:nvSpPr>
          <p:spPr>
            <a:xfrm>
              <a:off x="6292761" y="489982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0" name="Ovale 39"/>
            <p:cNvSpPr/>
            <p:nvPr/>
          </p:nvSpPr>
          <p:spPr>
            <a:xfrm>
              <a:off x="7089981" y="468226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1" name="Ovale 40"/>
            <p:cNvSpPr/>
            <p:nvPr/>
          </p:nvSpPr>
          <p:spPr>
            <a:xfrm>
              <a:off x="6431019" y="489688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2" name="Ovale 41"/>
            <p:cNvSpPr/>
            <p:nvPr/>
          </p:nvSpPr>
          <p:spPr>
            <a:xfrm>
              <a:off x="6581056" y="4904285"/>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3" name="Ovale 42"/>
            <p:cNvSpPr/>
            <p:nvPr/>
          </p:nvSpPr>
          <p:spPr>
            <a:xfrm>
              <a:off x="6872416" y="490219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4" name="Ovale 43"/>
            <p:cNvSpPr/>
            <p:nvPr/>
          </p:nvSpPr>
          <p:spPr>
            <a:xfrm>
              <a:off x="6728204" y="489938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5" name="Ovale 44"/>
            <p:cNvSpPr/>
            <p:nvPr/>
          </p:nvSpPr>
          <p:spPr>
            <a:xfrm>
              <a:off x="7020028" y="489938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6" name="Ovale 45"/>
            <p:cNvSpPr/>
            <p:nvPr/>
          </p:nvSpPr>
          <p:spPr>
            <a:xfrm>
              <a:off x="7166131" y="489688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7" name="Ovale 46"/>
            <p:cNvSpPr/>
            <p:nvPr/>
          </p:nvSpPr>
          <p:spPr>
            <a:xfrm>
              <a:off x="7314463" y="489687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48" name="Connettore 1 47"/>
            <p:cNvCxnSpPr/>
            <p:nvPr/>
          </p:nvCxnSpPr>
          <p:spPr>
            <a:xfrm flipH="1">
              <a:off x="7472821" y="4691275"/>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ttore 1 48"/>
            <p:cNvCxnSpPr/>
            <p:nvPr/>
          </p:nvCxnSpPr>
          <p:spPr>
            <a:xfrm>
              <a:off x="7685974" y="4691277"/>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ttore 1 49"/>
            <p:cNvCxnSpPr/>
            <p:nvPr/>
          </p:nvCxnSpPr>
          <p:spPr>
            <a:xfrm flipH="1">
              <a:off x="7611080" y="4692452"/>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ttore 1 50"/>
            <p:cNvCxnSpPr/>
            <p:nvPr/>
          </p:nvCxnSpPr>
          <p:spPr>
            <a:xfrm>
              <a:off x="7684978" y="4693664"/>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ttore 1 51"/>
            <p:cNvCxnSpPr/>
            <p:nvPr/>
          </p:nvCxnSpPr>
          <p:spPr>
            <a:xfrm flipH="1">
              <a:off x="8055685" y="4691275"/>
              <a:ext cx="209750" cy="213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ttore 1 52"/>
            <p:cNvCxnSpPr/>
            <p:nvPr/>
          </p:nvCxnSpPr>
          <p:spPr>
            <a:xfrm>
              <a:off x="8268838" y="4691275"/>
              <a:ext cx="220589" cy="21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ttore 1 53"/>
            <p:cNvCxnSpPr/>
            <p:nvPr/>
          </p:nvCxnSpPr>
          <p:spPr>
            <a:xfrm flipH="1">
              <a:off x="8193944" y="4692452"/>
              <a:ext cx="73896" cy="2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ttore 1 54"/>
            <p:cNvCxnSpPr/>
            <p:nvPr/>
          </p:nvCxnSpPr>
          <p:spPr>
            <a:xfrm>
              <a:off x="8267841" y="4693664"/>
              <a:ext cx="74644" cy="2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ttore 1 55"/>
            <p:cNvCxnSpPr/>
            <p:nvPr/>
          </p:nvCxnSpPr>
          <p:spPr>
            <a:xfrm flipH="1">
              <a:off x="7683612" y="4483095"/>
              <a:ext cx="271471" cy="21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ttore 1 56"/>
            <p:cNvCxnSpPr>
              <a:endCxn id="59" idx="6"/>
            </p:cNvCxnSpPr>
            <p:nvPr/>
          </p:nvCxnSpPr>
          <p:spPr>
            <a:xfrm>
              <a:off x="7359500" y="4172664"/>
              <a:ext cx="607075" cy="31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ttore 1 57"/>
            <p:cNvCxnSpPr/>
            <p:nvPr/>
          </p:nvCxnSpPr>
          <p:spPr>
            <a:xfrm>
              <a:off x="7956113" y="4487215"/>
              <a:ext cx="311776" cy="209360"/>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e 58"/>
            <p:cNvSpPr/>
            <p:nvPr/>
          </p:nvSpPr>
          <p:spPr>
            <a:xfrm>
              <a:off x="7941758" y="447182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0" name="Ovale 59"/>
            <p:cNvSpPr/>
            <p:nvPr/>
          </p:nvSpPr>
          <p:spPr>
            <a:xfrm>
              <a:off x="7671274" y="4678559"/>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1" name="Ovale 60"/>
            <p:cNvSpPr/>
            <p:nvPr/>
          </p:nvSpPr>
          <p:spPr>
            <a:xfrm>
              <a:off x="7458712" y="489465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2" name="Ovale 61"/>
            <p:cNvSpPr/>
            <p:nvPr/>
          </p:nvSpPr>
          <p:spPr>
            <a:xfrm>
              <a:off x="8255932" y="4677100"/>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3" name="Ovale 62"/>
            <p:cNvSpPr/>
            <p:nvPr/>
          </p:nvSpPr>
          <p:spPr>
            <a:xfrm>
              <a:off x="7596970" y="4891714"/>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4" name="Ovale 63"/>
            <p:cNvSpPr/>
            <p:nvPr/>
          </p:nvSpPr>
          <p:spPr>
            <a:xfrm>
              <a:off x="7747008" y="489911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5" name="Ovale 64"/>
            <p:cNvSpPr/>
            <p:nvPr/>
          </p:nvSpPr>
          <p:spPr>
            <a:xfrm>
              <a:off x="8038367" y="489703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6" name="Ovale 65"/>
            <p:cNvSpPr/>
            <p:nvPr/>
          </p:nvSpPr>
          <p:spPr>
            <a:xfrm>
              <a:off x="7894156" y="4894217"/>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7" name="Ovale 66"/>
            <p:cNvSpPr/>
            <p:nvPr/>
          </p:nvSpPr>
          <p:spPr>
            <a:xfrm>
              <a:off x="8185980" y="4894216"/>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8" name="Ovale 67"/>
            <p:cNvSpPr/>
            <p:nvPr/>
          </p:nvSpPr>
          <p:spPr>
            <a:xfrm>
              <a:off x="8332082" y="489171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9" name="Ovale 68"/>
            <p:cNvSpPr/>
            <p:nvPr/>
          </p:nvSpPr>
          <p:spPr>
            <a:xfrm>
              <a:off x="8480414" y="4891711"/>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0" name="Connettore 1 69"/>
            <p:cNvCxnSpPr>
              <a:endCxn id="72" idx="6"/>
            </p:cNvCxnSpPr>
            <p:nvPr/>
          </p:nvCxnSpPr>
          <p:spPr>
            <a:xfrm flipH="1">
              <a:off x="6800621" y="4168542"/>
              <a:ext cx="557847" cy="321432"/>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e 70"/>
            <p:cNvSpPr/>
            <p:nvPr/>
          </p:nvSpPr>
          <p:spPr>
            <a:xfrm>
              <a:off x="7345145" y="4157278"/>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2" name="Ovale 71"/>
            <p:cNvSpPr/>
            <p:nvPr/>
          </p:nvSpPr>
          <p:spPr>
            <a:xfrm>
              <a:off x="6775807" y="4476995"/>
              <a:ext cx="24815" cy="259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3" name="CasellaDiTesto 72"/>
            <p:cNvSpPr txBox="1"/>
            <p:nvPr/>
          </p:nvSpPr>
          <p:spPr>
            <a:xfrm>
              <a:off x="7069314" y="3928416"/>
              <a:ext cx="554960" cy="253916"/>
            </a:xfrm>
            <a:prstGeom prst="rect">
              <a:avLst/>
            </a:prstGeom>
            <a:noFill/>
          </p:spPr>
          <p:txBody>
            <a:bodyPr wrap="none" rtlCol="0">
              <a:spAutoFit/>
            </a:bodyPr>
            <a:lstStyle/>
            <a:p>
              <a:r>
                <a:rPr lang="it-IT" sz="1050" dirty="0"/>
                <a:t>cluster</a:t>
              </a:r>
            </a:p>
          </p:txBody>
        </p:sp>
        <p:sp>
          <p:nvSpPr>
            <p:cNvPr id="74" name="CasellaDiTesto 73"/>
            <p:cNvSpPr txBox="1"/>
            <p:nvPr/>
          </p:nvSpPr>
          <p:spPr>
            <a:xfrm>
              <a:off x="6530137" y="4289994"/>
              <a:ext cx="324128" cy="253916"/>
            </a:xfrm>
            <a:prstGeom prst="rect">
              <a:avLst/>
            </a:prstGeom>
            <a:noFill/>
          </p:spPr>
          <p:txBody>
            <a:bodyPr wrap="none" rtlCol="0">
              <a:spAutoFit/>
            </a:bodyPr>
            <a:lstStyle/>
            <a:p>
              <a:r>
                <a:rPr lang="it-IT" sz="1050" dirty="0"/>
                <a:t>d1</a:t>
              </a:r>
            </a:p>
          </p:txBody>
        </p:sp>
        <p:sp>
          <p:nvSpPr>
            <p:cNvPr id="75" name="CasellaDiTesto 74"/>
            <p:cNvSpPr txBox="1"/>
            <p:nvPr/>
          </p:nvSpPr>
          <p:spPr>
            <a:xfrm>
              <a:off x="7810388" y="4266572"/>
              <a:ext cx="324128" cy="253916"/>
            </a:xfrm>
            <a:prstGeom prst="rect">
              <a:avLst/>
            </a:prstGeom>
            <a:noFill/>
          </p:spPr>
          <p:txBody>
            <a:bodyPr wrap="none" rtlCol="0">
              <a:spAutoFit/>
            </a:bodyPr>
            <a:lstStyle/>
            <a:p>
              <a:r>
                <a:rPr lang="it-IT" sz="1050" dirty="0"/>
                <a:t>d2</a:t>
              </a:r>
            </a:p>
          </p:txBody>
        </p:sp>
        <p:sp>
          <p:nvSpPr>
            <p:cNvPr id="76" name="CasellaDiTesto 75"/>
            <p:cNvSpPr txBox="1"/>
            <p:nvPr/>
          </p:nvSpPr>
          <p:spPr>
            <a:xfrm>
              <a:off x="6167243" y="4872977"/>
              <a:ext cx="303288" cy="230832"/>
            </a:xfrm>
            <a:prstGeom prst="rect">
              <a:avLst/>
            </a:prstGeom>
            <a:noFill/>
          </p:spPr>
          <p:txBody>
            <a:bodyPr wrap="none" rtlCol="0">
              <a:spAutoFit/>
            </a:bodyPr>
            <a:lstStyle/>
            <a:p>
              <a:r>
                <a:rPr lang="it-IT" sz="900" dirty="0"/>
                <a:t>n1</a:t>
              </a:r>
            </a:p>
          </p:txBody>
        </p:sp>
        <p:sp>
          <p:nvSpPr>
            <p:cNvPr id="77" name="CasellaDiTesto 76"/>
            <p:cNvSpPr txBox="1"/>
            <p:nvPr/>
          </p:nvSpPr>
          <p:spPr>
            <a:xfrm>
              <a:off x="6953008" y="4461245"/>
              <a:ext cx="300082" cy="253916"/>
            </a:xfrm>
            <a:prstGeom prst="rect">
              <a:avLst/>
            </a:prstGeom>
            <a:noFill/>
          </p:spPr>
          <p:txBody>
            <a:bodyPr wrap="none" rtlCol="0">
              <a:spAutoFit/>
            </a:bodyPr>
            <a:lstStyle/>
            <a:p>
              <a:r>
                <a:rPr lang="it-IT" sz="1050" dirty="0"/>
                <a:t>r2</a:t>
              </a:r>
            </a:p>
          </p:txBody>
        </p:sp>
        <p:sp>
          <p:nvSpPr>
            <p:cNvPr id="78" name="CasellaDiTesto 77"/>
            <p:cNvSpPr txBox="1"/>
            <p:nvPr/>
          </p:nvSpPr>
          <p:spPr>
            <a:xfrm>
              <a:off x="7551639" y="4468034"/>
              <a:ext cx="300082" cy="253916"/>
            </a:xfrm>
            <a:prstGeom prst="rect">
              <a:avLst/>
            </a:prstGeom>
            <a:noFill/>
          </p:spPr>
          <p:txBody>
            <a:bodyPr wrap="none" rtlCol="0">
              <a:spAutoFit/>
            </a:bodyPr>
            <a:lstStyle/>
            <a:p>
              <a:r>
                <a:rPr lang="it-IT" sz="1050" dirty="0"/>
                <a:t>r1</a:t>
              </a:r>
            </a:p>
          </p:txBody>
        </p:sp>
        <p:sp>
          <p:nvSpPr>
            <p:cNvPr id="79" name="CasellaDiTesto 78"/>
            <p:cNvSpPr txBox="1"/>
            <p:nvPr/>
          </p:nvSpPr>
          <p:spPr>
            <a:xfrm>
              <a:off x="8143369" y="4471826"/>
              <a:ext cx="300082" cy="253916"/>
            </a:xfrm>
            <a:prstGeom prst="rect">
              <a:avLst/>
            </a:prstGeom>
            <a:noFill/>
          </p:spPr>
          <p:txBody>
            <a:bodyPr wrap="none" rtlCol="0">
              <a:spAutoFit/>
            </a:bodyPr>
            <a:lstStyle/>
            <a:p>
              <a:r>
                <a:rPr lang="it-IT" sz="1050" dirty="0"/>
                <a:t>r2</a:t>
              </a:r>
            </a:p>
          </p:txBody>
        </p:sp>
        <p:sp>
          <p:nvSpPr>
            <p:cNvPr id="80" name="CasellaDiTesto 79"/>
            <p:cNvSpPr txBox="1"/>
            <p:nvPr/>
          </p:nvSpPr>
          <p:spPr>
            <a:xfrm>
              <a:off x="6307372" y="4877602"/>
              <a:ext cx="303288" cy="230832"/>
            </a:xfrm>
            <a:prstGeom prst="rect">
              <a:avLst/>
            </a:prstGeom>
            <a:noFill/>
          </p:spPr>
          <p:txBody>
            <a:bodyPr wrap="none" rtlCol="0">
              <a:spAutoFit/>
            </a:bodyPr>
            <a:lstStyle/>
            <a:p>
              <a:r>
                <a:rPr lang="it-IT" sz="900" dirty="0"/>
                <a:t>n2</a:t>
              </a:r>
            </a:p>
          </p:txBody>
        </p:sp>
        <p:sp>
          <p:nvSpPr>
            <p:cNvPr id="81" name="CasellaDiTesto 80"/>
            <p:cNvSpPr txBox="1"/>
            <p:nvPr/>
          </p:nvSpPr>
          <p:spPr>
            <a:xfrm>
              <a:off x="6607237" y="4877717"/>
              <a:ext cx="303288" cy="230832"/>
            </a:xfrm>
            <a:prstGeom prst="rect">
              <a:avLst/>
            </a:prstGeom>
            <a:noFill/>
          </p:spPr>
          <p:txBody>
            <a:bodyPr wrap="none" rtlCol="0">
              <a:spAutoFit/>
            </a:bodyPr>
            <a:lstStyle/>
            <a:p>
              <a:r>
                <a:rPr lang="it-IT" sz="900" dirty="0"/>
                <a:t>n4</a:t>
              </a:r>
            </a:p>
          </p:txBody>
        </p:sp>
        <p:sp>
          <p:nvSpPr>
            <p:cNvPr id="82" name="CasellaDiTesto 81"/>
            <p:cNvSpPr txBox="1"/>
            <p:nvPr/>
          </p:nvSpPr>
          <p:spPr>
            <a:xfrm>
              <a:off x="6455976" y="4878378"/>
              <a:ext cx="303288" cy="230832"/>
            </a:xfrm>
            <a:prstGeom prst="rect">
              <a:avLst/>
            </a:prstGeom>
            <a:noFill/>
          </p:spPr>
          <p:txBody>
            <a:bodyPr wrap="none" rtlCol="0">
              <a:spAutoFit/>
            </a:bodyPr>
            <a:lstStyle/>
            <a:p>
              <a:r>
                <a:rPr lang="it-IT" sz="900" dirty="0"/>
                <a:t>n3</a:t>
              </a:r>
            </a:p>
          </p:txBody>
        </p:sp>
        <p:sp>
          <p:nvSpPr>
            <p:cNvPr id="83" name="CasellaDiTesto 82"/>
            <p:cNvSpPr txBox="1"/>
            <p:nvPr/>
          </p:nvSpPr>
          <p:spPr>
            <a:xfrm>
              <a:off x="6760983" y="4877831"/>
              <a:ext cx="303288" cy="230832"/>
            </a:xfrm>
            <a:prstGeom prst="rect">
              <a:avLst/>
            </a:prstGeom>
            <a:noFill/>
          </p:spPr>
          <p:txBody>
            <a:bodyPr wrap="none" rtlCol="0">
              <a:spAutoFit/>
            </a:bodyPr>
            <a:lstStyle/>
            <a:p>
              <a:r>
                <a:rPr lang="it-IT" sz="900" dirty="0"/>
                <a:t>n1</a:t>
              </a:r>
            </a:p>
          </p:txBody>
        </p:sp>
        <p:sp>
          <p:nvSpPr>
            <p:cNvPr id="84" name="CasellaDiTesto 83"/>
            <p:cNvSpPr txBox="1"/>
            <p:nvPr/>
          </p:nvSpPr>
          <p:spPr>
            <a:xfrm>
              <a:off x="6901112" y="4882457"/>
              <a:ext cx="303288" cy="230832"/>
            </a:xfrm>
            <a:prstGeom prst="rect">
              <a:avLst/>
            </a:prstGeom>
            <a:noFill/>
          </p:spPr>
          <p:txBody>
            <a:bodyPr wrap="none" rtlCol="0">
              <a:spAutoFit/>
            </a:bodyPr>
            <a:lstStyle/>
            <a:p>
              <a:r>
                <a:rPr lang="it-IT" sz="900" dirty="0"/>
                <a:t>n2</a:t>
              </a:r>
            </a:p>
          </p:txBody>
        </p:sp>
        <p:sp>
          <p:nvSpPr>
            <p:cNvPr id="85" name="CasellaDiTesto 84"/>
            <p:cNvSpPr txBox="1"/>
            <p:nvPr/>
          </p:nvSpPr>
          <p:spPr>
            <a:xfrm>
              <a:off x="7200977" y="4882571"/>
              <a:ext cx="303288" cy="230832"/>
            </a:xfrm>
            <a:prstGeom prst="rect">
              <a:avLst/>
            </a:prstGeom>
            <a:noFill/>
          </p:spPr>
          <p:txBody>
            <a:bodyPr wrap="none" rtlCol="0">
              <a:spAutoFit/>
            </a:bodyPr>
            <a:lstStyle/>
            <a:p>
              <a:r>
                <a:rPr lang="it-IT" sz="900" dirty="0"/>
                <a:t>n4</a:t>
              </a:r>
            </a:p>
          </p:txBody>
        </p:sp>
        <p:sp>
          <p:nvSpPr>
            <p:cNvPr id="86" name="CasellaDiTesto 85"/>
            <p:cNvSpPr txBox="1"/>
            <p:nvPr/>
          </p:nvSpPr>
          <p:spPr>
            <a:xfrm>
              <a:off x="7055399" y="4882457"/>
              <a:ext cx="303288" cy="230832"/>
            </a:xfrm>
            <a:prstGeom prst="rect">
              <a:avLst/>
            </a:prstGeom>
            <a:noFill/>
          </p:spPr>
          <p:txBody>
            <a:bodyPr wrap="none" rtlCol="0">
              <a:spAutoFit/>
            </a:bodyPr>
            <a:lstStyle/>
            <a:p>
              <a:r>
                <a:rPr lang="it-IT" sz="900" dirty="0"/>
                <a:t>n3</a:t>
              </a:r>
            </a:p>
          </p:txBody>
        </p:sp>
        <p:sp>
          <p:nvSpPr>
            <p:cNvPr id="87" name="CasellaDiTesto 86"/>
            <p:cNvSpPr txBox="1"/>
            <p:nvPr/>
          </p:nvSpPr>
          <p:spPr>
            <a:xfrm>
              <a:off x="7354174" y="4883993"/>
              <a:ext cx="303288" cy="230832"/>
            </a:xfrm>
            <a:prstGeom prst="rect">
              <a:avLst/>
            </a:prstGeom>
            <a:noFill/>
          </p:spPr>
          <p:txBody>
            <a:bodyPr wrap="none" rtlCol="0">
              <a:spAutoFit/>
            </a:bodyPr>
            <a:lstStyle/>
            <a:p>
              <a:r>
                <a:rPr lang="it-IT" sz="900" dirty="0"/>
                <a:t>n1</a:t>
              </a:r>
            </a:p>
          </p:txBody>
        </p:sp>
        <p:sp>
          <p:nvSpPr>
            <p:cNvPr id="88" name="CasellaDiTesto 87"/>
            <p:cNvSpPr txBox="1"/>
            <p:nvPr/>
          </p:nvSpPr>
          <p:spPr>
            <a:xfrm>
              <a:off x="7494851" y="4884809"/>
              <a:ext cx="303288" cy="230832"/>
            </a:xfrm>
            <a:prstGeom prst="rect">
              <a:avLst/>
            </a:prstGeom>
            <a:noFill/>
          </p:spPr>
          <p:txBody>
            <a:bodyPr wrap="none" rtlCol="0">
              <a:spAutoFit/>
            </a:bodyPr>
            <a:lstStyle/>
            <a:p>
              <a:r>
                <a:rPr lang="it-IT" sz="900" dirty="0"/>
                <a:t>n2</a:t>
              </a:r>
            </a:p>
          </p:txBody>
        </p:sp>
        <p:sp>
          <p:nvSpPr>
            <p:cNvPr id="89" name="CasellaDiTesto 88"/>
            <p:cNvSpPr txBox="1"/>
            <p:nvPr/>
          </p:nvSpPr>
          <p:spPr>
            <a:xfrm>
              <a:off x="7794716" y="4884923"/>
              <a:ext cx="303288" cy="230832"/>
            </a:xfrm>
            <a:prstGeom prst="rect">
              <a:avLst/>
            </a:prstGeom>
            <a:noFill/>
          </p:spPr>
          <p:txBody>
            <a:bodyPr wrap="none" rtlCol="0">
              <a:spAutoFit/>
            </a:bodyPr>
            <a:lstStyle/>
            <a:p>
              <a:r>
                <a:rPr lang="it-IT" sz="900" dirty="0"/>
                <a:t>n4</a:t>
              </a:r>
            </a:p>
          </p:txBody>
        </p:sp>
        <p:sp>
          <p:nvSpPr>
            <p:cNvPr id="90" name="CasellaDiTesto 89"/>
            <p:cNvSpPr txBox="1"/>
            <p:nvPr/>
          </p:nvSpPr>
          <p:spPr>
            <a:xfrm>
              <a:off x="7649139" y="4884809"/>
              <a:ext cx="303288" cy="230832"/>
            </a:xfrm>
            <a:prstGeom prst="rect">
              <a:avLst/>
            </a:prstGeom>
            <a:noFill/>
          </p:spPr>
          <p:txBody>
            <a:bodyPr wrap="none" rtlCol="0">
              <a:spAutoFit/>
            </a:bodyPr>
            <a:lstStyle/>
            <a:p>
              <a:r>
                <a:rPr lang="it-IT" sz="900" dirty="0"/>
                <a:t>n3</a:t>
              </a:r>
            </a:p>
          </p:txBody>
        </p:sp>
        <p:sp>
          <p:nvSpPr>
            <p:cNvPr id="91" name="CasellaDiTesto 90"/>
            <p:cNvSpPr txBox="1"/>
            <p:nvPr/>
          </p:nvSpPr>
          <p:spPr>
            <a:xfrm>
              <a:off x="7938036" y="4885379"/>
              <a:ext cx="303288" cy="230832"/>
            </a:xfrm>
            <a:prstGeom prst="rect">
              <a:avLst/>
            </a:prstGeom>
            <a:noFill/>
          </p:spPr>
          <p:txBody>
            <a:bodyPr wrap="none" rtlCol="0">
              <a:spAutoFit/>
            </a:bodyPr>
            <a:lstStyle/>
            <a:p>
              <a:r>
                <a:rPr lang="it-IT" sz="900" dirty="0"/>
                <a:t>n1</a:t>
              </a:r>
            </a:p>
          </p:txBody>
        </p:sp>
        <p:sp>
          <p:nvSpPr>
            <p:cNvPr id="92" name="CasellaDiTesto 91"/>
            <p:cNvSpPr txBox="1"/>
            <p:nvPr/>
          </p:nvSpPr>
          <p:spPr>
            <a:xfrm>
              <a:off x="8069017" y="4880677"/>
              <a:ext cx="303288" cy="230832"/>
            </a:xfrm>
            <a:prstGeom prst="rect">
              <a:avLst/>
            </a:prstGeom>
            <a:noFill/>
          </p:spPr>
          <p:txBody>
            <a:bodyPr wrap="none" rtlCol="0">
              <a:spAutoFit/>
            </a:bodyPr>
            <a:lstStyle/>
            <a:p>
              <a:r>
                <a:rPr lang="it-IT" sz="900" dirty="0"/>
                <a:t>n2</a:t>
              </a:r>
            </a:p>
          </p:txBody>
        </p:sp>
        <p:sp>
          <p:nvSpPr>
            <p:cNvPr id="93" name="CasellaDiTesto 92"/>
            <p:cNvSpPr txBox="1"/>
            <p:nvPr/>
          </p:nvSpPr>
          <p:spPr>
            <a:xfrm>
              <a:off x="8368882" y="4880792"/>
              <a:ext cx="303288" cy="230832"/>
            </a:xfrm>
            <a:prstGeom prst="rect">
              <a:avLst/>
            </a:prstGeom>
            <a:noFill/>
          </p:spPr>
          <p:txBody>
            <a:bodyPr wrap="none" rtlCol="0">
              <a:spAutoFit/>
            </a:bodyPr>
            <a:lstStyle/>
            <a:p>
              <a:r>
                <a:rPr lang="it-IT" sz="900" dirty="0"/>
                <a:t>n4</a:t>
              </a:r>
            </a:p>
          </p:txBody>
        </p:sp>
        <p:sp>
          <p:nvSpPr>
            <p:cNvPr id="94" name="CasellaDiTesto 93"/>
            <p:cNvSpPr txBox="1"/>
            <p:nvPr/>
          </p:nvSpPr>
          <p:spPr>
            <a:xfrm>
              <a:off x="8209120" y="4882457"/>
              <a:ext cx="303288" cy="230832"/>
            </a:xfrm>
            <a:prstGeom prst="rect">
              <a:avLst/>
            </a:prstGeom>
            <a:noFill/>
          </p:spPr>
          <p:txBody>
            <a:bodyPr wrap="none" rtlCol="0">
              <a:spAutoFit/>
            </a:bodyPr>
            <a:lstStyle/>
            <a:p>
              <a:r>
                <a:rPr lang="it-IT" sz="900" dirty="0"/>
                <a:t>n3</a:t>
              </a:r>
            </a:p>
          </p:txBody>
        </p:sp>
        <p:sp>
          <p:nvSpPr>
            <p:cNvPr id="95" name="CasellaDiTesto 94"/>
            <p:cNvSpPr txBox="1"/>
            <p:nvPr/>
          </p:nvSpPr>
          <p:spPr>
            <a:xfrm>
              <a:off x="6391687" y="4471827"/>
              <a:ext cx="300082" cy="253916"/>
            </a:xfrm>
            <a:prstGeom prst="rect">
              <a:avLst/>
            </a:prstGeom>
            <a:noFill/>
          </p:spPr>
          <p:txBody>
            <a:bodyPr wrap="none" rtlCol="0">
              <a:spAutoFit/>
            </a:bodyPr>
            <a:lstStyle/>
            <a:p>
              <a:r>
                <a:rPr lang="it-IT" sz="1050" dirty="0"/>
                <a:t>r1</a:t>
              </a:r>
            </a:p>
          </p:txBody>
        </p:sp>
      </p:grpSp>
      <p:grpSp>
        <p:nvGrpSpPr>
          <p:cNvPr id="107" name="Gruppo 106"/>
          <p:cNvGrpSpPr/>
          <p:nvPr/>
        </p:nvGrpSpPr>
        <p:grpSpPr>
          <a:xfrm>
            <a:off x="2251824" y="3762262"/>
            <a:ext cx="5311445" cy="2402178"/>
            <a:chOff x="822960" y="3530365"/>
            <a:chExt cx="5311445" cy="2402178"/>
          </a:xfrm>
          <a:solidFill>
            <a:schemeClr val="accent1">
              <a:lumMod val="20000"/>
              <a:lumOff val="80000"/>
            </a:schemeClr>
          </a:solidFill>
        </p:grpSpPr>
        <p:sp>
          <p:nvSpPr>
            <p:cNvPr id="6" name="Rettangolo 5"/>
            <p:cNvSpPr/>
            <p:nvPr/>
          </p:nvSpPr>
          <p:spPr>
            <a:xfrm>
              <a:off x="3789411" y="4042479"/>
              <a:ext cx="2344994" cy="1880420"/>
            </a:xfrm>
            <a:prstGeom prst="rect">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d2</a:t>
              </a:r>
            </a:p>
          </p:txBody>
        </p:sp>
        <p:sp>
          <p:nvSpPr>
            <p:cNvPr id="7" name="Rettangolo 6"/>
            <p:cNvSpPr/>
            <p:nvPr/>
          </p:nvSpPr>
          <p:spPr>
            <a:xfrm>
              <a:off x="3951645" y="4160468"/>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8" name="Rettangolo 7"/>
            <p:cNvSpPr/>
            <p:nvPr/>
          </p:nvSpPr>
          <p:spPr>
            <a:xfrm>
              <a:off x="4961910" y="4160468"/>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9" name="Rettangolo 8"/>
            <p:cNvSpPr/>
            <p:nvPr/>
          </p:nvSpPr>
          <p:spPr>
            <a:xfrm>
              <a:off x="3995889" y="4204710"/>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 name="Rettangolo 9"/>
            <p:cNvSpPr/>
            <p:nvPr/>
          </p:nvSpPr>
          <p:spPr>
            <a:xfrm>
              <a:off x="3995888" y="4507051"/>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1" name="Rettangolo 10"/>
            <p:cNvSpPr/>
            <p:nvPr/>
          </p:nvSpPr>
          <p:spPr>
            <a:xfrm>
              <a:off x="3995888" y="4809393"/>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2" name="Rettangolo 11"/>
            <p:cNvSpPr/>
            <p:nvPr/>
          </p:nvSpPr>
          <p:spPr>
            <a:xfrm>
              <a:off x="3995888" y="511173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3" name="Rettangolo 12"/>
            <p:cNvSpPr/>
            <p:nvPr/>
          </p:nvSpPr>
          <p:spPr>
            <a:xfrm>
              <a:off x="5009841" y="4204710"/>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4" name="Rettangolo 13"/>
            <p:cNvSpPr/>
            <p:nvPr/>
          </p:nvSpPr>
          <p:spPr>
            <a:xfrm>
              <a:off x="5009841" y="4507051"/>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5" name="Rettangolo 14"/>
            <p:cNvSpPr/>
            <p:nvPr/>
          </p:nvSpPr>
          <p:spPr>
            <a:xfrm>
              <a:off x="5009841" y="4809393"/>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6" name="Rettangolo 15"/>
            <p:cNvSpPr/>
            <p:nvPr/>
          </p:nvSpPr>
          <p:spPr>
            <a:xfrm>
              <a:off x="5009841" y="511173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7" name="Rettangolo 16"/>
            <p:cNvSpPr/>
            <p:nvPr/>
          </p:nvSpPr>
          <p:spPr>
            <a:xfrm>
              <a:off x="822960" y="4052123"/>
              <a:ext cx="2344994" cy="1880420"/>
            </a:xfrm>
            <a:prstGeom prst="rect">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d1</a:t>
              </a:r>
            </a:p>
          </p:txBody>
        </p:sp>
        <p:sp>
          <p:nvSpPr>
            <p:cNvPr id="18" name="Rettangolo 17"/>
            <p:cNvSpPr/>
            <p:nvPr/>
          </p:nvSpPr>
          <p:spPr>
            <a:xfrm>
              <a:off x="985192" y="4170111"/>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19" name="Rettangolo 18"/>
            <p:cNvSpPr/>
            <p:nvPr/>
          </p:nvSpPr>
          <p:spPr>
            <a:xfrm>
              <a:off x="1995459" y="4170112"/>
              <a:ext cx="921775" cy="15043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20" name="Rettangolo 19"/>
            <p:cNvSpPr/>
            <p:nvPr/>
          </p:nvSpPr>
          <p:spPr>
            <a:xfrm>
              <a:off x="1029436" y="421435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1" name="Rettangolo 20"/>
            <p:cNvSpPr/>
            <p:nvPr/>
          </p:nvSpPr>
          <p:spPr>
            <a:xfrm>
              <a:off x="1029435" y="4516696"/>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2" name="Rettangolo 21"/>
            <p:cNvSpPr/>
            <p:nvPr/>
          </p:nvSpPr>
          <p:spPr>
            <a:xfrm>
              <a:off x="1029435" y="4819037"/>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3" name="Rettangolo 22"/>
            <p:cNvSpPr/>
            <p:nvPr/>
          </p:nvSpPr>
          <p:spPr>
            <a:xfrm>
              <a:off x="1029435" y="5121379"/>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4" name="Rettangolo 23"/>
            <p:cNvSpPr/>
            <p:nvPr/>
          </p:nvSpPr>
          <p:spPr>
            <a:xfrm>
              <a:off x="2043390" y="4214354"/>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5" name="Rettangolo 24"/>
            <p:cNvSpPr/>
            <p:nvPr/>
          </p:nvSpPr>
          <p:spPr>
            <a:xfrm>
              <a:off x="2043390" y="4516696"/>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6" name="Rettangolo 25"/>
            <p:cNvSpPr/>
            <p:nvPr/>
          </p:nvSpPr>
          <p:spPr>
            <a:xfrm>
              <a:off x="2043390" y="4819037"/>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27" name="Rettangolo 26"/>
            <p:cNvSpPr/>
            <p:nvPr/>
          </p:nvSpPr>
          <p:spPr>
            <a:xfrm>
              <a:off x="2043390" y="5121379"/>
              <a:ext cx="833284" cy="2580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96"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02045" y="3535569"/>
              <a:ext cx="488647" cy="488647"/>
            </a:xfrm>
            <a:prstGeom prst="rect">
              <a:avLst/>
            </a:prstGeom>
            <a:grpFill/>
          </p:spPr>
        </p:pic>
        <p:sp>
          <p:nvSpPr>
            <p:cNvPr id="97" name="Figura a mano libera 96"/>
            <p:cNvSpPr/>
            <p:nvPr/>
          </p:nvSpPr>
          <p:spPr>
            <a:xfrm>
              <a:off x="2192276" y="3739195"/>
              <a:ext cx="435077" cy="421273"/>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98" name="Figura a mano libera 97"/>
            <p:cNvSpPr/>
            <p:nvPr/>
          </p:nvSpPr>
          <p:spPr>
            <a:xfrm flipH="1">
              <a:off x="1274188" y="3721370"/>
              <a:ext cx="435077" cy="435906"/>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99"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708615" y="3530365"/>
              <a:ext cx="488647" cy="488647"/>
            </a:xfrm>
            <a:prstGeom prst="rect">
              <a:avLst/>
            </a:prstGeom>
            <a:grpFill/>
          </p:spPr>
        </p:pic>
        <p:sp>
          <p:nvSpPr>
            <p:cNvPr id="100" name="Figura a mano libera 99"/>
            <p:cNvSpPr/>
            <p:nvPr/>
          </p:nvSpPr>
          <p:spPr>
            <a:xfrm>
              <a:off x="5198846" y="3795769"/>
              <a:ext cx="435077" cy="371276"/>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1" name="Figura a mano libera 100"/>
            <p:cNvSpPr/>
            <p:nvPr/>
          </p:nvSpPr>
          <p:spPr>
            <a:xfrm flipH="1">
              <a:off x="4280758" y="3777945"/>
              <a:ext cx="435077" cy="379331"/>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2350">
                  <a:moveTo>
                    <a:pt x="580103" y="582350"/>
                  </a:moveTo>
                  <a:cubicBezTo>
                    <a:pt x="569451" y="420937"/>
                    <a:pt x="558800" y="259525"/>
                    <a:pt x="501445" y="218557"/>
                  </a:cubicBezTo>
                  <a:cubicBezTo>
                    <a:pt x="444090" y="177589"/>
                    <a:pt x="296606" y="366041"/>
                    <a:pt x="235974" y="336544"/>
                  </a:cubicBezTo>
                  <a:cubicBezTo>
                    <a:pt x="175342" y="307047"/>
                    <a:pt x="176980" y="97292"/>
                    <a:pt x="137651" y="41576"/>
                  </a:cubicBezTo>
                  <a:cubicBezTo>
                    <a:pt x="98322" y="-14140"/>
                    <a:pt x="0" y="2247"/>
                    <a:pt x="0" y="2247"/>
                  </a:cubicBezTo>
                  <a:lnTo>
                    <a:pt x="0" y="224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pic>
          <p:nvPicPr>
            <p:cNvPr id="102" name="Picture 8" descr="http://www.iconshock.com/img_jpg/BRILLIANT/networking/jpg/256/router_icon.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248832" y="4258632"/>
              <a:ext cx="488647" cy="488647"/>
            </a:xfrm>
            <a:prstGeom prst="rect">
              <a:avLst/>
            </a:prstGeom>
            <a:grpFill/>
          </p:spPr>
        </p:pic>
        <p:sp>
          <p:nvSpPr>
            <p:cNvPr id="103" name="Figura a mano libera 102"/>
            <p:cNvSpPr/>
            <p:nvPr/>
          </p:nvSpPr>
          <p:spPr>
            <a:xfrm>
              <a:off x="2191244" y="3687392"/>
              <a:ext cx="1229999" cy="569492"/>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 name="connsiteX0" fmla="*/ 580103 w 580103"/>
                <a:gd name="connsiteY0" fmla="*/ 580103 h 580103"/>
                <a:gd name="connsiteX1" fmla="*/ 501445 w 580103"/>
                <a:gd name="connsiteY1" fmla="*/ 216310 h 580103"/>
                <a:gd name="connsiteX2" fmla="*/ 241063 w 580103"/>
                <a:gd name="connsiteY2" fmla="*/ 235084 h 580103"/>
                <a:gd name="connsiteX3" fmla="*/ 137651 w 580103"/>
                <a:gd name="connsiteY3" fmla="*/ 39329 h 580103"/>
                <a:gd name="connsiteX4" fmla="*/ 0 w 580103"/>
                <a:gd name="connsiteY4" fmla="*/ 0 h 580103"/>
                <a:gd name="connsiteX5" fmla="*/ 0 w 580103"/>
                <a:gd name="connsiteY5" fmla="*/ 0 h 5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0103">
                  <a:moveTo>
                    <a:pt x="580103" y="580103"/>
                  </a:moveTo>
                  <a:cubicBezTo>
                    <a:pt x="569451" y="418690"/>
                    <a:pt x="557952" y="273813"/>
                    <a:pt x="501445" y="216310"/>
                  </a:cubicBezTo>
                  <a:cubicBezTo>
                    <a:pt x="444938" y="158807"/>
                    <a:pt x="301695" y="264581"/>
                    <a:pt x="241063" y="235084"/>
                  </a:cubicBezTo>
                  <a:cubicBezTo>
                    <a:pt x="180431" y="205587"/>
                    <a:pt x="177828" y="78510"/>
                    <a:pt x="137651" y="39329"/>
                  </a:cubicBezTo>
                  <a:cubicBezTo>
                    <a:pt x="97474" y="148"/>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
          <p:nvSpPr>
            <p:cNvPr id="104" name="Figura a mano libera 103"/>
            <p:cNvSpPr/>
            <p:nvPr/>
          </p:nvSpPr>
          <p:spPr>
            <a:xfrm flipH="1">
              <a:off x="3620735" y="3739195"/>
              <a:ext cx="1076387" cy="506504"/>
            </a:xfrm>
            <a:custGeom>
              <a:avLst/>
              <a:gdLst>
                <a:gd name="connsiteX0" fmla="*/ 580103 w 580103"/>
                <a:gd name="connsiteY0" fmla="*/ 582350 h 582350"/>
                <a:gd name="connsiteX1" fmla="*/ 501445 w 580103"/>
                <a:gd name="connsiteY1" fmla="*/ 218557 h 582350"/>
                <a:gd name="connsiteX2" fmla="*/ 235974 w 580103"/>
                <a:gd name="connsiteY2" fmla="*/ 336544 h 582350"/>
                <a:gd name="connsiteX3" fmla="*/ 137651 w 580103"/>
                <a:gd name="connsiteY3" fmla="*/ 41576 h 582350"/>
                <a:gd name="connsiteX4" fmla="*/ 0 w 580103"/>
                <a:gd name="connsiteY4" fmla="*/ 2247 h 582350"/>
                <a:gd name="connsiteX5" fmla="*/ 0 w 580103"/>
                <a:gd name="connsiteY5" fmla="*/ 2247 h 582350"/>
                <a:gd name="connsiteX0" fmla="*/ 580103 w 580103"/>
                <a:gd name="connsiteY0" fmla="*/ 580103 h 580103"/>
                <a:gd name="connsiteX1" fmla="*/ 501445 w 580103"/>
                <a:gd name="connsiteY1" fmla="*/ 216310 h 580103"/>
                <a:gd name="connsiteX2" fmla="*/ 241063 w 580103"/>
                <a:gd name="connsiteY2" fmla="*/ 235084 h 580103"/>
                <a:gd name="connsiteX3" fmla="*/ 137651 w 580103"/>
                <a:gd name="connsiteY3" fmla="*/ 39329 h 580103"/>
                <a:gd name="connsiteX4" fmla="*/ 0 w 580103"/>
                <a:gd name="connsiteY4" fmla="*/ 0 h 580103"/>
                <a:gd name="connsiteX5" fmla="*/ 0 w 580103"/>
                <a:gd name="connsiteY5" fmla="*/ 0 h 5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103" h="580103">
                  <a:moveTo>
                    <a:pt x="580103" y="580103"/>
                  </a:moveTo>
                  <a:cubicBezTo>
                    <a:pt x="569451" y="418690"/>
                    <a:pt x="557952" y="273813"/>
                    <a:pt x="501445" y="216310"/>
                  </a:cubicBezTo>
                  <a:cubicBezTo>
                    <a:pt x="444938" y="158807"/>
                    <a:pt x="301695" y="264581"/>
                    <a:pt x="241063" y="235084"/>
                  </a:cubicBezTo>
                  <a:cubicBezTo>
                    <a:pt x="180431" y="205587"/>
                    <a:pt x="177828" y="78510"/>
                    <a:pt x="137651" y="39329"/>
                  </a:cubicBezTo>
                  <a:cubicBezTo>
                    <a:pt x="97474" y="148"/>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grpSp>
      <p:sp>
        <p:nvSpPr>
          <p:cNvPr id="108" name="Rettangolo con angoli arrotondati sullo stesso lato 10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95317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replication (1)</a:t>
            </a:r>
          </a:p>
        </p:txBody>
      </p:sp>
      <p:sp>
        <p:nvSpPr>
          <p:cNvPr id="3" name="Segnaposto contenuto 2"/>
          <p:cNvSpPr>
            <a:spLocks noGrp="1"/>
          </p:cNvSpPr>
          <p:nvPr>
            <p:ph idx="1"/>
          </p:nvPr>
        </p:nvSpPr>
        <p:spPr/>
        <p:txBody>
          <a:bodyPr>
            <a:normAutofit lnSpcReduction="10000"/>
          </a:bodyPr>
          <a:lstStyle/>
          <a:p>
            <a:r>
              <a:rPr lang="en-US" noProof="0" dirty="0"/>
              <a:t>Each data block is independently replicated at multiple DNs in order to improve performance and robustness</a:t>
            </a:r>
          </a:p>
          <a:p>
            <a:pPr lvl="1"/>
            <a:r>
              <a:rPr lang="en-US" noProof="0" dirty="0"/>
              <a:t>Replication is aware of the cluster topology</a:t>
            </a:r>
          </a:p>
          <a:p>
            <a:pPr lvl="1"/>
            <a:r>
              <a:rPr lang="en-US" noProof="0" dirty="0"/>
              <a:t>For each data block, the NN stores the list of DNs storing it</a:t>
            </a:r>
          </a:p>
          <a:p>
            <a:r>
              <a:rPr lang="en-US" noProof="0" dirty="0"/>
              <a:t>The default replication factor is 3: </a:t>
            </a:r>
          </a:p>
          <a:p>
            <a:pPr lvl="1"/>
            <a:r>
              <a:rPr lang="en-US" noProof="0" dirty="0">
                <a:solidFill>
                  <a:srgbClr val="FF0000"/>
                </a:solidFill>
              </a:rPr>
              <a:t>Replica 1</a:t>
            </a:r>
            <a:r>
              <a:rPr lang="en-US" noProof="0" dirty="0"/>
              <a:t> is stored on the node (n1) </a:t>
            </a:r>
            <a:br>
              <a:rPr lang="en-US" noProof="0" dirty="0"/>
            </a:br>
            <a:r>
              <a:rPr lang="en-US" noProof="0" dirty="0"/>
              <a:t>where the client issued the write command</a:t>
            </a:r>
            <a:br>
              <a:rPr lang="en-US" noProof="0" dirty="0"/>
            </a:br>
            <a:r>
              <a:rPr lang="en-US" noProof="0" dirty="0"/>
              <a:t>(if the client resides within the cluster)</a:t>
            </a:r>
          </a:p>
          <a:p>
            <a:pPr lvl="1"/>
            <a:r>
              <a:rPr lang="en-US" noProof="0" dirty="0">
                <a:solidFill>
                  <a:srgbClr val="00B0F0"/>
                </a:solidFill>
              </a:rPr>
              <a:t>Replica 2 </a:t>
            </a:r>
            <a:r>
              <a:rPr lang="en-US" noProof="0" dirty="0"/>
              <a:t>is stored on a node (n2) </a:t>
            </a:r>
            <a:br>
              <a:rPr lang="en-US" noProof="0" dirty="0"/>
            </a:br>
            <a:r>
              <a:rPr lang="en-US" noProof="0" dirty="0"/>
              <a:t>in a rack  (r2) different from the </a:t>
            </a:r>
            <a:br>
              <a:rPr lang="en-US" noProof="0" dirty="0"/>
            </a:br>
            <a:r>
              <a:rPr lang="en-US" noProof="0" dirty="0"/>
              <a:t>one of n1 (off-rack)</a:t>
            </a:r>
          </a:p>
          <a:p>
            <a:pPr lvl="1"/>
            <a:r>
              <a:rPr lang="en-US" noProof="0" dirty="0">
                <a:solidFill>
                  <a:srgbClr val="00B050"/>
                </a:solidFill>
              </a:rPr>
              <a:t>Replica 3 </a:t>
            </a:r>
            <a:r>
              <a:rPr lang="en-US" noProof="0" dirty="0"/>
              <a:t>is stored on a node, different </a:t>
            </a:r>
            <a:br>
              <a:rPr lang="en-US" noProof="0" dirty="0"/>
            </a:br>
            <a:r>
              <a:rPr lang="en-US" noProof="0" dirty="0"/>
              <a:t>from n2, but that belongs to r2</a:t>
            </a:r>
          </a:p>
          <a:p>
            <a:r>
              <a:rPr lang="en-US" noProof="0" dirty="0"/>
              <a:t>Replicas can be rebalanced when nodes are added or unavailable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41</a:t>
            </a:fld>
            <a:endParaRPr lang="en-US" dirty="0"/>
          </a:p>
        </p:txBody>
      </p:sp>
      <p:grpSp>
        <p:nvGrpSpPr>
          <p:cNvPr id="21" name="Gruppo 20"/>
          <p:cNvGrpSpPr/>
          <p:nvPr/>
        </p:nvGrpSpPr>
        <p:grpSpPr>
          <a:xfrm>
            <a:off x="7179513" y="3165348"/>
            <a:ext cx="2344994" cy="1880420"/>
            <a:chOff x="5945073" y="3320948"/>
            <a:chExt cx="2344994" cy="1880420"/>
          </a:xfrm>
        </p:grpSpPr>
        <p:sp>
          <p:nvSpPr>
            <p:cNvPr id="7" name="Rettangolo 6"/>
            <p:cNvSpPr/>
            <p:nvPr/>
          </p:nvSpPr>
          <p:spPr>
            <a:xfrm>
              <a:off x="5945073" y="3320948"/>
              <a:ext cx="2344994" cy="188042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a:solidFill>
                    <a:schemeClr val="tx1"/>
                  </a:solidFill>
                </a:rPr>
                <a:t>Data center d1</a:t>
              </a:r>
            </a:p>
          </p:txBody>
        </p:sp>
        <p:sp>
          <p:nvSpPr>
            <p:cNvPr id="8" name="Rettangolo 7"/>
            <p:cNvSpPr/>
            <p:nvPr/>
          </p:nvSpPr>
          <p:spPr>
            <a:xfrm>
              <a:off x="6107307" y="3438937"/>
              <a:ext cx="921775" cy="1504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r1</a:t>
              </a:r>
            </a:p>
          </p:txBody>
        </p:sp>
        <p:sp>
          <p:nvSpPr>
            <p:cNvPr id="9" name="Rettangolo 8"/>
            <p:cNvSpPr/>
            <p:nvPr/>
          </p:nvSpPr>
          <p:spPr>
            <a:xfrm>
              <a:off x="7117572" y="3438937"/>
              <a:ext cx="921775" cy="1504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endParaRPr lang="it-IT" sz="1350" dirty="0">
                <a:solidFill>
                  <a:schemeClr val="tx1"/>
                </a:solidFill>
              </a:endParaRPr>
            </a:p>
            <a:p>
              <a:pPr algn="ctr"/>
              <a:r>
                <a:rPr lang="it-IT" sz="1200" dirty="0" err="1">
                  <a:solidFill>
                    <a:schemeClr val="tx1"/>
                  </a:solidFill>
                </a:rPr>
                <a:t>Rack</a:t>
              </a:r>
              <a:r>
                <a:rPr lang="it-IT" sz="1200" dirty="0">
                  <a:solidFill>
                    <a:schemeClr val="tx1"/>
                  </a:solidFill>
                </a:rPr>
                <a:t> r2</a:t>
              </a:r>
            </a:p>
          </p:txBody>
        </p:sp>
        <p:sp>
          <p:nvSpPr>
            <p:cNvPr id="10" name="Rettangolo 9"/>
            <p:cNvSpPr/>
            <p:nvPr/>
          </p:nvSpPr>
          <p:spPr>
            <a:xfrm>
              <a:off x="6151551" y="3483179"/>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n1</a:t>
              </a:r>
            </a:p>
          </p:txBody>
        </p:sp>
        <p:sp>
          <p:nvSpPr>
            <p:cNvPr id="11" name="Rettangolo 10"/>
            <p:cNvSpPr/>
            <p:nvPr/>
          </p:nvSpPr>
          <p:spPr>
            <a:xfrm>
              <a:off x="6181046" y="3514697"/>
              <a:ext cx="318813" cy="19506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sp>
          <p:nvSpPr>
            <p:cNvPr id="12" name="Rettangolo 11"/>
            <p:cNvSpPr/>
            <p:nvPr/>
          </p:nvSpPr>
          <p:spPr>
            <a:xfrm>
              <a:off x="6151550" y="3785521"/>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12"/>
            <p:cNvSpPr/>
            <p:nvPr/>
          </p:nvSpPr>
          <p:spPr>
            <a:xfrm>
              <a:off x="6151550" y="4087862"/>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4" name="Rettangolo 13"/>
            <p:cNvSpPr/>
            <p:nvPr/>
          </p:nvSpPr>
          <p:spPr>
            <a:xfrm>
              <a:off x="6151550" y="4390204"/>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5" name="Rettangolo 14"/>
            <p:cNvSpPr/>
            <p:nvPr/>
          </p:nvSpPr>
          <p:spPr>
            <a:xfrm>
              <a:off x="7165504" y="3483179"/>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6" name="Rettangolo 15"/>
            <p:cNvSpPr/>
            <p:nvPr/>
          </p:nvSpPr>
          <p:spPr>
            <a:xfrm>
              <a:off x="7165503" y="3785521"/>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n2</a:t>
              </a:r>
            </a:p>
          </p:txBody>
        </p:sp>
        <p:sp>
          <p:nvSpPr>
            <p:cNvPr id="17" name="Rettangolo 16"/>
            <p:cNvSpPr/>
            <p:nvPr/>
          </p:nvSpPr>
          <p:spPr>
            <a:xfrm>
              <a:off x="7165503" y="4087862"/>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350" dirty="0">
                  <a:solidFill>
                    <a:schemeClr val="tx1"/>
                  </a:solidFill>
                </a:rPr>
                <a:t>n3</a:t>
              </a:r>
            </a:p>
          </p:txBody>
        </p:sp>
        <p:sp>
          <p:nvSpPr>
            <p:cNvPr id="18" name="Rettangolo 17"/>
            <p:cNvSpPr/>
            <p:nvPr/>
          </p:nvSpPr>
          <p:spPr>
            <a:xfrm>
              <a:off x="7165503" y="4390204"/>
              <a:ext cx="833284" cy="2580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9" name="Rettangolo 18"/>
            <p:cNvSpPr/>
            <p:nvPr/>
          </p:nvSpPr>
          <p:spPr>
            <a:xfrm>
              <a:off x="7191314" y="3819095"/>
              <a:ext cx="337246" cy="1950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sp>
          <p:nvSpPr>
            <p:cNvPr id="20" name="Rettangolo 19"/>
            <p:cNvSpPr/>
            <p:nvPr/>
          </p:nvSpPr>
          <p:spPr>
            <a:xfrm>
              <a:off x="7191314" y="4118816"/>
              <a:ext cx="337246" cy="1950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B1</a:t>
              </a:r>
              <a:endParaRPr lang="it-IT" sz="1350" dirty="0"/>
            </a:p>
          </p:txBody>
        </p:sp>
      </p:grpSp>
      <p:sp>
        <p:nvSpPr>
          <p:cNvPr id="22" name="Rettangolo con angoli arrotondati sullo stesso lato 21"/>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57049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replication (2)</a:t>
            </a:r>
          </a:p>
        </p:txBody>
      </p:sp>
      <p:sp>
        <p:nvSpPr>
          <p:cNvPr id="3" name="Segnaposto contenuto 2"/>
          <p:cNvSpPr>
            <a:spLocks noGrp="1"/>
          </p:cNvSpPr>
          <p:nvPr>
            <p:ph idx="1"/>
          </p:nvPr>
        </p:nvSpPr>
        <p:spPr/>
        <p:txBody>
          <a:bodyPr>
            <a:normAutofit/>
          </a:bodyPr>
          <a:lstStyle/>
          <a:p>
            <a:r>
              <a:rPr lang="en-US" noProof="0" dirty="0"/>
              <a:t>Hadoop 3: support to </a:t>
            </a:r>
            <a:r>
              <a:rPr lang="en-US" noProof="0" dirty="0">
                <a:solidFill>
                  <a:srgbClr val="FF0000"/>
                </a:solidFill>
              </a:rPr>
              <a:t>Erasure Coding (EC) </a:t>
            </a:r>
            <a:r>
              <a:rPr lang="en-US" noProof="0" dirty="0"/>
              <a:t>as an alternative to simple replication</a:t>
            </a:r>
          </a:p>
          <a:p>
            <a:pPr lvl="1"/>
            <a:r>
              <a:rPr lang="en-US" noProof="0" dirty="0"/>
              <a:t>I.e., a mechanism similar to Redundant Array of Inexpensive Disks (RAID) 5-6</a:t>
            </a:r>
          </a:p>
          <a:p>
            <a:pPr lvl="1"/>
            <a:r>
              <a:rPr lang="en-US" noProof="0" dirty="0"/>
              <a:t>Each block is split (</a:t>
            </a:r>
            <a:r>
              <a:rPr lang="en-US" i="1" noProof="0" dirty="0"/>
              <a:t>striped</a:t>
            </a:r>
            <a:r>
              <a:rPr lang="en-US" noProof="0" dirty="0"/>
              <a:t>) across each data node</a:t>
            </a:r>
          </a:p>
          <a:p>
            <a:pPr lvl="1"/>
            <a:r>
              <a:rPr lang="en-US" noProof="0" dirty="0"/>
              <a:t>Works best for </a:t>
            </a:r>
            <a:r>
              <a:rPr lang="en-US" noProof="0" dirty="0">
                <a:solidFill>
                  <a:srgbClr val="0070C0"/>
                </a:solidFill>
              </a:rPr>
              <a:t>warm and cold datasets </a:t>
            </a:r>
            <a:r>
              <a:rPr lang="en-US" noProof="0" dirty="0"/>
              <a:t>with relatively </a:t>
            </a:r>
            <a:r>
              <a:rPr lang="en-US" noProof="0" dirty="0">
                <a:solidFill>
                  <a:srgbClr val="0070C0"/>
                </a:solidFill>
              </a:rPr>
              <a:t>low I/O activities</a:t>
            </a:r>
          </a:p>
          <a:p>
            <a:r>
              <a:rPr lang="en-US" noProof="0" dirty="0"/>
              <a:t>Main advantages</a:t>
            </a:r>
          </a:p>
          <a:p>
            <a:pPr lvl="1"/>
            <a:r>
              <a:rPr lang="en-US" noProof="0" dirty="0"/>
              <a:t>Sensibly reduce data redundancy (from 200% to 50% with default setups)</a:t>
            </a:r>
          </a:p>
          <a:p>
            <a:pPr lvl="1"/>
            <a:r>
              <a:rPr lang="en-US" noProof="0" dirty="0"/>
              <a:t>Faster writes</a:t>
            </a:r>
          </a:p>
          <a:p>
            <a:r>
              <a:rPr lang="en-US" noProof="0" dirty="0"/>
              <a:t>Main disadvantages</a:t>
            </a:r>
          </a:p>
          <a:p>
            <a:pPr lvl="1"/>
            <a:r>
              <a:rPr lang="en-US" noProof="0" dirty="0"/>
              <a:t>Higher CPU cost</a:t>
            </a:r>
          </a:p>
          <a:p>
            <a:pPr lvl="1"/>
            <a:r>
              <a:rPr lang="en-US" noProof="0" dirty="0"/>
              <a:t>Longer recovery time in case of failure</a:t>
            </a:r>
          </a:p>
          <a:p>
            <a:pPr lvl="1"/>
            <a:r>
              <a:rPr lang="en-US" b="1" noProof="0" dirty="0"/>
              <a:t>Loss of data locality</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42</a:t>
            </a:fld>
            <a:endParaRPr lang="en-US" dirty="0"/>
          </a:p>
        </p:txBody>
      </p:sp>
      <p:pic>
        <p:nvPicPr>
          <p:cNvPr id="1026" name="Picture 2" descr="https://i0.wp.com/www.idata.co.il/wp-content/uploads/hadoop-3-erasure-coding-examined/raid5.jpg?resize=600%2C3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48" y="4405140"/>
            <a:ext cx="2956012" cy="1867215"/>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150881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HDFS: not always the best fit</a:t>
            </a:r>
          </a:p>
        </p:txBody>
      </p:sp>
      <p:sp>
        <p:nvSpPr>
          <p:cNvPr id="3" name="Segnaposto contenuto 2"/>
          <p:cNvSpPr>
            <a:spLocks noGrp="1"/>
          </p:cNvSpPr>
          <p:nvPr>
            <p:ph idx="1"/>
          </p:nvPr>
        </p:nvSpPr>
        <p:spPr/>
        <p:txBody>
          <a:bodyPr/>
          <a:lstStyle/>
          <a:p>
            <a:r>
              <a:rPr lang="en-US" noProof="0" dirty="0"/>
              <a:t>Although this may change in the future, there are areas where HDFS is not a good fit today</a:t>
            </a:r>
          </a:p>
          <a:p>
            <a:r>
              <a:rPr lang="en-US" noProof="0" dirty="0">
                <a:solidFill>
                  <a:srgbClr val="FF0000"/>
                </a:solidFill>
              </a:rPr>
              <a:t>Low-latency data access</a:t>
            </a:r>
          </a:p>
          <a:p>
            <a:pPr lvl="1"/>
            <a:r>
              <a:rPr lang="en-US" noProof="0" dirty="0"/>
              <a:t>HDFS is optimized for delivering a high throughput of data, and this may be at the expense of latency. Applications that require access to data in the tens of milliseconds range will not work well with HDFS.</a:t>
            </a:r>
          </a:p>
          <a:p>
            <a:r>
              <a:rPr lang="en-US" noProof="0" dirty="0">
                <a:solidFill>
                  <a:srgbClr val="FF0000"/>
                </a:solidFill>
              </a:rPr>
              <a:t>Lots of small files</a:t>
            </a:r>
          </a:p>
          <a:p>
            <a:pPr lvl="1"/>
            <a:r>
              <a:rPr lang="en-US" noProof="0" dirty="0"/>
              <a:t>The limit to the number of files in a filesystem is governed by the amount of memory on the NN, because it holds filesystem metadata in memory.</a:t>
            </a:r>
          </a:p>
          <a:p>
            <a:pPr lvl="1"/>
            <a:r>
              <a:rPr lang="en-US" noProof="0" dirty="0"/>
              <a:t>Although storing millions of files is feasible, billions is beyond the capability of current hardware.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43</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807965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The data lake</a:t>
            </a:r>
          </a:p>
        </p:txBody>
      </p:sp>
      <p:sp>
        <p:nvSpPr>
          <p:cNvPr id="3" name="Segnaposto contenuto 2"/>
          <p:cNvSpPr>
            <a:spLocks noGrp="1"/>
          </p:cNvSpPr>
          <p:nvPr>
            <p:ph idx="1"/>
          </p:nvPr>
        </p:nvSpPr>
        <p:spPr/>
        <p:txBody>
          <a:bodyPr anchor="t"/>
          <a:lstStyle/>
          <a:p>
            <a:r>
              <a:rPr lang="en-US" noProof="0" dirty="0"/>
              <a:t>Big data stored in a DFS usually become a </a:t>
            </a:r>
            <a:r>
              <a:rPr lang="en-US" i="1" noProof="0" dirty="0"/>
              <a:t>data lake</a:t>
            </a:r>
          </a:p>
          <a:p>
            <a:pPr lvl="1"/>
            <a:r>
              <a:rPr lang="en-US" noProof="0" dirty="0"/>
              <a:t>A central location that holds a large amount of data in its native, raw format</a:t>
            </a:r>
          </a:p>
          <a:p>
            <a:pPr lvl="1"/>
            <a:r>
              <a:rPr lang="en-US" noProof="0" dirty="0"/>
              <a:t>More on this the day after tomorrow...</a:t>
            </a:r>
          </a:p>
        </p:txBody>
      </p:sp>
      <p:sp>
        <p:nvSpPr>
          <p:cNvPr id="4" name="Segnaposto piè di pagina 3"/>
          <p:cNvSpPr>
            <a:spLocks noGrp="1"/>
          </p:cNvSpPr>
          <p:nvPr>
            <p:ph type="ftr" sz="quarter" idx="11"/>
          </p:nvPr>
        </p:nvSpPr>
        <p:spPr/>
        <p:txBody>
          <a:bodyPr/>
          <a:lstStyle/>
          <a:p>
            <a:endParaRPr lang="en-US"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44</a:t>
            </a:fld>
            <a:endParaRPr lang="en-US" dirty="0"/>
          </a:p>
        </p:txBody>
      </p:sp>
      <p:sp>
        <p:nvSpPr>
          <p:cNvPr id="7" name="Segnaposto contenuto 6"/>
          <p:cNvSpPr>
            <a:spLocks noGrp="1"/>
          </p:cNvSpPr>
          <p:nvPr>
            <p:ph idx="13"/>
          </p:nvPr>
        </p:nvSpPr>
        <p:spPr/>
        <p:txBody>
          <a:bodyPr/>
          <a:lstStyle/>
          <a:p>
            <a:endParaRPr lang="en-GB"/>
          </a:p>
        </p:txBody>
      </p:sp>
      <p:pic>
        <p:nvPicPr>
          <p:cNvPr id="6" name="Picture 2" descr="https://todobi.com/content/images/blogger/5aab13baa15f1bb2e0a52a2762c627613a3bae7e2724a4f76ae79cbec9163d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170" y="2834144"/>
            <a:ext cx="5893659" cy="3545405"/>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13047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File formats</a:t>
            </a:r>
          </a:p>
        </p:txBody>
      </p:sp>
      <p:sp>
        <p:nvSpPr>
          <p:cNvPr id="15" name="Segnaposto contenuto 14"/>
          <p:cNvSpPr>
            <a:spLocks noGrp="1"/>
          </p:cNvSpPr>
          <p:nvPr>
            <p:ph idx="1"/>
          </p:nvPr>
        </p:nvSpPr>
        <p:spPr/>
        <p:txBody>
          <a:bodyPr anchor="ctr"/>
          <a:lstStyle/>
          <a:p>
            <a:r>
              <a:rPr lang="en-US" noProof="0" dirty="0"/>
              <a:t>Raw files</a:t>
            </a:r>
          </a:p>
          <a:p>
            <a:pPr lvl="1"/>
            <a:r>
              <a:rPr lang="en-US" noProof="0" dirty="0"/>
              <a:t>From simple text to multimedia files</a:t>
            </a:r>
          </a:p>
          <a:p>
            <a:pPr lvl="1"/>
            <a:r>
              <a:rPr lang="en-US" noProof="0" dirty="0"/>
              <a:t>No support besides reading/writing the whole file (e.g., no record compression, no </a:t>
            </a:r>
            <a:r>
              <a:rPr lang="en-US" noProof="0" dirty="0" err="1"/>
              <a:t>splittability</a:t>
            </a:r>
            <a:r>
              <a:rPr lang="en-US" noProof="0" dirty="0"/>
              <a:t>)</a:t>
            </a:r>
          </a:p>
          <a:p>
            <a:r>
              <a:rPr lang="en-US" noProof="0" dirty="0"/>
              <a:t>Row-oriented file formats</a:t>
            </a:r>
          </a:p>
          <a:p>
            <a:pPr lvl="1"/>
            <a:r>
              <a:rPr lang="en-US" noProof="0" dirty="0"/>
              <a:t>Apache Avro, Google’s Protocol Buffers, Facebook’s Apache Thrift</a:t>
            </a:r>
          </a:p>
          <a:p>
            <a:pPr lvl="1"/>
            <a:r>
              <a:rPr lang="en-US" noProof="0" dirty="0"/>
              <a:t>Better suited for row-level access to the data (e.g., OLTP)</a:t>
            </a:r>
          </a:p>
          <a:p>
            <a:r>
              <a:rPr lang="en-US" noProof="0" dirty="0"/>
              <a:t>Column-oriented file formats</a:t>
            </a:r>
          </a:p>
          <a:p>
            <a:pPr lvl="1"/>
            <a:r>
              <a:rPr lang="en-US" noProof="0" dirty="0"/>
              <a:t>Apache Parquet, ORC</a:t>
            </a:r>
          </a:p>
          <a:p>
            <a:pPr lvl="1"/>
            <a:r>
              <a:rPr lang="en-US" noProof="0" dirty="0"/>
              <a:t>Better suited for column-level access to the data (e.g., OLAP)</a:t>
            </a:r>
          </a:p>
          <a:p>
            <a:pPr lvl="2"/>
            <a:r>
              <a:rPr lang="en-US" noProof="0" dirty="0"/>
              <a:t>Better compression</a:t>
            </a:r>
          </a:p>
          <a:p>
            <a:pPr lvl="2"/>
            <a:r>
              <a:rPr lang="en-US" noProof="0" dirty="0"/>
              <a:t>Reduced I/O</a:t>
            </a:r>
          </a:p>
          <a:p>
            <a:endParaRPr lang="en-US" noProof="0" dirty="0"/>
          </a:p>
        </p:txBody>
      </p:sp>
      <p:sp>
        <p:nvSpPr>
          <p:cNvPr id="3" name="Segnaposto numero diapositiva 2"/>
          <p:cNvSpPr>
            <a:spLocks noGrp="1"/>
          </p:cNvSpPr>
          <p:nvPr>
            <p:ph type="sldNum" sz="quarter" idx="12"/>
          </p:nvPr>
        </p:nvSpPr>
        <p:spPr/>
        <p:txBody>
          <a:bodyPr/>
          <a:lstStyle/>
          <a:p>
            <a:fld id="{4FAB73BC-B049-4115-A692-8D63A059BFB8}" type="slidenum">
              <a:rPr lang="en-US" smtClean="0"/>
              <a:t>45</a:t>
            </a:fld>
            <a:endParaRPr lang="en-US" dirty="0"/>
          </a:p>
        </p:txBody>
      </p:sp>
      <p:sp>
        <p:nvSpPr>
          <p:cNvPr id="16" name="Segnaposto contenuto 15"/>
          <p:cNvSpPr>
            <a:spLocks noGrp="1"/>
          </p:cNvSpPr>
          <p:nvPr>
            <p:ph idx="13"/>
          </p:nvPr>
        </p:nvSpPr>
        <p:spPr/>
        <p:txBody>
          <a:bodyPr/>
          <a:lstStyle/>
          <a:p>
            <a:endParaRPr lang="en-GB"/>
          </a:p>
        </p:txBody>
      </p:sp>
      <p:sp>
        <p:nvSpPr>
          <p:cNvPr id="13" name="Rettangolo con angoli arrotondati sullo stesso lato 12"/>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21"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349" y="3213099"/>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349" y="4747613"/>
            <a:ext cx="2827722" cy="4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3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Parquet</a:t>
            </a:r>
          </a:p>
        </p:txBody>
      </p:sp>
      <p:sp>
        <p:nvSpPr>
          <p:cNvPr id="3" name="Segnaposto contenuto 2"/>
          <p:cNvSpPr>
            <a:spLocks noGrp="1"/>
          </p:cNvSpPr>
          <p:nvPr>
            <p:ph idx="1"/>
          </p:nvPr>
        </p:nvSpPr>
        <p:spPr/>
        <p:txBody>
          <a:bodyPr anchor="t"/>
          <a:lstStyle/>
          <a:p>
            <a:r>
              <a:rPr lang="en-US" noProof="0" dirty="0"/>
              <a:t>A columnar storage format for efficient querying of </a:t>
            </a:r>
            <a:r>
              <a:rPr lang="en-US" b="1" noProof="0" dirty="0"/>
              <a:t>nested</a:t>
            </a:r>
            <a:r>
              <a:rPr lang="en-US" noProof="0" dirty="0"/>
              <a:t> </a:t>
            </a:r>
            <a:r>
              <a:rPr lang="en-US" b="1" noProof="0" dirty="0"/>
              <a:t>structures</a:t>
            </a:r>
            <a:r>
              <a:rPr lang="en-US" noProof="0" dirty="0"/>
              <a:t> in a </a:t>
            </a:r>
            <a:r>
              <a:rPr lang="en-US" b="1" noProof="0" dirty="0"/>
              <a:t>flat format</a:t>
            </a:r>
          </a:p>
          <a:p>
            <a:pPr lvl="1"/>
            <a:r>
              <a:rPr lang="en-US" noProof="0" dirty="0"/>
              <a:t>Supported by most frameworks and query engines</a:t>
            </a:r>
          </a:p>
          <a:p>
            <a:r>
              <a:rPr lang="en-US" noProof="0" dirty="0"/>
              <a:t>One column per primitive type </a:t>
            </a:r>
          </a:p>
          <a:p>
            <a:pPr lvl="1"/>
            <a:r>
              <a:rPr lang="en-US" noProof="0" dirty="0"/>
              <a:t>The structure of the record is captured for each value by two integers: </a:t>
            </a:r>
            <a:r>
              <a:rPr lang="en-US" i="1" noProof="0" dirty="0"/>
              <a:t>repetition level </a:t>
            </a:r>
            <a:r>
              <a:rPr lang="en-US" noProof="0" dirty="0"/>
              <a:t>and </a:t>
            </a:r>
            <a:r>
              <a:rPr lang="en-US" i="1" noProof="0" dirty="0"/>
              <a:t>definition level</a:t>
            </a:r>
          </a:p>
          <a:p>
            <a:pPr lvl="1"/>
            <a:r>
              <a:rPr lang="en-US" noProof="0" dirty="0"/>
              <a:t>Enough to fully reconstruct the nested structures</a:t>
            </a:r>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46</a:t>
            </a:fld>
            <a:endParaRPr lang="en-US" dirty="0"/>
          </a:p>
        </p:txBody>
      </p:sp>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7" name="Picture 4" descr="https://g.twimg.com/blog/blog/image/table4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769" y="4216158"/>
            <a:ext cx="8416461" cy="217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46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Parquet: definition level</a:t>
            </a:r>
          </a:p>
        </p:txBody>
      </p:sp>
      <p:sp>
        <p:nvSpPr>
          <p:cNvPr id="3" name="Segnaposto contenuto 2"/>
          <p:cNvSpPr>
            <a:spLocks noGrp="1"/>
          </p:cNvSpPr>
          <p:nvPr>
            <p:ph idx="1"/>
          </p:nvPr>
        </p:nvSpPr>
        <p:spPr/>
        <p:txBody>
          <a:bodyPr anchor="t"/>
          <a:lstStyle/>
          <a:p>
            <a:r>
              <a:rPr lang="en-US" noProof="0" dirty="0"/>
              <a:t>Needed in presence of optional nested fields</a:t>
            </a:r>
          </a:p>
          <a:p>
            <a:pPr lvl="1"/>
            <a:r>
              <a:rPr lang="en-US" noProof="0" dirty="0"/>
              <a:t>If there is a </a:t>
            </a:r>
            <a:r>
              <a:rPr lang="en-US" i="1" noProof="0" dirty="0"/>
              <a:t>null</a:t>
            </a:r>
            <a:r>
              <a:rPr lang="en-US" noProof="0" dirty="0"/>
              <a:t> value, at which level is it?</a:t>
            </a:r>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47</a:t>
            </a:fld>
            <a:endParaRPr lang="en-US" dirty="0"/>
          </a:p>
        </p:txBody>
      </p:sp>
      <p:sp>
        <p:nvSpPr>
          <p:cNvPr id="5" name="Rettangolo 4"/>
          <p:cNvSpPr/>
          <p:nvPr/>
        </p:nvSpPr>
        <p:spPr>
          <a:xfrm>
            <a:off x="1487860" y="3308655"/>
            <a:ext cx="3148381"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message </a:t>
            </a:r>
            <a:r>
              <a:rPr lang="en-US" sz="1600" dirty="0" err="1">
                <a:latin typeface="Times New Roman" panose="02020603050405020304" pitchFamily="18" charset="0"/>
                <a:cs typeface="Times New Roman" panose="02020603050405020304" pitchFamily="18" charset="0"/>
              </a:rPr>
              <a:t>ExampleDefLevel</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optional group a {</a:t>
            </a:r>
          </a:p>
          <a:p>
            <a:r>
              <a:rPr lang="en-US" sz="1600" dirty="0">
                <a:latin typeface="Times New Roman" panose="02020603050405020304" pitchFamily="18" charset="0"/>
                <a:cs typeface="Times New Roman" panose="02020603050405020304" pitchFamily="18" charset="0"/>
              </a:rPr>
              <a:t>      optional group b {</a:t>
            </a:r>
          </a:p>
          <a:p>
            <a:r>
              <a:rPr lang="en-US" sz="1600" dirty="0">
                <a:latin typeface="Times New Roman" panose="02020603050405020304" pitchFamily="18" charset="0"/>
                <a:cs typeface="Times New Roman" panose="02020603050405020304" pitchFamily="18" charset="0"/>
              </a:rPr>
              <a:t>         optional string c;</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a:t>
            </a:r>
            <a:endParaRPr lang="it-IT" sz="1600" dirty="0">
              <a:latin typeface="Times New Roman" panose="02020603050405020304" pitchFamily="18" charset="0"/>
              <a:cs typeface="Times New Roman" panose="02020603050405020304" pitchFamily="18" charset="0"/>
            </a:endParaRPr>
          </a:p>
        </p:txBody>
      </p:sp>
      <p:pic>
        <p:nvPicPr>
          <p:cNvPr id="6" name="Picture 2" descr="https://g.twimg.com/blog/blog/image/tabl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426" y="3308655"/>
            <a:ext cx="6341158" cy="1645875"/>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con angoli arrotondati sullo stesso lato 6"/>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32891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Parquet: repetition level</a:t>
            </a:r>
          </a:p>
        </p:txBody>
      </p:sp>
      <p:sp>
        <p:nvSpPr>
          <p:cNvPr id="3" name="Segnaposto contenuto 2"/>
          <p:cNvSpPr>
            <a:spLocks noGrp="1"/>
          </p:cNvSpPr>
          <p:nvPr>
            <p:ph idx="1"/>
          </p:nvPr>
        </p:nvSpPr>
        <p:spPr/>
        <p:txBody>
          <a:bodyPr anchor="t"/>
          <a:lstStyle/>
          <a:p>
            <a:r>
              <a:rPr lang="en-US" noProof="0" dirty="0"/>
              <a:t>Needed in presence of repeated fields (i.e., arrays)</a:t>
            </a:r>
          </a:p>
          <a:p>
            <a:pPr lvl="1"/>
            <a:r>
              <a:rPr lang="en-US" noProof="0" dirty="0"/>
              <a:t>To which array/record does the value belong to? </a:t>
            </a:r>
          </a:p>
        </p:txBody>
      </p:sp>
      <p:sp>
        <p:nvSpPr>
          <p:cNvPr id="4" name="Segnaposto numero diapositiva 3"/>
          <p:cNvSpPr>
            <a:spLocks noGrp="1"/>
          </p:cNvSpPr>
          <p:nvPr>
            <p:ph type="sldNum" sz="quarter" idx="12"/>
          </p:nvPr>
        </p:nvSpPr>
        <p:spPr/>
        <p:txBody>
          <a:bodyPr/>
          <a:lstStyle/>
          <a:p>
            <a:fld id="{629637A9-119A-49DA-BD12-AAC58B377D80}" type="slidenum">
              <a:rPr lang="en-US" smtClean="0"/>
              <a:t>48</a:t>
            </a:fld>
            <a:endParaRPr lang="en-US" dirty="0"/>
          </a:p>
        </p:txBody>
      </p:sp>
      <p:pic>
        <p:nvPicPr>
          <p:cNvPr id="7" name="Immagine 6"/>
          <p:cNvPicPr>
            <a:picLocks noChangeAspect="1"/>
          </p:cNvPicPr>
          <p:nvPr/>
        </p:nvPicPr>
        <p:blipFill>
          <a:blip r:embed="rId3"/>
          <a:stretch>
            <a:fillRect/>
          </a:stretch>
        </p:blipFill>
        <p:spPr>
          <a:xfrm>
            <a:off x="1619075" y="2518163"/>
            <a:ext cx="4658398" cy="3789127"/>
          </a:xfrm>
          <a:prstGeom prst="rect">
            <a:avLst/>
          </a:prstGeom>
        </p:spPr>
      </p:pic>
      <p:pic>
        <p:nvPicPr>
          <p:cNvPr id="8" name="Picture 2" descr="https://g.twimg.com/blog/blog/image/table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431" y="3857413"/>
            <a:ext cx="2259509" cy="2142639"/>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6528904" y="2899267"/>
            <a:ext cx="3361856" cy="830997"/>
          </a:xfrm>
          <a:prstGeom prst="rect">
            <a:avLst/>
          </a:prstGeom>
        </p:spPr>
        <p:txBody>
          <a:bodyPr wrap="square">
            <a:spAutoFit/>
          </a:bodyPr>
          <a:lstStyle/>
          <a:p>
            <a:pPr defTabSz="685800" eaLnBrk="0" fontAlgn="base" hangingPunct="0">
              <a:spcBef>
                <a:spcPct val="0"/>
              </a:spcBef>
              <a:spcAft>
                <a:spcPct val="0"/>
              </a:spcAft>
            </a:pPr>
            <a:r>
              <a:rPr lang="en-US" sz="1600" dirty="0">
                <a:latin typeface="Helvetica" panose="020B0604020202020204" pitchFamily="34" charset="0"/>
                <a:cs typeface="Helvetica" panose="020B0604020202020204" pitchFamily="34" charset="0"/>
              </a:rPr>
              <a:t>The repetition level can be seen as a marker of when to start a new list and at which level. </a:t>
            </a:r>
          </a:p>
        </p:txBody>
      </p:sp>
      <p:sp>
        <p:nvSpPr>
          <p:cNvPr id="10" name="Rettangolo 9"/>
          <p:cNvSpPr/>
          <p:nvPr/>
        </p:nvSpPr>
        <p:spPr>
          <a:xfrm>
            <a:off x="9094640" y="3851285"/>
            <a:ext cx="2259160" cy="2400657"/>
          </a:xfrm>
          <a:prstGeom prst="rect">
            <a:avLst/>
          </a:prstGeom>
        </p:spPr>
        <p:txBody>
          <a:bodyPr wrap="square">
            <a:spAutoFit/>
          </a:bodyPr>
          <a:lstStyle/>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0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record; </a:t>
            </a:r>
            <a:br>
              <a:rPr lang="it-IT" altLang="it-IT" sz="1400" dirty="0">
                <a:latin typeface="Helvetica" panose="020B0604020202020204" pitchFamily="34" charset="0"/>
                <a:cs typeface="Helvetica" panose="020B0604020202020204" pitchFamily="34" charset="0"/>
              </a:rPr>
            </a:br>
            <a:r>
              <a:rPr lang="it-IT" altLang="it-IT" sz="1400" dirty="0" err="1">
                <a:latin typeface="Helvetica" panose="020B0604020202020204" pitchFamily="34" charset="0"/>
                <a:cs typeface="Helvetica" panose="020B0604020202020204" pitchFamily="34" charset="0"/>
              </a:rPr>
              <a:t>implies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creating</a:t>
            </a:r>
            <a:r>
              <a:rPr lang="it-IT" altLang="it-IT" sz="1400" dirty="0">
                <a:latin typeface="Helvetica" panose="020B0604020202020204" pitchFamily="34" charset="0"/>
                <a:cs typeface="Helvetica" panose="020B0604020202020204" pitchFamily="34" charset="0"/>
              </a:rPr>
              <a:t> a new level1 and level2 list </a:t>
            </a:r>
          </a:p>
          <a:p>
            <a:pPr defTabSz="685800" eaLnBrk="0" fontAlgn="base" hangingPunct="0">
              <a:spcBef>
                <a:spcPct val="0"/>
              </a:spcBef>
              <a:spcAft>
                <a:spcPct val="0"/>
              </a:spcAft>
            </a:pPr>
            <a:endParaRPr lang="it-IT" altLang="it-IT" sz="500" dirty="0">
              <a:latin typeface="Helvetica" panose="020B0604020202020204" pitchFamily="34" charset="0"/>
              <a:cs typeface="Helvetica" panose="020B0604020202020204" pitchFamily="34" charset="0"/>
            </a:endParaRPr>
          </a:p>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1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level1 list; </a:t>
            </a:r>
            <a:br>
              <a:rPr lang="it-IT" altLang="it-IT" sz="1400" b="1" dirty="0">
                <a:latin typeface="Helvetica" panose="020B0604020202020204" pitchFamily="34" charset="0"/>
                <a:cs typeface="Helvetica" panose="020B0604020202020204" pitchFamily="34" charset="0"/>
              </a:rPr>
            </a:br>
            <a:r>
              <a:rPr lang="it-IT" altLang="it-IT" sz="1400" dirty="0" err="1">
                <a:latin typeface="Helvetica" panose="020B0604020202020204" pitchFamily="34" charset="0"/>
                <a:cs typeface="Helvetica" panose="020B0604020202020204" pitchFamily="34" charset="0"/>
              </a:rPr>
              <a:t>implies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creating</a:t>
            </a:r>
            <a:r>
              <a:rPr lang="it-IT" altLang="it-IT" sz="1400" dirty="0">
                <a:latin typeface="Helvetica" panose="020B0604020202020204" pitchFamily="34" charset="0"/>
                <a:cs typeface="Helvetica" panose="020B0604020202020204" pitchFamily="34" charset="0"/>
              </a:rPr>
              <a:t> a new level2 list </a:t>
            </a:r>
            <a:r>
              <a:rPr lang="it-IT" altLang="it-IT" sz="1400" dirty="0" err="1">
                <a:latin typeface="Helvetica" panose="020B0604020202020204" pitchFamily="34" charset="0"/>
                <a:cs typeface="Helvetica" panose="020B0604020202020204" pitchFamily="34" charset="0"/>
              </a:rPr>
              <a:t>as</a:t>
            </a:r>
            <a:r>
              <a:rPr lang="it-IT" altLang="it-IT" sz="1400" dirty="0">
                <a:latin typeface="Helvetica" panose="020B0604020202020204" pitchFamily="34" charset="0"/>
                <a:cs typeface="Helvetica" panose="020B0604020202020204" pitchFamily="34" charset="0"/>
              </a:rPr>
              <a:t> </a:t>
            </a:r>
            <a:r>
              <a:rPr lang="it-IT" altLang="it-IT" sz="1400" dirty="0" err="1">
                <a:latin typeface="Helvetica" panose="020B0604020202020204" pitchFamily="34" charset="0"/>
                <a:cs typeface="Helvetica" panose="020B0604020202020204" pitchFamily="34" charset="0"/>
              </a:rPr>
              <a:t>well</a:t>
            </a:r>
            <a:r>
              <a:rPr lang="it-IT" altLang="it-IT" sz="1400" dirty="0">
                <a:latin typeface="Helvetica" panose="020B0604020202020204" pitchFamily="34" charset="0"/>
                <a:cs typeface="Helvetica" panose="020B0604020202020204" pitchFamily="34" charset="0"/>
              </a:rPr>
              <a:t> </a:t>
            </a:r>
          </a:p>
          <a:p>
            <a:pPr defTabSz="685800" eaLnBrk="0" fontAlgn="base" hangingPunct="0">
              <a:spcBef>
                <a:spcPct val="0"/>
              </a:spcBef>
              <a:spcAft>
                <a:spcPct val="0"/>
              </a:spcAft>
            </a:pPr>
            <a:endParaRPr lang="it-IT" altLang="it-IT" sz="500" dirty="0">
              <a:latin typeface="Helvetica" panose="020B0604020202020204" pitchFamily="34" charset="0"/>
              <a:cs typeface="Helvetica" panose="020B0604020202020204" pitchFamily="34" charset="0"/>
            </a:endParaRPr>
          </a:p>
          <a:p>
            <a:pPr defTabSz="685800" eaLnBrk="0" fontAlgn="base" hangingPunct="0">
              <a:spcBef>
                <a:spcPct val="0"/>
              </a:spcBef>
              <a:spcAft>
                <a:spcPct val="0"/>
              </a:spcAft>
            </a:pPr>
            <a:r>
              <a:rPr lang="it-IT" altLang="it-IT" sz="1400" b="1" dirty="0">
                <a:latin typeface="Helvetica" panose="020B0604020202020204" pitchFamily="34" charset="0"/>
                <a:cs typeface="Helvetica" panose="020B0604020202020204" pitchFamily="34" charset="0"/>
              </a:rPr>
              <a:t>2 </a:t>
            </a:r>
            <a:r>
              <a:rPr lang="it-IT" altLang="it-IT" sz="1400" b="1" dirty="0" err="1">
                <a:latin typeface="Helvetica" panose="020B0604020202020204" pitchFamily="34" charset="0"/>
                <a:cs typeface="Helvetica" panose="020B0604020202020204" pitchFamily="34" charset="0"/>
              </a:rPr>
              <a:t>marks</a:t>
            </a:r>
            <a:r>
              <a:rPr lang="it-IT" altLang="it-IT" sz="1400" b="1" dirty="0">
                <a:latin typeface="Helvetica" panose="020B0604020202020204" pitchFamily="34" charset="0"/>
                <a:cs typeface="Helvetica" panose="020B0604020202020204" pitchFamily="34" charset="0"/>
              </a:rPr>
              <a:t> </a:t>
            </a:r>
            <a:r>
              <a:rPr lang="it-IT" altLang="it-IT" sz="1400" b="1" dirty="0" err="1">
                <a:latin typeface="Helvetica" panose="020B0604020202020204" pitchFamily="34" charset="0"/>
                <a:cs typeface="Helvetica" panose="020B0604020202020204" pitchFamily="34" charset="0"/>
              </a:rPr>
              <a:t>every</a:t>
            </a:r>
            <a:r>
              <a:rPr lang="it-IT" altLang="it-IT" sz="1400" b="1" dirty="0">
                <a:latin typeface="Helvetica" panose="020B0604020202020204" pitchFamily="34" charset="0"/>
                <a:cs typeface="Helvetica" panose="020B0604020202020204" pitchFamily="34" charset="0"/>
              </a:rPr>
              <a:t> new </a:t>
            </a:r>
            <a:r>
              <a:rPr lang="it-IT" altLang="it-IT" sz="1400" b="1" dirty="0" err="1">
                <a:latin typeface="Helvetica" panose="020B0604020202020204" pitchFamily="34" charset="0"/>
                <a:cs typeface="Helvetica" panose="020B0604020202020204" pitchFamily="34" charset="0"/>
              </a:rPr>
              <a:t>element</a:t>
            </a:r>
            <a:r>
              <a:rPr lang="it-IT" altLang="it-IT" sz="1400" b="1" dirty="0">
                <a:latin typeface="Helvetica" panose="020B0604020202020204" pitchFamily="34" charset="0"/>
                <a:cs typeface="Helvetica" panose="020B0604020202020204" pitchFamily="34" charset="0"/>
              </a:rPr>
              <a:t> in a level2 list </a:t>
            </a:r>
          </a:p>
        </p:txBody>
      </p:sp>
      <p:sp>
        <p:nvSpPr>
          <p:cNvPr id="11" name="Rettangolo con angoli arrotondati sullo stesso lato 1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123061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Parquet: storage and compression</a:t>
            </a:r>
          </a:p>
        </p:txBody>
      </p:sp>
      <p:sp>
        <p:nvSpPr>
          <p:cNvPr id="3" name="Segnaposto contenuto 2"/>
          <p:cNvSpPr>
            <a:spLocks noGrp="1"/>
          </p:cNvSpPr>
          <p:nvPr>
            <p:ph idx="1"/>
          </p:nvPr>
        </p:nvSpPr>
        <p:spPr/>
        <p:txBody>
          <a:bodyPr anchor="t"/>
          <a:lstStyle/>
          <a:p>
            <a:endParaRPr lang="en-US"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49</a:t>
            </a:fld>
            <a:endParaRPr lang="en-US" dirty="0"/>
          </a:p>
        </p:txBody>
      </p:sp>
      <p:sp>
        <p:nvSpPr>
          <p:cNvPr id="11" name="Rettangolo con angoli arrotondati sullo stesso lato 10"/>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pic>
        <p:nvPicPr>
          <p:cNvPr id="12" name="Picture 2" descr="File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67" y="2429703"/>
            <a:ext cx="4293394" cy="3414713"/>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4"/>
          <a:stretch>
            <a:fillRect/>
          </a:stretch>
        </p:blipFill>
        <p:spPr>
          <a:xfrm>
            <a:off x="5095875" y="2518313"/>
            <a:ext cx="6257925" cy="2962275"/>
          </a:xfrm>
          <a:prstGeom prst="rect">
            <a:avLst/>
          </a:prstGeom>
        </p:spPr>
      </p:pic>
      <p:sp>
        <p:nvSpPr>
          <p:cNvPr id="6" name="CasellaDiTesto 5"/>
          <p:cNvSpPr txBox="1"/>
          <p:nvPr/>
        </p:nvSpPr>
        <p:spPr>
          <a:xfrm>
            <a:off x="9258355" y="2583809"/>
            <a:ext cx="2095445" cy="369332"/>
          </a:xfrm>
          <a:prstGeom prst="rect">
            <a:avLst/>
          </a:prstGeom>
          <a:noFill/>
        </p:spPr>
        <p:txBody>
          <a:bodyPr wrap="none" rtlCol="0">
            <a:spAutoFit/>
          </a:bodyPr>
          <a:lstStyle/>
          <a:p>
            <a:r>
              <a:rPr lang="en-GB" dirty="0">
                <a:latin typeface="Helvetica" panose="020B0604020202020204" pitchFamily="34" charset="0"/>
                <a:cs typeface="Helvetica" panose="020B0604020202020204" pitchFamily="34" charset="0"/>
              </a:rPr>
              <a:t>TPC-DS scale 500</a:t>
            </a:r>
          </a:p>
        </p:txBody>
      </p:sp>
    </p:spTree>
    <p:extLst>
      <p:ext uri="{BB962C8B-B14F-4D97-AF65-F5344CB8AC3E}">
        <p14:creationId xmlns:p14="http://schemas.microsoft.com/office/powerpoint/2010/main" val="107062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title"/>
          </p:nvPr>
        </p:nvSpPr>
        <p:spPr/>
        <p:txBody>
          <a:bodyPr>
            <a:normAutofit/>
          </a:bodyPr>
          <a:lstStyle/>
          <a:p>
            <a:r>
              <a:rPr lang="en-US" noProof="0" dirty="0"/>
              <a:t>Introduction to Big Data</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body" idx="1"/>
          </p:nvPr>
        </p:nvSpPr>
        <p:spPr/>
        <p:txBody>
          <a:bodyPr/>
          <a:lstStyle/>
          <a:p>
            <a:endParaRPr lang="en-GB"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4240481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FAFC33-CB95-4FB4-9361-267AF3FFD767}"/>
              </a:ext>
            </a:extLst>
          </p:cNvPr>
          <p:cNvSpPr>
            <a:spLocks noGrp="1"/>
          </p:cNvSpPr>
          <p:nvPr>
            <p:ph type="title"/>
          </p:nvPr>
        </p:nvSpPr>
        <p:spPr/>
        <p:txBody>
          <a:bodyPr/>
          <a:lstStyle/>
          <a:p>
            <a:r>
              <a:rPr lang="en-US" noProof="0" dirty="0"/>
              <a:t>Distributed DB</a:t>
            </a:r>
          </a:p>
        </p:txBody>
      </p:sp>
      <p:sp>
        <p:nvSpPr>
          <p:cNvPr id="3" name="Segnaposto contenuto 2">
            <a:extLst>
              <a:ext uri="{FF2B5EF4-FFF2-40B4-BE49-F238E27FC236}">
                <a16:creationId xmlns:a16="http://schemas.microsoft.com/office/drawing/2014/main" id="{8E4781E4-5CD5-4272-82E6-53DA58985098}"/>
              </a:ext>
            </a:extLst>
          </p:cNvPr>
          <p:cNvSpPr>
            <a:spLocks noGrp="1"/>
          </p:cNvSpPr>
          <p:nvPr>
            <p:ph idx="1"/>
          </p:nvPr>
        </p:nvSpPr>
        <p:spPr/>
        <p:txBody>
          <a:bodyPr/>
          <a:lstStyle/>
          <a:p>
            <a:r>
              <a:rPr lang="en-US" noProof="0" dirty="0"/>
              <a:t>New types of databases have emerged</a:t>
            </a:r>
          </a:p>
        </p:txBody>
      </p:sp>
      <p:sp>
        <p:nvSpPr>
          <p:cNvPr id="4" name="Segnaposto piè di pagina 3">
            <a:extLst>
              <a:ext uri="{FF2B5EF4-FFF2-40B4-BE49-F238E27FC236}">
                <a16:creationId xmlns:a16="http://schemas.microsoft.com/office/drawing/2014/main" id="{D100F790-2E73-4625-84CC-F24C0F917B03}"/>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5D189D0F-C9D2-40EA-B30C-74CF173A3206}"/>
              </a:ext>
            </a:extLst>
          </p:cNvPr>
          <p:cNvSpPr>
            <a:spLocks noGrp="1"/>
          </p:cNvSpPr>
          <p:nvPr>
            <p:ph type="sldNum" sz="quarter" idx="12"/>
          </p:nvPr>
        </p:nvSpPr>
        <p:spPr/>
        <p:txBody>
          <a:bodyPr/>
          <a:lstStyle/>
          <a:p>
            <a:fld id="{629637A9-119A-49DA-BD12-AAC58B377D80}" type="slidenum">
              <a:rPr lang="en-US" smtClean="0"/>
              <a:t>50</a:t>
            </a:fld>
            <a:endParaRPr lang="en-US" dirty="0"/>
          </a:p>
        </p:txBody>
      </p:sp>
      <p:sp>
        <p:nvSpPr>
          <p:cNvPr id="6" name="Rettangolo con angoli arrotondati sullo stesso lato 5"/>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522570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RDBMSs are full of strengths</a:t>
            </a:r>
          </a:p>
        </p:txBody>
      </p:sp>
      <p:sp>
        <p:nvSpPr>
          <p:cNvPr id="3" name="Segnaposto contenuto 2"/>
          <p:cNvSpPr>
            <a:spLocks noGrp="1"/>
          </p:cNvSpPr>
          <p:nvPr>
            <p:ph idx="1"/>
          </p:nvPr>
        </p:nvSpPr>
        <p:spPr/>
        <p:txBody>
          <a:bodyPr/>
          <a:lstStyle/>
          <a:p>
            <a:r>
              <a:rPr lang="en-US" noProof="0" dirty="0"/>
              <a:t>ACID properties</a:t>
            </a:r>
          </a:p>
          <a:p>
            <a:pPr lvl="1"/>
            <a:r>
              <a:rPr lang="en-US" noProof="0" dirty="0"/>
              <a:t>Provides guarantees in terms of consistency and concurrent accesses</a:t>
            </a:r>
          </a:p>
          <a:p>
            <a:r>
              <a:rPr lang="en-US" noProof="0" dirty="0"/>
              <a:t>Data integration and normalization of schemas</a:t>
            </a:r>
          </a:p>
          <a:p>
            <a:pPr lvl="1"/>
            <a:r>
              <a:rPr lang="en-US" noProof="0" dirty="0"/>
              <a:t>Several application can share and reuse the same information</a:t>
            </a:r>
          </a:p>
          <a:p>
            <a:r>
              <a:rPr lang="en-US" noProof="0" dirty="0"/>
              <a:t>Standard model and query language</a:t>
            </a:r>
          </a:p>
          <a:p>
            <a:pPr lvl="1"/>
            <a:r>
              <a:rPr lang="en-US" noProof="0" dirty="0"/>
              <a:t>The relational model and SQL are very well-known standards</a:t>
            </a:r>
          </a:p>
          <a:p>
            <a:pPr lvl="1"/>
            <a:r>
              <a:rPr lang="en-US" noProof="0" dirty="0"/>
              <a:t>The same theoretical background is shared by the different implementations</a:t>
            </a:r>
          </a:p>
          <a:p>
            <a:r>
              <a:rPr lang="en-US" noProof="0" dirty="0"/>
              <a:t>Robustness</a:t>
            </a:r>
          </a:p>
          <a:p>
            <a:pPr lvl="1"/>
            <a:r>
              <a:rPr lang="en-US" noProof="0" dirty="0"/>
              <a:t>Have been used for over 40 years</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82494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RDBMSs have weaknesses as well</a:t>
            </a:r>
          </a:p>
        </p:txBody>
      </p:sp>
      <p:sp>
        <p:nvSpPr>
          <p:cNvPr id="3" name="Segnaposto contenuto 2"/>
          <p:cNvSpPr>
            <a:spLocks noGrp="1"/>
          </p:cNvSpPr>
          <p:nvPr>
            <p:ph idx="1"/>
          </p:nvPr>
        </p:nvSpPr>
        <p:spPr/>
        <p:txBody>
          <a:bodyPr>
            <a:normAutofit fontScale="92500" lnSpcReduction="10000"/>
          </a:bodyPr>
          <a:lstStyle/>
          <a:p>
            <a:r>
              <a:rPr lang="en-US" noProof="0" dirty="0"/>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noProof="0"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neither easy nor cheap (e.g., Oracle RAC)</a:t>
            </a:r>
          </a:p>
          <a:p>
            <a:r>
              <a:rPr lang="en-US" noProof="0" dirty="0"/>
              <a:t>Consistency vs latency</a:t>
            </a:r>
          </a:p>
          <a:p>
            <a:pPr lvl="1"/>
            <a:r>
              <a:rPr lang="en-US" noProof="0" dirty="0"/>
              <a:t>Consistency is a must – even at the expense of latency</a:t>
            </a:r>
          </a:p>
          <a:p>
            <a:pPr lvl="1"/>
            <a:r>
              <a:rPr lang="en-US" noProof="0" dirty="0"/>
              <a:t>Today's applications require high reading/writing throughput with low latency</a:t>
            </a:r>
          </a:p>
          <a:p>
            <a:r>
              <a:rPr lang="en-US" noProof="0" dirty="0"/>
              <a:t>Schema rigidity</a:t>
            </a:r>
          </a:p>
          <a:p>
            <a:pPr lvl="1"/>
            <a:r>
              <a:rPr lang="en-US" noProof="0" dirty="0"/>
              <a:t>Schema evolution is often expensive</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207747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is "NoSQL"</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an open-source RDBMS that used a query language different from 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473776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The first NoSQL systems</a:t>
            </a:r>
          </a:p>
        </p:txBody>
      </p:sp>
      <p:sp>
        <p:nvSpPr>
          <p:cNvPr id="3" name="Segnaposto contenuto 2"/>
          <p:cNvSpPr>
            <a:spLocks noGrp="1"/>
          </p:cNvSpPr>
          <p:nvPr>
            <p:ph idx="1"/>
          </p:nvPr>
        </p:nvSpPr>
        <p:spPr/>
        <p:txBody>
          <a:bodyPr>
            <a:normAutofit/>
          </a:bodyPr>
          <a:lstStyle/>
          <a:p>
            <a:r>
              <a:rPr lang="en-US" noProof="0" dirty="0">
                <a:solidFill>
                  <a:schemeClr val="accent2"/>
                </a:solidFill>
              </a:rPr>
              <a:t>LiveJournal, 2003</a:t>
            </a:r>
          </a:p>
          <a:p>
            <a:pPr lvl="1"/>
            <a:r>
              <a:rPr lang="en-US" noProof="0" dirty="0"/>
              <a:t>Goal: reduce the number of queries on a DB from a pool of web servers</a:t>
            </a:r>
          </a:p>
          <a:p>
            <a:pPr lvl="1"/>
            <a:r>
              <a:rPr lang="en-US" noProof="0" dirty="0"/>
              <a:t>Solution: </a:t>
            </a:r>
            <a:r>
              <a:rPr lang="en-US" noProof="0" dirty="0">
                <a:solidFill>
                  <a:srgbClr val="0070C0"/>
                </a:solidFill>
              </a:rPr>
              <a:t>Memcached</a:t>
            </a:r>
            <a:r>
              <a:rPr lang="en-US" noProof="0" dirty="0"/>
              <a:t>, designed to keep queries and results in RAM</a:t>
            </a:r>
          </a:p>
          <a:p>
            <a:r>
              <a:rPr lang="en-US" noProof="0" dirty="0">
                <a:solidFill>
                  <a:schemeClr val="accent2"/>
                </a:solidFill>
              </a:rPr>
              <a:t>Google, 2005</a:t>
            </a:r>
          </a:p>
          <a:p>
            <a:pPr lvl="1"/>
            <a:r>
              <a:rPr lang="en-US" noProof="0" dirty="0"/>
              <a:t>Goal: handle Big Data (web indexing, Maps, Gmail, etc.)</a:t>
            </a:r>
          </a:p>
          <a:p>
            <a:pPr lvl="1"/>
            <a:r>
              <a:rPr lang="en-US" noProof="0" dirty="0"/>
              <a:t>Solution: </a:t>
            </a:r>
            <a:r>
              <a:rPr lang="en-US" noProof="0" dirty="0" err="1">
                <a:solidFill>
                  <a:srgbClr val="0070C0"/>
                </a:solidFill>
              </a:rPr>
              <a:t>BigTable</a:t>
            </a:r>
            <a:r>
              <a:rPr lang="en-US" noProof="0" dirty="0"/>
              <a:t>, designed for scalability and high performance on Petabytes of data</a:t>
            </a:r>
          </a:p>
          <a:p>
            <a:r>
              <a:rPr lang="en-US" noProof="0" dirty="0">
                <a:solidFill>
                  <a:schemeClr val="accent2"/>
                </a:solidFill>
              </a:rPr>
              <a:t>Amazon, 2007</a:t>
            </a:r>
          </a:p>
          <a:p>
            <a:pPr lvl="1"/>
            <a:r>
              <a:rPr lang="en-US" noProof="0" dirty="0"/>
              <a:t>Goal: ensure availability and reliability of its e-commerce service 24/7</a:t>
            </a:r>
          </a:p>
          <a:p>
            <a:pPr lvl="1"/>
            <a:r>
              <a:rPr lang="en-US" noProof="0" dirty="0"/>
              <a:t>Solution: </a:t>
            </a:r>
            <a:r>
              <a:rPr lang="en-US" noProof="0" dirty="0">
                <a:solidFill>
                  <a:srgbClr val="0070C0"/>
                </a:solidFill>
              </a:rPr>
              <a:t>DynamoDB</a:t>
            </a:r>
            <a:r>
              <a:rPr lang="en-US" noProof="0" dirty="0"/>
              <a:t>, characterized by strong simplicity for data storage and manipulation</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68136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distributed environment with no performance decay</a:t>
            </a:r>
          </a:p>
          <a:p>
            <a:pPr lvl="1"/>
            <a:r>
              <a:rPr lang="en-US" noProof="0" dirty="0"/>
              <a:t>Each workstation uses its own disks and RAM</a:t>
            </a:r>
          </a:p>
          <a:p>
            <a:r>
              <a:rPr lang="en-US" noProof="0" dirty="0"/>
              <a:t>Not a farewell to SQL</a:t>
            </a:r>
          </a:p>
        </p:txBody>
      </p:sp>
      <p:sp>
        <p:nvSpPr>
          <p:cNvPr id="4" name="Rettangolo con angoli arrotondati sullo stesso lato 3"/>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403093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data models</a:t>
            </a:r>
          </a:p>
        </p:txBody>
      </p:sp>
      <p:sp>
        <p:nvSpPr>
          <p:cNvPr id="3" name="Segnaposto contenuto 2"/>
          <p:cNvSpPr>
            <a:spLocks noGrp="1"/>
          </p:cNvSpPr>
          <p:nvPr>
            <p:ph idx="1"/>
          </p:nvPr>
        </p:nvSpPr>
        <p:spPr/>
        <p:txBody>
          <a:bodyPr anchor="t"/>
          <a:lstStyle/>
          <a:p>
            <a:r>
              <a:rPr lang="en-US" noProof="0" dirty="0"/>
              <a:t>NoSQL databases mainly differ by the supported data model</a:t>
            </a:r>
          </a:p>
        </p:txBody>
      </p:sp>
      <p:graphicFrame>
        <p:nvGraphicFramePr>
          <p:cNvPr id="4" name="Tabella 3"/>
          <p:cNvGraphicFramePr>
            <a:graphicFrameLocks noGrp="1"/>
          </p:cNvGraphicFramePr>
          <p:nvPr>
            <p:extLst>
              <p:ext uri="{D42A27DB-BD31-4B8C-83A1-F6EECF244321}">
                <p14:modId xmlns:p14="http://schemas.microsoft.com/office/powerpoint/2010/main" val="670488626"/>
              </p:ext>
            </p:extLst>
          </p:nvPr>
        </p:nvGraphicFramePr>
        <p:xfrm>
          <a:off x="836326" y="2787151"/>
          <a:ext cx="10515601" cy="2811780"/>
        </p:xfrm>
        <a:graphic>
          <a:graphicData uri="http://schemas.openxmlformats.org/drawingml/2006/table">
            <a:tbl>
              <a:tblPr firstRow="1" bandRow="1">
                <a:tableStyleId>{073A0DAA-6AF3-43AB-8588-CEC1D06C72B9}</a:tableStyleId>
              </a:tblPr>
              <a:tblGrid>
                <a:gridCol w="1597688">
                  <a:extLst>
                    <a:ext uri="{9D8B030D-6E8A-4147-A177-3AD203B41FA5}">
                      <a16:colId xmlns:a16="http://schemas.microsoft.com/office/drawing/2014/main" val="20000"/>
                    </a:ext>
                  </a:extLst>
                </a:gridCol>
                <a:gridCol w="4190452">
                  <a:extLst>
                    <a:ext uri="{9D8B030D-6E8A-4147-A177-3AD203B41FA5}">
                      <a16:colId xmlns:a16="http://schemas.microsoft.com/office/drawing/2014/main" val="20001"/>
                    </a:ext>
                  </a:extLst>
                </a:gridCol>
                <a:gridCol w="4727461">
                  <a:extLst>
                    <a:ext uri="{9D8B030D-6E8A-4147-A177-3AD203B41FA5}">
                      <a16:colId xmlns:a16="http://schemas.microsoft.com/office/drawing/2014/main" val="20002"/>
                    </a:ext>
                  </a:extLst>
                </a:gridCol>
              </a:tblGrid>
              <a:tr h="278130">
                <a:tc>
                  <a:txBody>
                    <a:bodyPr/>
                    <a:lstStyle/>
                    <a:p>
                      <a:r>
                        <a:rPr lang="en-US" sz="1800" noProof="0">
                          <a:latin typeface="Helvetica" panose="020B0604020202020204" pitchFamily="34" charset="0"/>
                          <a:cs typeface="Helvetica" panose="020B0604020202020204" pitchFamily="34" charset="0"/>
                        </a:rPr>
                        <a:t>Model</a:t>
                      </a:r>
                    </a:p>
                  </a:txBody>
                  <a:tcPr marL="68580" marR="68580" marT="34290" marB="34290">
                    <a:solidFill>
                      <a:schemeClr val="bg2">
                        <a:lumMod val="25000"/>
                      </a:schemeClr>
                    </a:solidFill>
                  </a:tcPr>
                </a:tc>
                <a:tc>
                  <a:txBody>
                    <a:bodyPr/>
                    <a:lstStyle/>
                    <a:p>
                      <a:r>
                        <a:rPr lang="en-US" sz="1800" noProof="0" dirty="0">
                          <a:latin typeface="Helvetica" panose="020B0604020202020204" pitchFamily="34" charset="0"/>
                          <a:cs typeface="Helvetica" panose="020B0604020202020204" pitchFamily="34" charset="0"/>
                        </a:rPr>
                        <a:t>Description</a:t>
                      </a:r>
                    </a:p>
                  </a:txBody>
                  <a:tcPr marL="68580" marR="68580" marT="34290" marB="34290">
                    <a:solidFill>
                      <a:schemeClr val="bg2">
                        <a:lumMod val="25000"/>
                      </a:schemeClr>
                    </a:solidFill>
                  </a:tcPr>
                </a:tc>
                <a:tc>
                  <a:txBody>
                    <a:bodyPr/>
                    <a:lstStyle/>
                    <a:p>
                      <a:r>
                        <a:rPr lang="en-US" sz="1800" noProof="0" dirty="0">
                          <a:latin typeface="Helvetica" panose="020B0604020202020204" pitchFamily="34" charset="0"/>
                          <a:cs typeface="Helvetica" panose="020B0604020202020204" pitchFamily="34" charset="0"/>
                        </a:rPr>
                        <a:t>Use cases</a:t>
                      </a:r>
                    </a:p>
                  </a:txBody>
                  <a:tcPr marL="68580" marR="68580" marT="34290" marB="34290">
                    <a:solidFill>
                      <a:schemeClr val="bg2">
                        <a:lumMod val="25000"/>
                      </a:schemeClr>
                    </a:solidFill>
                  </a:tcPr>
                </a:tc>
                <a:extLst>
                  <a:ext uri="{0D108BD9-81ED-4DB2-BD59-A6C34878D82A}">
                    <a16:rowId xmlns:a16="http://schemas.microsoft.com/office/drawing/2014/main" val="10000"/>
                  </a:ext>
                </a:extLst>
              </a:tr>
              <a:tr h="480060">
                <a:tc>
                  <a:txBody>
                    <a:bodyPr/>
                    <a:lstStyle/>
                    <a:p>
                      <a:r>
                        <a:rPr lang="en-US" sz="1800" b="1" noProof="0">
                          <a:latin typeface="Helvetica" panose="020B0604020202020204" pitchFamily="34" charset="0"/>
                          <a:cs typeface="Helvetica" panose="020B0604020202020204" pitchFamily="34" charset="0"/>
                        </a:rPr>
                        <a:t>Key-value</a:t>
                      </a: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Associates any kind of value to a string</a:t>
                      </a: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Dictionary,</a:t>
                      </a:r>
                      <a:r>
                        <a:rPr lang="en-US" sz="1800" baseline="0" noProof="0">
                          <a:latin typeface="Helvetica" panose="020B0604020202020204" pitchFamily="34" charset="0"/>
                          <a:cs typeface="Helvetica" panose="020B0604020202020204" pitchFamily="34" charset="0"/>
                        </a:rPr>
                        <a:t> lookup table, cache, file and images storage</a:t>
                      </a:r>
                      <a:endParaRPr lang="en-US" sz="1800" noProof="0">
                        <a:latin typeface="Helvetica" panose="020B0604020202020204" pitchFamily="34" charset="0"/>
                        <a:cs typeface="Helvetica" panose="020B0604020202020204" pitchFamily="34" charset="0"/>
                      </a:endParaRPr>
                    </a:p>
                  </a:txBody>
                  <a:tcPr marL="68580" marR="68580" marT="34290" marB="34290">
                    <a:noFill/>
                  </a:tcPr>
                </a:tc>
                <a:extLst>
                  <a:ext uri="{0D108BD9-81ED-4DB2-BD59-A6C34878D82A}">
                    <a16:rowId xmlns:a16="http://schemas.microsoft.com/office/drawing/2014/main" val="10001"/>
                  </a:ext>
                </a:extLst>
              </a:tr>
              <a:tr h="480060">
                <a:tc>
                  <a:txBody>
                    <a:bodyPr/>
                    <a:lstStyle/>
                    <a:p>
                      <a:r>
                        <a:rPr lang="en-US" sz="1800" b="1" noProof="0">
                          <a:latin typeface="Helvetica" panose="020B0604020202020204" pitchFamily="34" charset="0"/>
                          <a:cs typeface="Helvetica" panose="020B0604020202020204" pitchFamily="34" charset="0"/>
                        </a:rPr>
                        <a:t>Document-based</a:t>
                      </a: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Stores hierarchical</a:t>
                      </a:r>
                      <a:r>
                        <a:rPr lang="en-US" sz="1800" baseline="0" noProof="0">
                          <a:latin typeface="Helvetica" panose="020B0604020202020204" pitchFamily="34" charset="0"/>
                          <a:cs typeface="Helvetica" panose="020B0604020202020204" pitchFamily="34" charset="0"/>
                        </a:rPr>
                        <a:t> data in a tree-like structure</a:t>
                      </a:r>
                      <a:endParaRPr lang="en-US" sz="1800" noProof="0">
                        <a:latin typeface="Helvetica" panose="020B0604020202020204" pitchFamily="34" charset="0"/>
                        <a:cs typeface="Helvetica" panose="020B0604020202020204" pitchFamily="34" charset="0"/>
                      </a:endParaRP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Documents, anything</a:t>
                      </a:r>
                      <a:r>
                        <a:rPr lang="en-US" sz="1800" baseline="0" noProof="0">
                          <a:latin typeface="Helvetica" panose="020B0604020202020204" pitchFamily="34" charset="0"/>
                          <a:cs typeface="Helvetica" panose="020B0604020202020204" pitchFamily="34" charset="0"/>
                        </a:rPr>
                        <a:t> that fits into a hierarchical structure</a:t>
                      </a:r>
                      <a:endParaRPr lang="en-US" sz="1800" noProof="0">
                        <a:latin typeface="Helvetica" panose="020B0604020202020204" pitchFamily="34" charset="0"/>
                        <a:cs typeface="Helvetica" panose="020B0604020202020204" pitchFamily="34" charset="0"/>
                      </a:endParaRPr>
                    </a:p>
                  </a:txBody>
                  <a:tcPr marL="68580" marR="68580" marT="34290" marB="34290">
                    <a:noFill/>
                  </a:tcPr>
                </a:tc>
                <a:extLst>
                  <a:ext uri="{0D108BD9-81ED-4DB2-BD59-A6C34878D82A}">
                    <a16:rowId xmlns:a16="http://schemas.microsoft.com/office/drawing/2014/main" val="10002"/>
                  </a:ext>
                </a:extLst>
              </a:tr>
              <a:tr h="480060">
                <a:tc>
                  <a:txBody>
                    <a:bodyPr/>
                    <a:lstStyle/>
                    <a:p>
                      <a:r>
                        <a:rPr lang="en-US" sz="1800" b="1" noProof="0">
                          <a:latin typeface="Helvetica" panose="020B0604020202020204" pitchFamily="34" charset="0"/>
                          <a:cs typeface="Helvetica" panose="020B0604020202020204" pitchFamily="34" charset="0"/>
                        </a:rPr>
                        <a:t>Wide</a:t>
                      </a:r>
                      <a:r>
                        <a:rPr lang="en-US" sz="1800" b="1" baseline="0" noProof="0">
                          <a:latin typeface="Helvetica" panose="020B0604020202020204" pitchFamily="34" charset="0"/>
                          <a:cs typeface="Helvetica" panose="020B0604020202020204" pitchFamily="34" charset="0"/>
                        </a:rPr>
                        <a:t>-column</a:t>
                      </a:r>
                      <a:endParaRPr lang="en-US" sz="1800" b="1" noProof="0">
                        <a:latin typeface="Helvetica" panose="020B0604020202020204" pitchFamily="34" charset="0"/>
                        <a:cs typeface="Helvetica" panose="020B0604020202020204" pitchFamily="34" charset="0"/>
                      </a:endParaRP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Stores sparse</a:t>
                      </a:r>
                      <a:r>
                        <a:rPr lang="en-US" sz="1800" baseline="0" noProof="0">
                          <a:latin typeface="Helvetica" panose="020B0604020202020204" pitchFamily="34" charset="0"/>
                          <a:cs typeface="Helvetica" panose="020B0604020202020204" pitchFamily="34" charset="0"/>
                        </a:rPr>
                        <a:t> matrixes where a cell is identified by the row and column keys</a:t>
                      </a:r>
                      <a:endParaRPr lang="en-US" sz="1800" noProof="0">
                        <a:latin typeface="Helvetica" panose="020B0604020202020204" pitchFamily="34" charset="0"/>
                        <a:cs typeface="Helvetica" panose="020B0604020202020204" pitchFamily="34" charset="0"/>
                      </a:endParaRP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Crawling, high-variability systems</a:t>
                      </a:r>
                      <a:r>
                        <a:rPr lang="en-US" sz="1800" baseline="0" noProof="0">
                          <a:latin typeface="Helvetica" panose="020B0604020202020204" pitchFamily="34" charset="0"/>
                          <a:cs typeface="Helvetica" panose="020B0604020202020204" pitchFamily="34" charset="0"/>
                        </a:rPr>
                        <a:t>, sparse matrixes</a:t>
                      </a:r>
                      <a:endParaRPr lang="en-US" sz="1800" noProof="0">
                        <a:latin typeface="Helvetica" panose="020B0604020202020204" pitchFamily="34" charset="0"/>
                        <a:cs typeface="Helvetica" panose="020B0604020202020204" pitchFamily="34" charset="0"/>
                      </a:endParaRPr>
                    </a:p>
                  </a:txBody>
                  <a:tcPr marL="68580" marR="68580" marT="34290" marB="34290">
                    <a:noFill/>
                  </a:tcPr>
                </a:tc>
                <a:extLst>
                  <a:ext uri="{0D108BD9-81ED-4DB2-BD59-A6C34878D82A}">
                    <a16:rowId xmlns:a16="http://schemas.microsoft.com/office/drawing/2014/main" val="10003"/>
                  </a:ext>
                </a:extLst>
              </a:tr>
              <a:tr h="480060">
                <a:tc>
                  <a:txBody>
                    <a:bodyPr/>
                    <a:lstStyle/>
                    <a:p>
                      <a:r>
                        <a:rPr lang="en-US" sz="1800" b="1" noProof="0" dirty="0">
                          <a:latin typeface="Helvetica" panose="020B0604020202020204" pitchFamily="34" charset="0"/>
                          <a:cs typeface="Helvetica" panose="020B0604020202020204" pitchFamily="34" charset="0"/>
                        </a:rPr>
                        <a:t>Graph</a:t>
                      </a:r>
                    </a:p>
                  </a:txBody>
                  <a:tcPr marL="68580" marR="68580" marT="34290" marB="34290">
                    <a:noFill/>
                  </a:tcPr>
                </a:tc>
                <a:tc>
                  <a:txBody>
                    <a:bodyPr/>
                    <a:lstStyle/>
                    <a:p>
                      <a:r>
                        <a:rPr lang="en-US" sz="1800" noProof="0">
                          <a:latin typeface="Helvetica" panose="020B0604020202020204" pitchFamily="34" charset="0"/>
                          <a:cs typeface="Helvetica" panose="020B0604020202020204" pitchFamily="34" charset="0"/>
                        </a:rPr>
                        <a:t>Stores vertices</a:t>
                      </a:r>
                      <a:r>
                        <a:rPr lang="en-US" sz="1800" baseline="0" noProof="0">
                          <a:latin typeface="Helvetica" panose="020B0604020202020204" pitchFamily="34" charset="0"/>
                          <a:cs typeface="Helvetica" panose="020B0604020202020204" pitchFamily="34" charset="0"/>
                        </a:rPr>
                        <a:t> and arches</a:t>
                      </a:r>
                      <a:endParaRPr lang="en-US" sz="1800" noProof="0">
                        <a:latin typeface="Helvetica" panose="020B0604020202020204" pitchFamily="34" charset="0"/>
                        <a:cs typeface="Helvetica" panose="020B0604020202020204" pitchFamily="34" charset="0"/>
                      </a:endParaRPr>
                    </a:p>
                  </a:txBody>
                  <a:tcPr marL="68580" marR="68580" marT="34290" marB="34290">
                    <a:noFill/>
                  </a:tcPr>
                </a:tc>
                <a:tc>
                  <a:txBody>
                    <a:bodyPr/>
                    <a:lstStyle/>
                    <a:p>
                      <a:r>
                        <a:rPr lang="en-US" sz="1800" noProof="0" dirty="0">
                          <a:latin typeface="Helvetica" panose="020B0604020202020204" pitchFamily="34" charset="0"/>
                          <a:cs typeface="Helvetica" panose="020B0604020202020204" pitchFamily="34" charset="0"/>
                        </a:rPr>
                        <a:t>Social network queries,</a:t>
                      </a:r>
                      <a:r>
                        <a:rPr lang="en-US" sz="1800" baseline="0" noProof="0" dirty="0">
                          <a:latin typeface="Helvetica" panose="020B0604020202020204" pitchFamily="34" charset="0"/>
                          <a:cs typeface="Helvetica" panose="020B0604020202020204" pitchFamily="34" charset="0"/>
                        </a:rPr>
                        <a:t> inference, pattern matching</a:t>
                      </a:r>
                      <a:endParaRPr lang="en-US" sz="1800" noProof="0" dirty="0">
                        <a:latin typeface="Helvetica" panose="020B0604020202020204" pitchFamily="34" charset="0"/>
                        <a:cs typeface="Helvetica" panose="020B0604020202020204" pitchFamily="34" charset="0"/>
                      </a:endParaRPr>
                    </a:p>
                  </a:txBody>
                  <a:tcPr marL="68580" marR="68580" marT="34290" marB="34290">
                    <a:noFill/>
                  </a:tcPr>
                </a:tc>
                <a:extLst>
                  <a:ext uri="{0D108BD9-81ED-4DB2-BD59-A6C34878D82A}">
                    <a16:rowId xmlns:a16="http://schemas.microsoft.com/office/drawing/2014/main" val="10004"/>
                  </a:ext>
                </a:extLst>
              </a:tr>
            </a:tbl>
          </a:graphicData>
        </a:graphic>
      </p:graphicFrame>
      <p:sp>
        <p:nvSpPr>
          <p:cNvPr id="5" name="Rettangolo con angoli arrotondati sullo stesso lato 4"/>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3363407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pic>
        <p:nvPicPr>
          <p:cNvPr id="5" name="Immagine 4"/>
          <p:cNvPicPr>
            <a:picLocks noChangeAspect="1"/>
          </p:cNvPicPr>
          <p:nvPr/>
        </p:nvPicPr>
        <p:blipFill>
          <a:blip r:embed="rId3"/>
          <a:stretch>
            <a:fillRect/>
          </a:stretch>
        </p:blipFill>
        <p:spPr>
          <a:xfrm>
            <a:off x="1556850" y="2821677"/>
            <a:ext cx="3771516" cy="2876579"/>
          </a:xfrm>
          <a:prstGeom prst="rect">
            <a:avLst/>
          </a:prstGeom>
        </p:spPr>
      </p:pic>
      <p:sp>
        <p:nvSpPr>
          <p:cNvPr id="4" name="Segnaposto contenuto 3"/>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i="1" dirty="0"/>
              <a:t>one-size-fits-all</a:t>
            </a:r>
            <a:r>
              <a:rPr lang="en-US" dirty="0"/>
              <a:t> is “no more”</a:t>
            </a:r>
          </a:p>
          <a:p>
            <a:pPr lvl="1"/>
            <a:r>
              <a:rPr lang="en-US" dirty="0"/>
              <a:t>More on this tomorrow...</a:t>
            </a:r>
          </a:p>
        </p:txBody>
      </p:sp>
      <p:pic>
        <p:nvPicPr>
          <p:cNvPr id="6" name="Immagine 5"/>
          <p:cNvPicPr>
            <a:picLocks noChangeAspect="1"/>
          </p:cNvPicPr>
          <p:nvPr/>
        </p:nvPicPr>
        <p:blipFill>
          <a:blip r:embed="rId4"/>
          <a:stretch>
            <a:fillRect/>
          </a:stretch>
        </p:blipFill>
        <p:spPr>
          <a:xfrm>
            <a:off x="6068787" y="2821677"/>
            <a:ext cx="5208540" cy="2934388"/>
          </a:xfrm>
          <a:prstGeom prst="rect">
            <a:avLst/>
          </a:prstGeom>
        </p:spPr>
      </p:pic>
      <p:sp>
        <p:nvSpPr>
          <p:cNvPr id="3" name="Rettangolo 2"/>
          <p:cNvSpPr/>
          <p:nvPr/>
        </p:nvSpPr>
        <p:spPr>
          <a:xfrm>
            <a:off x="9306787" y="5488213"/>
            <a:ext cx="923517"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er 6"/>
          <p:cNvSpPr/>
          <p:nvPr/>
        </p:nvSpPr>
        <p:spPr>
          <a:xfrm>
            <a:off x="1121229" y="2387926"/>
            <a:ext cx="4577347" cy="3801889"/>
          </a:xfrm>
          <a:prstGeom prst="mathMultiply">
            <a:avLst>
              <a:gd name="adj1" fmla="val 13764"/>
            </a:avLst>
          </a:prstGeom>
          <a:solidFill>
            <a:srgbClr val="C00000">
              <a:alpha val="18000"/>
            </a:srgbClr>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sullo stesso lato 7"/>
          <p:cNvSpPr/>
          <p:nvPr/>
        </p:nvSpPr>
        <p:spPr>
          <a:xfrm>
            <a:off x="947956" y="12787"/>
            <a:ext cx="180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Data storage</a:t>
            </a:r>
          </a:p>
        </p:txBody>
      </p:sp>
    </p:spTree>
    <p:extLst>
      <p:ext uri="{BB962C8B-B14F-4D97-AF65-F5344CB8AC3E}">
        <p14:creationId xmlns:p14="http://schemas.microsoft.com/office/powerpoint/2010/main" val="194882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Data processing</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US" noProof="0" dirty="0"/>
              <a:t>Three main kinds of data processing</a:t>
            </a:r>
          </a:p>
          <a:p>
            <a:pPr lvl="1"/>
            <a:r>
              <a:rPr lang="en-US" b="1" noProof="0" dirty="0"/>
              <a:t>Batch</a:t>
            </a:r>
          </a:p>
          <a:p>
            <a:pPr lvl="1"/>
            <a:r>
              <a:rPr lang="en-US" noProof="0" dirty="0"/>
              <a:t>Interactive</a:t>
            </a:r>
          </a:p>
          <a:p>
            <a:pPr lvl="1"/>
            <a:r>
              <a:rPr lang="en-US" noProof="0" dirty="0"/>
              <a:t>Streaming</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58</a:t>
            </a:fld>
            <a:endParaRPr lang="en-US" dirty="0"/>
          </a:p>
        </p:txBody>
      </p:sp>
    </p:spTree>
    <p:extLst>
      <p:ext uri="{BB962C8B-B14F-4D97-AF65-F5344CB8AC3E}">
        <p14:creationId xmlns:p14="http://schemas.microsoft.com/office/powerpoint/2010/main" val="424972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Batch</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US" noProof="0" dirty="0"/>
              <a:t>Simple/complex computations over large amounts of stored data</a:t>
            </a:r>
          </a:p>
          <a:p>
            <a:pPr lvl="1"/>
            <a:r>
              <a:rPr lang="en-US" noProof="0" dirty="0"/>
              <a:t>Execution takes minutes to hours</a:t>
            </a:r>
          </a:p>
          <a:p>
            <a:endParaRPr lang="en-US" noProof="0" dirty="0"/>
          </a:p>
          <a:p>
            <a:r>
              <a:rPr lang="en-US" noProof="0" dirty="0"/>
              <a:t>What we need</a:t>
            </a:r>
          </a:p>
          <a:p>
            <a:pPr lvl="1"/>
            <a:r>
              <a:rPr lang="en-US" noProof="0" dirty="0"/>
              <a:t>A cluster manager to negotiate resources</a:t>
            </a:r>
          </a:p>
          <a:p>
            <a:pPr lvl="1"/>
            <a:r>
              <a:rPr lang="en-US" noProof="0" dirty="0"/>
              <a:t>An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59</a:t>
            </a:fld>
            <a:endParaRPr lang="en-US" dirty="0"/>
          </a:p>
        </p:txBody>
      </p:sp>
    </p:spTree>
    <p:extLst>
      <p:ext uri="{BB962C8B-B14F-4D97-AF65-F5344CB8AC3E}">
        <p14:creationId xmlns:p14="http://schemas.microsoft.com/office/powerpoint/2010/main" val="28141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3547589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YARN</a:t>
            </a:r>
          </a:p>
        </p:txBody>
      </p:sp>
      <p:sp>
        <p:nvSpPr>
          <p:cNvPr id="3" name="Segnaposto contenuto 2"/>
          <p:cNvSpPr>
            <a:spLocks noGrp="1"/>
          </p:cNvSpPr>
          <p:nvPr>
            <p:ph idx="1"/>
          </p:nvPr>
        </p:nvSpPr>
        <p:spPr/>
        <p:txBody>
          <a:bodyPr anchor="t">
            <a:normAutofit/>
          </a:bodyPr>
          <a:lstStyle/>
          <a:p>
            <a:r>
              <a:rPr lang="en-US" noProof="0" dirty="0"/>
              <a:t>Yet Another Resource Negotiator</a:t>
            </a:r>
          </a:p>
          <a:p>
            <a:pPr lvl="1"/>
            <a:r>
              <a:rPr lang="en-US" noProof="0" dirty="0"/>
              <a:t>Usage: assign resources for applications to run their processes</a:t>
            </a:r>
          </a:p>
          <a:p>
            <a:r>
              <a:rPr lang="en-US" noProof="0" dirty="0"/>
              <a:t>Two daemons</a:t>
            </a:r>
          </a:p>
          <a:p>
            <a:pPr lvl="1"/>
            <a:r>
              <a:rPr lang="en-US" noProof="0" dirty="0"/>
              <a:t>Resource Manager (RM) - the master</a:t>
            </a:r>
          </a:p>
          <a:p>
            <a:pPr lvl="2"/>
            <a:r>
              <a:rPr lang="en-US" noProof="0" dirty="0"/>
              <a:t>The ultimate authority that arbitrates resources among all the applications</a:t>
            </a:r>
          </a:p>
          <a:p>
            <a:pPr lvl="1"/>
            <a:r>
              <a:rPr lang="en-US" noProof="0" dirty="0"/>
              <a:t>Node Managers (NM) - the slaves</a:t>
            </a:r>
          </a:p>
          <a:p>
            <a:pPr lvl="2"/>
            <a:r>
              <a:rPr lang="en-US" noProof="0" dirty="0"/>
              <a:t>Responsible for the allocation and monitoring of containers</a:t>
            </a:r>
          </a:p>
          <a:p>
            <a:pPr lvl="1"/>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60</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
        <p:nvSpPr>
          <p:cNvPr id="6" name="Rettangolo arrotondato 5"/>
          <p:cNvSpPr/>
          <p:nvPr/>
        </p:nvSpPr>
        <p:spPr>
          <a:xfrm>
            <a:off x="6225789"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 name="Rettangolo arrotondato 6"/>
          <p:cNvSpPr/>
          <p:nvPr/>
        </p:nvSpPr>
        <p:spPr>
          <a:xfrm>
            <a:off x="6310592"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8" name="Rettangolo arrotondato 7"/>
          <p:cNvSpPr/>
          <p:nvPr/>
        </p:nvSpPr>
        <p:spPr>
          <a:xfrm>
            <a:off x="7383537"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Rettangolo arrotondato 8"/>
          <p:cNvSpPr/>
          <p:nvPr/>
        </p:nvSpPr>
        <p:spPr>
          <a:xfrm>
            <a:off x="7468340"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0" name="Rettangolo arrotondato 9"/>
          <p:cNvSpPr/>
          <p:nvPr/>
        </p:nvSpPr>
        <p:spPr>
          <a:xfrm>
            <a:off x="8541285"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arrotondato 10"/>
          <p:cNvSpPr/>
          <p:nvPr/>
        </p:nvSpPr>
        <p:spPr>
          <a:xfrm>
            <a:off x="8626088"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2" name="Rettangolo arrotondato 11"/>
          <p:cNvSpPr/>
          <p:nvPr/>
        </p:nvSpPr>
        <p:spPr>
          <a:xfrm>
            <a:off x="9699033" y="5174973"/>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arrotondato 12"/>
          <p:cNvSpPr/>
          <p:nvPr/>
        </p:nvSpPr>
        <p:spPr>
          <a:xfrm>
            <a:off x="9783836" y="5257513"/>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4" name="Rettangolo arrotondato 13"/>
          <p:cNvSpPr/>
          <p:nvPr/>
        </p:nvSpPr>
        <p:spPr>
          <a:xfrm>
            <a:off x="9783834" y="5513004"/>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Cont2,2</a:t>
            </a:r>
          </a:p>
        </p:txBody>
      </p:sp>
      <p:sp>
        <p:nvSpPr>
          <p:cNvPr id="15" name="Rettangolo arrotondato 14"/>
          <p:cNvSpPr/>
          <p:nvPr/>
        </p:nvSpPr>
        <p:spPr>
          <a:xfrm>
            <a:off x="8626087" y="5518543"/>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Cont2,1</a:t>
            </a:r>
          </a:p>
        </p:txBody>
      </p:sp>
      <p:sp>
        <p:nvSpPr>
          <p:cNvPr id="16" name="Rettangolo arrotondato 15"/>
          <p:cNvSpPr/>
          <p:nvPr/>
        </p:nvSpPr>
        <p:spPr>
          <a:xfrm>
            <a:off x="1633756"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7" name="Rettangolo arrotondato 16"/>
          <p:cNvSpPr/>
          <p:nvPr/>
        </p:nvSpPr>
        <p:spPr>
          <a:xfrm>
            <a:off x="1718559"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18" name="Rettangolo arrotondato 17"/>
          <p:cNvSpPr/>
          <p:nvPr/>
        </p:nvSpPr>
        <p:spPr>
          <a:xfrm>
            <a:off x="1714871" y="5542437"/>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Cont2,4</a:t>
            </a:r>
          </a:p>
        </p:txBody>
      </p:sp>
      <p:sp>
        <p:nvSpPr>
          <p:cNvPr id="19" name="Rettangolo arrotondato 18"/>
          <p:cNvSpPr/>
          <p:nvPr/>
        </p:nvSpPr>
        <p:spPr>
          <a:xfrm>
            <a:off x="2782043"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0" name="Rettangolo arrotondato 19"/>
          <p:cNvSpPr/>
          <p:nvPr/>
        </p:nvSpPr>
        <p:spPr>
          <a:xfrm>
            <a:off x="2866846"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1" name="Rettangolo arrotondato 20"/>
          <p:cNvSpPr/>
          <p:nvPr/>
        </p:nvSpPr>
        <p:spPr>
          <a:xfrm>
            <a:off x="2866845" y="5536389"/>
            <a:ext cx="833284" cy="382228"/>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a:t>
            </a:r>
            <a:br>
              <a:rPr lang="it-IT" sz="1350" dirty="0">
                <a:solidFill>
                  <a:schemeClr val="tx1">
                    <a:lumMod val="75000"/>
                    <a:lumOff val="25000"/>
                  </a:schemeClr>
                </a:solidFill>
              </a:rPr>
            </a:br>
            <a:r>
              <a:rPr lang="it-IT" sz="1350" dirty="0">
                <a:solidFill>
                  <a:schemeClr val="tx1">
                    <a:lumMod val="75000"/>
                    <a:lumOff val="25000"/>
                  </a:schemeClr>
                </a:solidFill>
              </a:rPr>
              <a:t>AMP1</a:t>
            </a:r>
          </a:p>
        </p:txBody>
      </p:sp>
      <p:sp>
        <p:nvSpPr>
          <p:cNvPr id="22" name="Rettangolo arrotondato 21"/>
          <p:cNvSpPr/>
          <p:nvPr/>
        </p:nvSpPr>
        <p:spPr>
          <a:xfrm>
            <a:off x="2866845" y="5937916"/>
            <a:ext cx="833284" cy="232344"/>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Cont1,1</a:t>
            </a:r>
          </a:p>
        </p:txBody>
      </p:sp>
      <p:sp>
        <p:nvSpPr>
          <p:cNvPr id="23" name="Rettangolo arrotondato 22"/>
          <p:cNvSpPr/>
          <p:nvPr/>
        </p:nvSpPr>
        <p:spPr>
          <a:xfrm>
            <a:off x="4031908" y="5542437"/>
            <a:ext cx="833284" cy="232344"/>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Cont2,3</a:t>
            </a:r>
          </a:p>
        </p:txBody>
      </p:sp>
      <p:sp>
        <p:nvSpPr>
          <p:cNvPr id="24" name="Rettangolo arrotondato 23"/>
          <p:cNvSpPr/>
          <p:nvPr/>
        </p:nvSpPr>
        <p:spPr>
          <a:xfrm>
            <a:off x="3939731"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5" name="Rettangolo arrotondato 24"/>
          <p:cNvSpPr/>
          <p:nvPr/>
        </p:nvSpPr>
        <p:spPr>
          <a:xfrm>
            <a:off x="4024534"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6" name="Rettangolo arrotondato 25"/>
          <p:cNvSpPr/>
          <p:nvPr/>
        </p:nvSpPr>
        <p:spPr>
          <a:xfrm>
            <a:off x="5152842" y="5932785"/>
            <a:ext cx="833284" cy="232344"/>
          </a:xfrm>
          <a:prstGeom prst="roundRect">
            <a:avLst/>
          </a:prstGeom>
          <a:solidFill>
            <a:srgbClr val="FFC00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solidFill>
                  <a:schemeClr val="tx1">
                    <a:lumMod val="75000"/>
                    <a:lumOff val="25000"/>
                  </a:schemeClr>
                </a:solidFill>
              </a:rPr>
              <a:t>Cont1,2</a:t>
            </a:r>
          </a:p>
        </p:txBody>
      </p:sp>
      <p:sp>
        <p:nvSpPr>
          <p:cNvPr id="27" name="Rettangolo arrotondato 26"/>
          <p:cNvSpPr/>
          <p:nvPr/>
        </p:nvSpPr>
        <p:spPr>
          <a:xfrm>
            <a:off x="5068041" y="5189320"/>
            <a:ext cx="1017638" cy="11444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8" name="Rettangolo arrotondato 27"/>
          <p:cNvSpPr/>
          <p:nvPr/>
        </p:nvSpPr>
        <p:spPr>
          <a:xfrm>
            <a:off x="5152844" y="5271861"/>
            <a:ext cx="833284" cy="232344"/>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NM</a:t>
            </a:r>
          </a:p>
        </p:txBody>
      </p:sp>
      <p:sp>
        <p:nvSpPr>
          <p:cNvPr id="29" name="Rettangolo arrotondato 28"/>
          <p:cNvSpPr/>
          <p:nvPr/>
        </p:nvSpPr>
        <p:spPr>
          <a:xfrm>
            <a:off x="5152843" y="5517339"/>
            <a:ext cx="833284" cy="401278"/>
          </a:xfrm>
          <a:prstGeom prst="roundRect">
            <a:avLst/>
          </a:prstGeom>
          <a:solidFill>
            <a:srgbClr val="33CC33"/>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Cont2,</a:t>
            </a:r>
            <a:br>
              <a:rPr lang="it-IT" sz="1350" dirty="0"/>
            </a:br>
            <a:r>
              <a:rPr lang="it-IT" sz="1350" dirty="0"/>
              <a:t>AMP2</a:t>
            </a:r>
          </a:p>
        </p:txBody>
      </p:sp>
      <p:sp>
        <p:nvSpPr>
          <p:cNvPr id="30" name="Rettangolo arrotondato 29"/>
          <p:cNvSpPr/>
          <p:nvPr/>
        </p:nvSpPr>
        <p:spPr>
          <a:xfrm>
            <a:off x="5653060" y="4478589"/>
            <a:ext cx="1017638" cy="48209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 name="Rettangolo arrotondato 30"/>
          <p:cNvSpPr/>
          <p:nvPr/>
        </p:nvSpPr>
        <p:spPr>
          <a:xfrm>
            <a:off x="5755476" y="4501227"/>
            <a:ext cx="833284" cy="224900"/>
          </a:xfrm>
          <a:prstGeom prst="roundRect">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dirty="0"/>
              <a:t>RM</a:t>
            </a:r>
          </a:p>
        </p:txBody>
      </p:sp>
    </p:spTree>
    <p:extLst>
      <p:ext uri="{BB962C8B-B14F-4D97-AF65-F5344CB8AC3E}">
        <p14:creationId xmlns:p14="http://schemas.microsoft.com/office/powerpoint/2010/main" val="2585083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locality</a:t>
            </a:r>
          </a:p>
        </p:txBody>
      </p:sp>
      <p:sp>
        <p:nvSpPr>
          <p:cNvPr id="3" name="Segnaposto contenuto 2"/>
          <p:cNvSpPr>
            <a:spLocks noGrp="1"/>
          </p:cNvSpPr>
          <p:nvPr>
            <p:ph idx="1"/>
          </p:nvPr>
        </p:nvSpPr>
        <p:spPr/>
        <p:txBody>
          <a:bodyPr>
            <a:normAutofit/>
          </a:bodyPr>
          <a:lstStyle/>
          <a:p>
            <a:r>
              <a:rPr lang="en-US" noProof="0" dirty="0"/>
              <a:t>Exploit cluster topology and data block replication to apply the data locality principle</a:t>
            </a:r>
          </a:p>
          <a:p>
            <a:pPr algn="ctr"/>
            <a:r>
              <a:rPr lang="en-US" i="1" noProof="0" dirty="0"/>
              <a:t>When computations involves large set of data,</a:t>
            </a:r>
            <a:br>
              <a:rPr lang="en-US" i="1" noProof="0" dirty="0"/>
            </a:br>
            <a:r>
              <a:rPr lang="en-US" i="1" noProof="0" dirty="0"/>
              <a:t>it is cheaper (i.e. faster) to </a:t>
            </a:r>
            <a:r>
              <a:rPr lang="en-US" i="1" noProof="0" dirty="0">
                <a:solidFill>
                  <a:srgbClr val="FF0000"/>
                </a:solidFill>
              </a:rPr>
              <a:t>move code to data </a:t>
            </a:r>
            <a:br>
              <a:rPr lang="en-US" i="1" noProof="0" dirty="0"/>
            </a:br>
            <a:r>
              <a:rPr lang="en-US" i="1" noProof="0" dirty="0">
                <a:solidFill>
                  <a:srgbClr val="FF0000"/>
                </a:solidFill>
              </a:rPr>
              <a:t>rather than data to code</a:t>
            </a:r>
          </a:p>
          <a:p>
            <a:r>
              <a:rPr lang="en-US" noProof="0" dirty="0"/>
              <a:t>The following cases respect the order the resource manager prefers:</a:t>
            </a:r>
          </a:p>
          <a:p>
            <a:pPr marL="544068" lvl="1" indent="-342900">
              <a:buFont typeface="+mj-lt"/>
              <a:buAutoNum type="arabicPeriod"/>
            </a:pPr>
            <a:r>
              <a:rPr lang="en-US" noProof="0" dirty="0"/>
              <a:t>Process and data on the same node</a:t>
            </a:r>
          </a:p>
          <a:p>
            <a:pPr marL="544068" lvl="1" indent="-342900">
              <a:buFont typeface="+mj-lt"/>
              <a:buAutoNum type="arabicPeriod"/>
            </a:pPr>
            <a:r>
              <a:rPr lang="en-US" noProof="0" dirty="0"/>
              <a:t>Process and data on the different node of the same rack</a:t>
            </a:r>
          </a:p>
          <a:p>
            <a:pPr marL="544068" lvl="1" indent="-342900">
              <a:buFont typeface="+mj-lt"/>
              <a:buAutoNum type="arabicPeriod"/>
            </a:pPr>
            <a:r>
              <a:rPr lang="en-US" noProof="0" dirty="0"/>
              <a:t>Process and data on different racks of the same data center</a:t>
            </a:r>
          </a:p>
          <a:p>
            <a:pPr marL="544068" lvl="1" indent="-342900">
              <a:buFont typeface="+mj-lt"/>
              <a:buAutoNum type="arabicPeriod"/>
            </a:pPr>
            <a:r>
              <a:rPr lang="en-US" noProof="0" dirty="0"/>
              <a:t>Process and data on different racks of the different data centers</a:t>
            </a:r>
          </a:p>
          <a:p>
            <a:endParaRPr lang="en-US" noProof="0" dirty="0"/>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61</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478324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YARN: Scheduler</a:t>
            </a:r>
          </a:p>
        </p:txBody>
      </p:sp>
      <p:sp>
        <p:nvSpPr>
          <p:cNvPr id="3" name="Segnaposto contenuto 2"/>
          <p:cNvSpPr>
            <a:spLocks noGrp="1"/>
          </p:cNvSpPr>
          <p:nvPr>
            <p:ph idx="1"/>
          </p:nvPr>
        </p:nvSpPr>
        <p:spPr/>
        <p:txBody>
          <a:bodyPr>
            <a:normAutofit/>
          </a:bodyPr>
          <a:lstStyle/>
          <a:p>
            <a:r>
              <a:rPr lang="en-US" noProof="0" dirty="0"/>
              <a:t>YARN provides a choice of schedulers and </a:t>
            </a:r>
            <a:br>
              <a:rPr lang="en-US" noProof="0" dirty="0"/>
            </a:br>
            <a:r>
              <a:rPr lang="en-US" noProof="0" dirty="0"/>
              <a:t>configurable policies</a:t>
            </a:r>
          </a:p>
          <a:p>
            <a:r>
              <a:rPr lang="en-US" noProof="0" dirty="0"/>
              <a:t>FIFO Scheduler</a:t>
            </a:r>
          </a:p>
          <a:p>
            <a:pPr lvl="1"/>
            <a:r>
              <a:rPr lang="en-US" noProof="0" dirty="0"/>
              <a:t>Simple to understand, no configuration needed</a:t>
            </a:r>
          </a:p>
          <a:p>
            <a:pPr lvl="1"/>
            <a:r>
              <a:rPr lang="en-US" noProof="0" dirty="0"/>
              <a:t>Not suitable for shared clusters</a:t>
            </a:r>
          </a:p>
          <a:p>
            <a:r>
              <a:rPr lang="en-US" noProof="0" dirty="0"/>
              <a:t>Capacity Scheduler (default)</a:t>
            </a:r>
          </a:p>
          <a:p>
            <a:pPr lvl="1"/>
            <a:r>
              <a:rPr lang="en-US" noProof="0" dirty="0"/>
              <a:t>Reserves a fixed amount of capacity to each job</a:t>
            </a:r>
          </a:p>
          <a:p>
            <a:r>
              <a:rPr lang="en-US" noProof="0" dirty="0"/>
              <a:t>Fair Scheduler</a:t>
            </a:r>
          </a:p>
          <a:p>
            <a:pPr lvl="1"/>
            <a:r>
              <a:rPr lang="en-US" noProof="0" dirty="0"/>
              <a:t>Dynamically balances the available resources</a:t>
            </a:r>
            <a:br>
              <a:rPr lang="en-US" noProof="0" dirty="0"/>
            </a:br>
            <a:r>
              <a:rPr lang="en-US" noProof="0" dirty="0"/>
              <a:t>between all running jobs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62</a:t>
            </a:fld>
            <a:endParaRPr lang="en-US" dirty="0"/>
          </a:p>
        </p:txBody>
      </p:sp>
      <p:pic>
        <p:nvPicPr>
          <p:cNvPr id="5" name="Immagine 4"/>
          <p:cNvPicPr>
            <a:picLocks noChangeAspect="1"/>
          </p:cNvPicPr>
          <p:nvPr/>
        </p:nvPicPr>
        <p:blipFill>
          <a:blip r:embed="rId3"/>
          <a:stretch>
            <a:fillRect/>
          </a:stretch>
        </p:blipFill>
        <p:spPr>
          <a:xfrm>
            <a:off x="7154903" y="1145953"/>
            <a:ext cx="3303547" cy="5028656"/>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806899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noProof="0" dirty="0"/>
              <a:t>Typical Large-Data Problem</a:t>
            </a:r>
          </a:p>
        </p:txBody>
      </p:sp>
      <p:sp>
        <p:nvSpPr>
          <p:cNvPr id="22531" name="Rectangle 3"/>
          <p:cNvSpPr>
            <a:spLocks noGrp="1" noChangeArrowheads="1"/>
          </p:cNvSpPr>
          <p:nvPr>
            <p:ph sz="quarter" idx="1"/>
          </p:nvPr>
        </p:nvSpPr>
        <p:spPr/>
        <p:txBody>
          <a:bodyPr/>
          <a:lstStyle/>
          <a:p>
            <a:r>
              <a:rPr lang="en-US" noProof="0" dirty="0"/>
              <a:t>Iterate over a large number of records</a:t>
            </a:r>
          </a:p>
          <a:p>
            <a:r>
              <a:rPr lang="en-US" noProof="0" dirty="0"/>
              <a:t>Extract something of interest from each</a:t>
            </a:r>
          </a:p>
          <a:p>
            <a:r>
              <a:rPr lang="en-US" noProof="0" dirty="0"/>
              <a:t>Shuffle and sort intermediate results</a:t>
            </a:r>
          </a:p>
          <a:p>
            <a:r>
              <a:rPr lang="en-US" noProof="0" dirty="0"/>
              <a:t>Aggregate intermediate results</a:t>
            </a:r>
          </a:p>
          <a:p>
            <a:r>
              <a:rPr lang="en-US" noProof="0" dirty="0"/>
              <a:t>Generate final output</a:t>
            </a:r>
          </a:p>
        </p:txBody>
      </p:sp>
      <p:sp>
        <p:nvSpPr>
          <p:cNvPr id="17412" name="Text Box 4"/>
          <p:cNvSpPr txBox="1">
            <a:spLocks noChangeArrowheads="1"/>
          </p:cNvSpPr>
          <p:nvPr/>
        </p:nvSpPr>
        <p:spPr bwMode="auto">
          <a:xfrm>
            <a:off x="1138238" y="5338327"/>
            <a:ext cx="9915524" cy="461665"/>
          </a:xfrm>
          <a:prstGeom prst="rect">
            <a:avLst/>
          </a:prstGeom>
          <a:noFill/>
          <a:ln w="9525">
            <a:noFill/>
            <a:miter lim="800000"/>
            <a:headEnd/>
            <a:tailEnd/>
          </a:ln>
        </p:spPr>
        <p:txBody>
          <a:bodyPr wrap="square">
            <a:spAutoFit/>
          </a:bodyPr>
          <a:lstStyle/>
          <a:p>
            <a:pPr algn="ctr"/>
            <a:r>
              <a:rPr lang="en-US" sz="2400" dirty="0">
                <a:solidFill>
                  <a:srgbClr val="FF0000"/>
                </a:solidFill>
                <a:latin typeface="Helvetica" panose="020B0604020202020204" pitchFamily="34" charset="0"/>
                <a:cs typeface="Helvetica" panose="020B0604020202020204" pitchFamily="34" charset="0"/>
              </a:rPr>
              <a:t>Key idea: provide a functional abstraction for these two operations</a:t>
            </a:r>
          </a:p>
        </p:txBody>
      </p:sp>
      <p:sp>
        <p:nvSpPr>
          <p:cNvPr id="5" name="TextBox 4"/>
          <p:cNvSpPr txBox="1">
            <a:spLocks noChangeArrowheads="1"/>
          </p:cNvSpPr>
          <p:nvPr/>
        </p:nvSpPr>
        <p:spPr bwMode="auto">
          <a:xfrm>
            <a:off x="6684995" y="2974053"/>
            <a:ext cx="885179" cy="523220"/>
          </a:xfrm>
          <a:prstGeom prst="rect">
            <a:avLst/>
          </a:prstGeom>
          <a:noFill/>
          <a:ln w="9525">
            <a:noFill/>
            <a:miter lim="800000"/>
            <a:headEnd/>
            <a:tailEnd/>
          </a:ln>
        </p:spPr>
        <p:txBody>
          <a:bodyPr wrap="none">
            <a:spAutoFit/>
          </a:bodyPr>
          <a:lstStyle/>
          <a:p>
            <a:r>
              <a:rPr lang="en-US" sz="2800" dirty="0">
                <a:solidFill>
                  <a:srgbClr val="00B050"/>
                </a:solidFill>
                <a:latin typeface="Helvetica" panose="020B0604020202020204" pitchFamily="34" charset="0"/>
                <a:cs typeface="Helvetica" panose="020B0604020202020204" pitchFamily="34" charset="0"/>
              </a:rPr>
              <a:t>Map</a:t>
            </a:r>
            <a:endParaRPr lang="en-US" sz="3600" dirty="0">
              <a:solidFill>
                <a:srgbClr val="00B050"/>
              </a:solidFill>
              <a:latin typeface="Helvetica" panose="020B0604020202020204" pitchFamily="34" charset="0"/>
              <a:cs typeface="Helvetica" panose="020B0604020202020204" pitchFamily="34" charset="0"/>
            </a:endParaRPr>
          </a:p>
        </p:txBody>
      </p:sp>
      <p:sp>
        <p:nvSpPr>
          <p:cNvPr id="6" name="TextBox 5"/>
          <p:cNvSpPr txBox="1">
            <a:spLocks noChangeArrowheads="1"/>
          </p:cNvSpPr>
          <p:nvPr/>
        </p:nvSpPr>
        <p:spPr bwMode="auto">
          <a:xfrm>
            <a:off x="6684995" y="4003218"/>
            <a:ext cx="1425390" cy="523220"/>
          </a:xfrm>
          <a:prstGeom prst="rect">
            <a:avLst/>
          </a:prstGeom>
          <a:noFill/>
          <a:ln w="9525">
            <a:noFill/>
            <a:miter lim="800000"/>
            <a:headEnd/>
            <a:tailEnd/>
          </a:ln>
        </p:spPr>
        <p:txBody>
          <a:bodyPr wrap="none">
            <a:spAutoFit/>
          </a:bodyPr>
          <a:lstStyle/>
          <a:p>
            <a:r>
              <a:rPr lang="en-US" sz="2800" dirty="0">
                <a:solidFill>
                  <a:srgbClr val="00B050"/>
                </a:solidFill>
                <a:latin typeface="Helvetica" panose="020B0604020202020204" pitchFamily="34" charset="0"/>
                <a:cs typeface="Helvetica" panose="020B0604020202020204" pitchFamily="34" charset="0"/>
              </a:rPr>
              <a:t>Reduce</a:t>
            </a:r>
            <a:endParaRPr lang="en-US" sz="3600" dirty="0">
              <a:solidFill>
                <a:srgbClr val="00B050"/>
              </a:solidFill>
              <a:latin typeface="Helvetica" panose="020B0604020202020204" pitchFamily="34" charset="0"/>
              <a:cs typeface="Helvetica" panose="020B0604020202020204" pitchFamily="34" charset="0"/>
            </a:endParaRP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63</a:t>
            </a:fld>
            <a:endParaRPr lang="it-IT" dirty="0"/>
          </a:p>
        </p:txBody>
      </p:sp>
      <p:sp>
        <p:nvSpPr>
          <p:cNvPr id="8" name="Rettangolo con angoli arrotondati sullo stesso lato 7"/>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771291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p:cNvSpPr>
            <a:spLocks noGrp="1"/>
          </p:cNvSpPr>
          <p:nvPr>
            <p:ph idx="1"/>
          </p:nvPr>
        </p:nvSpPr>
        <p:spPr/>
        <p:txBody>
          <a:bodyPr anchor="t"/>
          <a:lstStyle/>
          <a:p>
            <a:r>
              <a:rPr lang="en-US" noProof="0" dirty="0"/>
              <a:t>MAP takes a function f and applies it to every element in a list,</a:t>
            </a:r>
          </a:p>
          <a:p>
            <a:r>
              <a:rPr lang="en-US" noProof="0" dirty="0"/>
              <a:t>FOLD iteratively applies a function g to aggregate results</a:t>
            </a:r>
          </a:p>
          <a:p>
            <a:endParaRPr lang="en-US" noProof="0" dirty="0"/>
          </a:p>
        </p:txBody>
      </p:sp>
      <p:sp>
        <p:nvSpPr>
          <p:cNvPr id="27" name="Oval 7"/>
          <p:cNvSpPr>
            <a:spLocks noChangeArrowheads="1"/>
          </p:cNvSpPr>
          <p:nvPr/>
        </p:nvSpPr>
        <p:spPr bwMode="auto">
          <a:xfrm>
            <a:off x="50726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28" name="Oval 13"/>
          <p:cNvSpPr>
            <a:spLocks noChangeArrowheads="1"/>
          </p:cNvSpPr>
          <p:nvPr/>
        </p:nvSpPr>
        <p:spPr bwMode="auto">
          <a:xfrm>
            <a:off x="57584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29" name="Oval 17"/>
          <p:cNvSpPr>
            <a:spLocks noChangeArrowheads="1"/>
          </p:cNvSpPr>
          <p:nvPr/>
        </p:nvSpPr>
        <p:spPr bwMode="auto">
          <a:xfrm>
            <a:off x="64442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0" name="Oval 21"/>
          <p:cNvSpPr>
            <a:spLocks noChangeArrowheads="1"/>
          </p:cNvSpPr>
          <p:nvPr/>
        </p:nvSpPr>
        <p:spPr bwMode="auto">
          <a:xfrm>
            <a:off x="71300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1" name="Oval 25"/>
          <p:cNvSpPr>
            <a:spLocks noChangeArrowheads="1"/>
          </p:cNvSpPr>
          <p:nvPr/>
        </p:nvSpPr>
        <p:spPr bwMode="auto">
          <a:xfrm>
            <a:off x="7815838" y="2728299"/>
            <a:ext cx="533400" cy="5334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a:lstStyle/>
          <a:p>
            <a:endParaRPr lang="en-US">
              <a:solidFill>
                <a:srgbClr val="002060"/>
              </a:solidFill>
              <a:latin typeface="Helvetica" panose="020B0604020202020204" pitchFamily="34" charset="0"/>
              <a:cs typeface="Helvetica" panose="020B0604020202020204" pitchFamily="34" charset="0"/>
            </a:endParaRPr>
          </a:p>
        </p:txBody>
      </p:sp>
      <p:sp>
        <p:nvSpPr>
          <p:cNvPr id="37" name="Rectangle 29"/>
          <p:cNvSpPr>
            <a:spLocks noChangeArrowheads="1"/>
          </p:cNvSpPr>
          <p:nvPr/>
        </p:nvSpPr>
        <p:spPr bwMode="auto">
          <a:xfrm>
            <a:off x="4484509"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39" name="Rectangle 8"/>
          <p:cNvSpPr>
            <a:spLocks noChangeArrowheads="1"/>
          </p:cNvSpPr>
          <p:nvPr/>
        </p:nvSpPr>
        <p:spPr bwMode="auto">
          <a:xfrm>
            <a:off x="51488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40" name="TextBox 12"/>
          <p:cNvSpPr txBox="1">
            <a:spLocks noChangeArrowheads="1"/>
          </p:cNvSpPr>
          <p:nvPr/>
        </p:nvSpPr>
        <p:spPr bwMode="auto">
          <a:xfrm>
            <a:off x="51844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41" name="Straight Arrow Connector 37"/>
          <p:cNvCxnSpPr>
            <a:cxnSpLocks noChangeShapeType="1"/>
            <a:stCxn id="37" idx="0"/>
            <a:endCxn id="40" idx="1"/>
          </p:cNvCxnSpPr>
          <p:nvPr/>
        </p:nvCxnSpPr>
        <p:spPr bwMode="auto">
          <a:xfrm flipV="1">
            <a:off x="4675009" y="5252454"/>
            <a:ext cx="509479"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2" name="Straight Arrow Connector 50"/>
          <p:cNvCxnSpPr>
            <a:cxnSpLocks noChangeShapeType="1"/>
            <a:stCxn id="70" idx="4"/>
            <a:endCxn id="40" idx="0"/>
          </p:cNvCxnSpPr>
          <p:nvPr/>
        </p:nvCxnSpPr>
        <p:spPr bwMode="auto">
          <a:xfrm>
            <a:off x="53393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3" name="Straight Arrow Connector 51"/>
          <p:cNvCxnSpPr>
            <a:cxnSpLocks noChangeShapeType="1"/>
            <a:stCxn id="40" idx="2"/>
            <a:endCxn id="39" idx="0"/>
          </p:cNvCxnSpPr>
          <p:nvPr/>
        </p:nvCxnSpPr>
        <p:spPr bwMode="auto">
          <a:xfrm flipH="1">
            <a:off x="53393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45" name="Rectangle 14"/>
          <p:cNvSpPr>
            <a:spLocks noChangeArrowheads="1"/>
          </p:cNvSpPr>
          <p:nvPr/>
        </p:nvSpPr>
        <p:spPr bwMode="auto">
          <a:xfrm>
            <a:off x="58346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46" name="TextBox 53"/>
          <p:cNvSpPr txBox="1">
            <a:spLocks noChangeArrowheads="1"/>
          </p:cNvSpPr>
          <p:nvPr/>
        </p:nvSpPr>
        <p:spPr bwMode="auto">
          <a:xfrm>
            <a:off x="58702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47" name="Straight Arrow Connector 54"/>
          <p:cNvCxnSpPr>
            <a:cxnSpLocks noChangeShapeType="1"/>
            <a:stCxn id="39" idx="0"/>
            <a:endCxn id="46" idx="1"/>
          </p:cNvCxnSpPr>
          <p:nvPr/>
        </p:nvCxnSpPr>
        <p:spPr bwMode="auto">
          <a:xfrm flipV="1">
            <a:off x="53393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8" name="Straight Arrow Connector 55"/>
          <p:cNvCxnSpPr>
            <a:cxnSpLocks noChangeShapeType="1"/>
            <a:stCxn id="74" idx="4"/>
            <a:endCxn id="46" idx="0"/>
          </p:cNvCxnSpPr>
          <p:nvPr/>
        </p:nvCxnSpPr>
        <p:spPr bwMode="auto">
          <a:xfrm>
            <a:off x="60251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49" name="Straight Arrow Connector 56"/>
          <p:cNvCxnSpPr>
            <a:cxnSpLocks noChangeShapeType="1"/>
            <a:stCxn id="46" idx="2"/>
            <a:endCxn id="45" idx="0"/>
          </p:cNvCxnSpPr>
          <p:nvPr/>
        </p:nvCxnSpPr>
        <p:spPr bwMode="auto">
          <a:xfrm flipH="1">
            <a:off x="60251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51" name="Rectangle 18"/>
          <p:cNvSpPr>
            <a:spLocks noChangeArrowheads="1"/>
          </p:cNvSpPr>
          <p:nvPr/>
        </p:nvSpPr>
        <p:spPr bwMode="auto">
          <a:xfrm>
            <a:off x="65204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52" name="TextBox 57"/>
          <p:cNvSpPr txBox="1">
            <a:spLocks noChangeArrowheads="1"/>
          </p:cNvSpPr>
          <p:nvPr/>
        </p:nvSpPr>
        <p:spPr bwMode="auto">
          <a:xfrm>
            <a:off x="65560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53" name="Straight Arrow Connector 58"/>
          <p:cNvCxnSpPr>
            <a:cxnSpLocks noChangeShapeType="1"/>
            <a:stCxn id="45" idx="0"/>
            <a:endCxn id="52" idx="1"/>
          </p:cNvCxnSpPr>
          <p:nvPr/>
        </p:nvCxnSpPr>
        <p:spPr bwMode="auto">
          <a:xfrm flipV="1">
            <a:off x="60251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54" name="Straight Arrow Connector 59"/>
          <p:cNvCxnSpPr>
            <a:cxnSpLocks noChangeShapeType="1"/>
            <a:stCxn id="75" idx="4"/>
            <a:endCxn id="52" idx="0"/>
          </p:cNvCxnSpPr>
          <p:nvPr/>
        </p:nvCxnSpPr>
        <p:spPr bwMode="auto">
          <a:xfrm>
            <a:off x="67109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55" name="Straight Arrow Connector 60"/>
          <p:cNvCxnSpPr>
            <a:cxnSpLocks noChangeShapeType="1"/>
            <a:stCxn id="52" idx="2"/>
            <a:endCxn id="51" idx="0"/>
          </p:cNvCxnSpPr>
          <p:nvPr/>
        </p:nvCxnSpPr>
        <p:spPr bwMode="auto">
          <a:xfrm flipH="1">
            <a:off x="67109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57" name="Rectangle 22"/>
          <p:cNvSpPr>
            <a:spLocks noChangeArrowheads="1"/>
          </p:cNvSpPr>
          <p:nvPr/>
        </p:nvSpPr>
        <p:spPr bwMode="auto">
          <a:xfrm>
            <a:off x="7206238" y="5738199"/>
            <a:ext cx="381000" cy="381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58" name="TextBox 61"/>
          <p:cNvSpPr txBox="1">
            <a:spLocks noChangeArrowheads="1"/>
          </p:cNvSpPr>
          <p:nvPr/>
        </p:nvSpPr>
        <p:spPr bwMode="auto">
          <a:xfrm>
            <a:off x="72418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59" name="Straight Arrow Connector 62"/>
          <p:cNvCxnSpPr>
            <a:cxnSpLocks noChangeShapeType="1"/>
            <a:stCxn id="51" idx="0"/>
            <a:endCxn id="58" idx="1"/>
          </p:cNvCxnSpPr>
          <p:nvPr/>
        </p:nvCxnSpPr>
        <p:spPr bwMode="auto">
          <a:xfrm flipV="1">
            <a:off x="67109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0" name="Straight Arrow Connector 63"/>
          <p:cNvCxnSpPr>
            <a:cxnSpLocks noChangeShapeType="1"/>
            <a:stCxn id="76" idx="4"/>
            <a:endCxn id="58" idx="0"/>
          </p:cNvCxnSpPr>
          <p:nvPr/>
        </p:nvCxnSpPr>
        <p:spPr bwMode="auto">
          <a:xfrm>
            <a:off x="73967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1" name="Straight Arrow Connector 64"/>
          <p:cNvCxnSpPr>
            <a:cxnSpLocks noChangeShapeType="1"/>
            <a:stCxn id="58" idx="2"/>
            <a:endCxn id="57" idx="0"/>
          </p:cNvCxnSpPr>
          <p:nvPr/>
        </p:nvCxnSpPr>
        <p:spPr bwMode="auto">
          <a:xfrm flipH="1">
            <a:off x="73967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63" name="Rectangle 26"/>
          <p:cNvSpPr>
            <a:spLocks noChangeArrowheads="1"/>
          </p:cNvSpPr>
          <p:nvPr/>
        </p:nvSpPr>
        <p:spPr bwMode="auto">
          <a:xfrm>
            <a:off x="7892038" y="5738199"/>
            <a:ext cx="381000" cy="38100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64" name="TextBox 65"/>
          <p:cNvSpPr txBox="1">
            <a:spLocks noChangeArrowheads="1"/>
          </p:cNvSpPr>
          <p:nvPr/>
        </p:nvSpPr>
        <p:spPr bwMode="auto">
          <a:xfrm>
            <a:off x="7927688" y="5052399"/>
            <a:ext cx="327334"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g</a:t>
            </a:r>
          </a:p>
        </p:txBody>
      </p:sp>
      <p:cxnSp>
        <p:nvCxnSpPr>
          <p:cNvPr id="65" name="Straight Arrow Connector 66"/>
          <p:cNvCxnSpPr>
            <a:cxnSpLocks noChangeShapeType="1"/>
            <a:stCxn id="57" idx="0"/>
            <a:endCxn id="64" idx="1"/>
          </p:cNvCxnSpPr>
          <p:nvPr/>
        </p:nvCxnSpPr>
        <p:spPr bwMode="auto">
          <a:xfrm flipV="1">
            <a:off x="7396738" y="5252454"/>
            <a:ext cx="530950" cy="485745"/>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6" name="Straight Arrow Connector 67"/>
          <p:cNvCxnSpPr>
            <a:cxnSpLocks noChangeShapeType="1"/>
            <a:stCxn id="77" idx="4"/>
            <a:endCxn id="64" idx="0"/>
          </p:cNvCxnSpPr>
          <p:nvPr/>
        </p:nvCxnSpPr>
        <p:spPr bwMode="auto">
          <a:xfrm>
            <a:off x="8082538" y="4671399"/>
            <a:ext cx="8817" cy="38100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67" name="Straight Arrow Connector 68"/>
          <p:cNvCxnSpPr>
            <a:cxnSpLocks noChangeShapeType="1"/>
            <a:stCxn id="64" idx="2"/>
            <a:endCxn id="63" idx="0"/>
          </p:cNvCxnSpPr>
          <p:nvPr/>
        </p:nvCxnSpPr>
        <p:spPr bwMode="auto">
          <a:xfrm flipH="1">
            <a:off x="8082538" y="5452509"/>
            <a:ext cx="8817" cy="285690"/>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70" name="Oval 7"/>
          <p:cNvSpPr>
            <a:spLocks noChangeArrowheads="1"/>
          </p:cNvSpPr>
          <p:nvPr/>
        </p:nvSpPr>
        <p:spPr bwMode="auto">
          <a:xfrm>
            <a:off x="50726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4" name="Oval 7"/>
          <p:cNvSpPr>
            <a:spLocks noChangeArrowheads="1"/>
          </p:cNvSpPr>
          <p:nvPr/>
        </p:nvSpPr>
        <p:spPr bwMode="auto">
          <a:xfrm>
            <a:off x="57584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5" name="Oval 7"/>
          <p:cNvSpPr>
            <a:spLocks noChangeArrowheads="1"/>
          </p:cNvSpPr>
          <p:nvPr/>
        </p:nvSpPr>
        <p:spPr bwMode="auto">
          <a:xfrm>
            <a:off x="64442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6" name="Oval 7"/>
          <p:cNvSpPr>
            <a:spLocks noChangeArrowheads="1"/>
          </p:cNvSpPr>
          <p:nvPr/>
        </p:nvSpPr>
        <p:spPr bwMode="auto">
          <a:xfrm>
            <a:off x="71300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77" name="Oval 7"/>
          <p:cNvSpPr>
            <a:spLocks noChangeArrowheads="1"/>
          </p:cNvSpPr>
          <p:nvPr/>
        </p:nvSpPr>
        <p:spPr bwMode="auto">
          <a:xfrm>
            <a:off x="7815838" y="4137999"/>
            <a:ext cx="533400" cy="533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sz="2000">
              <a:solidFill>
                <a:srgbClr val="002060"/>
              </a:solidFill>
              <a:latin typeface="Helvetica" panose="020B0604020202020204" pitchFamily="34" charset="0"/>
              <a:cs typeface="Helvetica" panose="020B0604020202020204" pitchFamily="34" charset="0"/>
            </a:endParaRPr>
          </a:p>
        </p:txBody>
      </p:sp>
      <p:sp>
        <p:nvSpPr>
          <p:cNvPr id="82" name="TextBox 12"/>
          <p:cNvSpPr txBox="1">
            <a:spLocks noChangeArrowheads="1"/>
          </p:cNvSpPr>
          <p:nvPr/>
        </p:nvSpPr>
        <p:spPr bwMode="auto">
          <a:xfrm>
            <a:off x="52125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84" name="Straight Arrow Connector 50"/>
          <p:cNvCxnSpPr>
            <a:cxnSpLocks noChangeShapeType="1"/>
            <a:stCxn id="27" idx="4"/>
            <a:endCxn id="82" idx="0"/>
          </p:cNvCxnSpPr>
          <p:nvPr/>
        </p:nvCxnSpPr>
        <p:spPr bwMode="auto">
          <a:xfrm>
            <a:off x="53393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85" name="Straight Arrow Connector 51"/>
          <p:cNvCxnSpPr>
            <a:cxnSpLocks noChangeShapeType="1"/>
            <a:stCxn id="82" idx="2"/>
            <a:endCxn id="70" idx="0"/>
          </p:cNvCxnSpPr>
          <p:nvPr/>
        </p:nvCxnSpPr>
        <p:spPr bwMode="auto">
          <a:xfrm flipH="1">
            <a:off x="53393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86" name="TextBox 53"/>
          <p:cNvSpPr txBox="1">
            <a:spLocks noChangeArrowheads="1"/>
          </p:cNvSpPr>
          <p:nvPr/>
        </p:nvSpPr>
        <p:spPr bwMode="auto">
          <a:xfrm>
            <a:off x="58983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88" name="Straight Arrow Connector 55"/>
          <p:cNvCxnSpPr>
            <a:cxnSpLocks noChangeShapeType="1"/>
            <a:stCxn id="28" idx="4"/>
            <a:endCxn id="86" idx="0"/>
          </p:cNvCxnSpPr>
          <p:nvPr/>
        </p:nvCxnSpPr>
        <p:spPr bwMode="auto">
          <a:xfrm>
            <a:off x="60251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89" name="Straight Arrow Connector 56"/>
          <p:cNvCxnSpPr>
            <a:cxnSpLocks noChangeShapeType="1"/>
            <a:stCxn id="86" idx="2"/>
            <a:endCxn id="74" idx="0"/>
          </p:cNvCxnSpPr>
          <p:nvPr/>
        </p:nvCxnSpPr>
        <p:spPr bwMode="auto">
          <a:xfrm flipH="1">
            <a:off x="60251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0" name="TextBox 57"/>
          <p:cNvSpPr txBox="1">
            <a:spLocks noChangeArrowheads="1"/>
          </p:cNvSpPr>
          <p:nvPr/>
        </p:nvSpPr>
        <p:spPr bwMode="auto">
          <a:xfrm>
            <a:off x="65841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92" name="Straight Arrow Connector 59"/>
          <p:cNvCxnSpPr>
            <a:cxnSpLocks noChangeShapeType="1"/>
            <a:stCxn id="29" idx="4"/>
            <a:endCxn id="90" idx="0"/>
          </p:cNvCxnSpPr>
          <p:nvPr/>
        </p:nvCxnSpPr>
        <p:spPr bwMode="auto">
          <a:xfrm>
            <a:off x="67109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93" name="Straight Arrow Connector 60"/>
          <p:cNvCxnSpPr>
            <a:cxnSpLocks noChangeShapeType="1"/>
            <a:stCxn id="90" idx="2"/>
            <a:endCxn id="75" idx="0"/>
          </p:cNvCxnSpPr>
          <p:nvPr/>
        </p:nvCxnSpPr>
        <p:spPr bwMode="auto">
          <a:xfrm flipH="1">
            <a:off x="67109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4" name="TextBox 61"/>
          <p:cNvSpPr txBox="1">
            <a:spLocks noChangeArrowheads="1"/>
          </p:cNvSpPr>
          <p:nvPr/>
        </p:nvSpPr>
        <p:spPr bwMode="auto">
          <a:xfrm>
            <a:off x="72699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96" name="Straight Arrow Connector 63"/>
          <p:cNvCxnSpPr>
            <a:cxnSpLocks noChangeShapeType="1"/>
            <a:stCxn id="30" idx="4"/>
            <a:endCxn id="94" idx="0"/>
          </p:cNvCxnSpPr>
          <p:nvPr/>
        </p:nvCxnSpPr>
        <p:spPr bwMode="auto">
          <a:xfrm>
            <a:off x="73967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64"/>
          <p:cNvCxnSpPr>
            <a:cxnSpLocks noChangeShapeType="1"/>
            <a:stCxn id="94" idx="2"/>
            <a:endCxn id="76" idx="0"/>
          </p:cNvCxnSpPr>
          <p:nvPr/>
        </p:nvCxnSpPr>
        <p:spPr bwMode="auto">
          <a:xfrm flipH="1">
            <a:off x="73967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98" name="TextBox 65"/>
          <p:cNvSpPr txBox="1">
            <a:spLocks noChangeArrowheads="1"/>
          </p:cNvSpPr>
          <p:nvPr/>
        </p:nvSpPr>
        <p:spPr bwMode="auto">
          <a:xfrm>
            <a:off x="7955740" y="3532745"/>
            <a:ext cx="264816" cy="400110"/>
          </a:xfrm>
          <a:prstGeom prst="rect">
            <a:avLst/>
          </a:prstGeom>
          <a:noFill/>
          <a:ln w="9525">
            <a:noFill/>
            <a:miter lim="800000"/>
            <a:headEnd/>
            <a:tailEnd/>
          </a:ln>
        </p:spPr>
        <p:txBody>
          <a:bodyPr wrap="none">
            <a:spAutoFit/>
          </a:bodyPr>
          <a:lstStyle/>
          <a:p>
            <a:r>
              <a:rPr lang="en-US" sz="2000" dirty="0">
                <a:solidFill>
                  <a:srgbClr val="002060"/>
                </a:solidFill>
                <a:latin typeface="Helvetica" panose="020B0604020202020204" pitchFamily="34" charset="0"/>
                <a:cs typeface="Helvetica" panose="020B0604020202020204" pitchFamily="34" charset="0"/>
              </a:rPr>
              <a:t>f</a:t>
            </a:r>
          </a:p>
        </p:txBody>
      </p:sp>
      <p:cxnSp>
        <p:nvCxnSpPr>
          <p:cNvPr id="100" name="Straight Arrow Connector 67"/>
          <p:cNvCxnSpPr>
            <a:cxnSpLocks noChangeShapeType="1"/>
            <a:stCxn id="31" idx="4"/>
            <a:endCxn id="98" idx="0"/>
          </p:cNvCxnSpPr>
          <p:nvPr/>
        </p:nvCxnSpPr>
        <p:spPr bwMode="auto">
          <a:xfrm>
            <a:off x="8082538" y="3261699"/>
            <a:ext cx="5610" cy="271046"/>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cxnSp>
        <p:nvCxnSpPr>
          <p:cNvPr id="101" name="Straight Arrow Connector 68"/>
          <p:cNvCxnSpPr>
            <a:cxnSpLocks noChangeShapeType="1"/>
            <a:stCxn id="98" idx="2"/>
            <a:endCxn id="77" idx="0"/>
          </p:cNvCxnSpPr>
          <p:nvPr/>
        </p:nvCxnSpPr>
        <p:spPr bwMode="auto">
          <a:xfrm flipH="1">
            <a:off x="8082538" y="3932855"/>
            <a:ext cx="5610" cy="205144"/>
          </a:xfrm>
          <a:prstGeom prst="straightConnector1">
            <a:avLst/>
          </a:prstGeom>
          <a:ln w="9525">
            <a:headEnd/>
            <a:tailEnd type="triangle" w="med" len="med"/>
          </a:ln>
        </p:spPr>
        <p:style>
          <a:lnRef idx="2">
            <a:schemeClr val="dk1"/>
          </a:lnRef>
          <a:fillRef idx="0">
            <a:schemeClr val="dk1"/>
          </a:fillRef>
          <a:effectRef idx="1">
            <a:schemeClr val="dk1"/>
          </a:effectRef>
          <a:fontRef idx="minor">
            <a:schemeClr val="tx1"/>
          </a:fontRef>
        </p:style>
      </p:cxnSp>
      <p:sp>
        <p:nvSpPr>
          <p:cNvPr id="146" name="TextBox 145"/>
          <p:cNvSpPr txBox="1"/>
          <p:nvPr/>
        </p:nvSpPr>
        <p:spPr>
          <a:xfrm>
            <a:off x="3259786" y="3364948"/>
            <a:ext cx="851515" cy="461665"/>
          </a:xfrm>
          <a:prstGeom prst="rect">
            <a:avLst/>
          </a:prstGeom>
          <a:noFill/>
        </p:spPr>
        <p:txBody>
          <a:bodyPr wrap="none" rtlCol="0">
            <a:spAutoFit/>
          </a:bodyPr>
          <a:lstStyle/>
          <a:p>
            <a:r>
              <a:rPr lang="en-US" sz="2400" dirty="0">
                <a:solidFill>
                  <a:srgbClr val="00B050"/>
                </a:solidFill>
                <a:latin typeface="Helvetica" panose="020B0604020202020204" pitchFamily="34" charset="0"/>
                <a:cs typeface="Helvetica" panose="020B0604020202020204" pitchFamily="34" charset="0"/>
              </a:rPr>
              <a:t>MAP</a:t>
            </a:r>
          </a:p>
        </p:txBody>
      </p:sp>
      <p:sp>
        <p:nvSpPr>
          <p:cNvPr id="147" name="TextBox 146"/>
          <p:cNvSpPr txBox="1"/>
          <p:nvPr/>
        </p:nvSpPr>
        <p:spPr>
          <a:xfrm>
            <a:off x="3182436" y="4760012"/>
            <a:ext cx="1005403" cy="461665"/>
          </a:xfrm>
          <a:prstGeom prst="rect">
            <a:avLst/>
          </a:prstGeom>
          <a:noFill/>
        </p:spPr>
        <p:txBody>
          <a:bodyPr wrap="none" rtlCol="0">
            <a:spAutoFit/>
          </a:bodyPr>
          <a:lstStyle/>
          <a:p>
            <a:r>
              <a:rPr lang="en-US" sz="2400" dirty="0">
                <a:solidFill>
                  <a:srgbClr val="00B050"/>
                </a:solidFill>
                <a:latin typeface="Helvetica" panose="020B0604020202020204" pitchFamily="34" charset="0"/>
                <a:cs typeface="Helvetica" panose="020B0604020202020204" pitchFamily="34" charset="0"/>
              </a:rPr>
              <a:t>FOLD</a:t>
            </a:r>
          </a:p>
        </p:txBody>
      </p:sp>
      <p:sp>
        <p:nvSpPr>
          <p:cNvPr id="56" name="Title 55"/>
          <p:cNvSpPr>
            <a:spLocks noGrp="1"/>
          </p:cNvSpPr>
          <p:nvPr>
            <p:ph type="title"/>
          </p:nvPr>
        </p:nvSpPr>
        <p:spPr/>
        <p:txBody>
          <a:bodyPr/>
          <a:lstStyle/>
          <a:p>
            <a:r>
              <a:rPr lang="en-US" noProof="0" dirty="0"/>
              <a:t>Roots in Functional Programming</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64</a:t>
            </a:fld>
            <a:endParaRPr lang="it-IT"/>
          </a:p>
        </p:txBody>
      </p:sp>
      <p:sp>
        <p:nvSpPr>
          <p:cNvPr id="3" name="Segnaposto contenuto 2"/>
          <p:cNvSpPr>
            <a:spLocks noGrp="1"/>
          </p:cNvSpPr>
          <p:nvPr>
            <p:ph idx="13"/>
          </p:nvPr>
        </p:nvSpPr>
        <p:spPr/>
        <p:txBody>
          <a:bodyPr/>
          <a:lstStyle/>
          <a:p>
            <a:endParaRPr lang="en-GB"/>
          </a:p>
        </p:txBody>
      </p:sp>
      <p:sp>
        <p:nvSpPr>
          <p:cNvPr id="62" name="Rettangolo con angoli arrotondati sullo stesso lato 61"/>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81284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Parallelization of Map and Reduce</a:t>
            </a:r>
          </a:p>
        </p:txBody>
      </p:sp>
      <p:sp>
        <p:nvSpPr>
          <p:cNvPr id="4" name="Segnaposto contenuto 3"/>
          <p:cNvSpPr>
            <a:spLocks noGrp="1"/>
          </p:cNvSpPr>
          <p:nvPr>
            <p:ph sz="quarter" idx="1"/>
          </p:nvPr>
        </p:nvSpPr>
        <p:spPr/>
        <p:txBody>
          <a:bodyPr/>
          <a:lstStyle/>
          <a:p>
            <a:r>
              <a:rPr lang="en-US" noProof="0" dirty="0"/>
              <a:t>The </a:t>
            </a:r>
            <a:r>
              <a:rPr lang="en-US" noProof="0" dirty="0">
                <a:solidFill>
                  <a:srgbClr val="FF0000"/>
                </a:solidFill>
              </a:rPr>
              <a:t>map operation</a:t>
            </a:r>
            <a:r>
              <a:rPr lang="en-US" noProof="0" dirty="0"/>
              <a:t> (i.e., the application of </a:t>
            </a:r>
            <a:r>
              <a:rPr lang="en-US" i="1" noProof="0" dirty="0"/>
              <a:t>f</a:t>
            </a:r>
            <a:r>
              <a:rPr lang="en-US" noProof="0" dirty="0"/>
              <a:t> to each item in a list) can be </a:t>
            </a:r>
            <a:r>
              <a:rPr lang="en-US" noProof="0" dirty="0">
                <a:solidFill>
                  <a:schemeClr val="accent2"/>
                </a:solidFill>
              </a:rPr>
              <a:t>parallelized in a straightforward manner</a:t>
            </a:r>
            <a:r>
              <a:rPr lang="en-US" noProof="0" dirty="0"/>
              <a:t>, since each functional application happens in isolation</a:t>
            </a:r>
          </a:p>
          <a:p>
            <a:pPr lvl="1"/>
            <a:r>
              <a:rPr lang="en-US" noProof="0" dirty="0"/>
              <a:t>In a cluster, these operations can be distributed across many different machines</a:t>
            </a:r>
          </a:p>
          <a:p>
            <a:r>
              <a:rPr lang="en-US" noProof="0" dirty="0"/>
              <a:t>The </a:t>
            </a:r>
            <a:r>
              <a:rPr lang="en-US" noProof="0" dirty="0">
                <a:solidFill>
                  <a:srgbClr val="FF0000"/>
                </a:solidFill>
              </a:rPr>
              <a:t>reduce operation </a:t>
            </a:r>
            <a:r>
              <a:rPr lang="en-US" noProof="0" dirty="0"/>
              <a:t>has more </a:t>
            </a:r>
            <a:r>
              <a:rPr lang="en-US" noProof="0" dirty="0">
                <a:solidFill>
                  <a:schemeClr val="accent2"/>
                </a:solidFill>
              </a:rPr>
              <a:t>restrictions on data locality</a:t>
            </a:r>
          </a:p>
          <a:p>
            <a:pPr lvl="1"/>
            <a:r>
              <a:rPr lang="en-US" noProof="0" dirty="0"/>
              <a:t>Elements in the list must be "brought together" before the function</a:t>
            </a:r>
            <a:r>
              <a:rPr lang="en-US" i="1" noProof="0" dirty="0"/>
              <a:t> g </a:t>
            </a:r>
            <a:r>
              <a:rPr lang="en-US" noProof="0" dirty="0"/>
              <a:t>can be applied </a:t>
            </a:r>
          </a:p>
          <a:p>
            <a:r>
              <a:rPr lang="en-US" noProof="0" dirty="0"/>
              <a:t>However, many real-world applications do not require </a:t>
            </a:r>
            <a:r>
              <a:rPr lang="en-US" i="1" noProof="0" dirty="0"/>
              <a:t>g</a:t>
            </a:r>
            <a:r>
              <a:rPr lang="en-US" noProof="0" dirty="0"/>
              <a:t> to be applied to all elements of the list. </a:t>
            </a:r>
            <a:r>
              <a:rPr lang="en-US" noProof="0" dirty="0">
                <a:solidFill>
                  <a:schemeClr val="accent2"/>
                </a:solidFill>
              </a:rPr>
              <a:t>If elements in the list can be divided into groups, the fold aggregations can proceed in parallel</a:t>
            </a:r>
            <a:r>
              <a:rPr lang="en-US" noProof="0" dirty="0"/>
              <a:t>.</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65</a:t>
            </a:fld>
            <a:endParaRPr lang="it-IT"/>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004366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noProof="0" dirty="0"/>
              <a:t>Disambiguation of MapReduce</a:t>
            </a:r>
          </a:p>
        </p:txBody>
      </p:sp>
      <p:sp>
        <p:nvSpPr>
          <p:cNvPr id="23555" name="Rectangle 3"/>
          <p:cNvSpPr>
            <a:spLocks noGrp="1" noChangeArrowheads="1"/>
          </p:cNvSpPr>
          <p:nvPr>
            <p:ph sz="quarter" idx="1"/>
          </p:nvPr>
        </p:nvSpPr>
        <p:spPr/>
        <p:txBody>
          <a:bodyPr>
            <a:normAutofit/>
          </a:bodyPr>
          <a:lstStyle/>
          <a:p>
            <a:r>
              <a:rPr lang="en-US" i="1" noProof="0" dirty="0"/>
              <a:t>"</a:t>
            </a:r>
            <a:r>
              <a:rPr lang="en-US" i="1" noProof="0" dirty="0">
                <a:solidFill>
                  <a:schemeClr val="accent2"/>
                </a:solidFill>
              </a:rPr>
              <a:t>MapReduce</a:t>
            </a:r>
            <a:r>
              <a:rPr lang="en-US" i="1" noProof="0" dirty="0">
                <a:solidFill>
                  <a:srgbClr val="FF0000"/>
                </a:solidFill>
              </a:rPr>
              <a:t> </a:t>
            </a:r>
            <a:r>
              <a:rPr lang="en-US" i="1" noProof="0" dirty="0"/>
              <a:t>is </a:t>
            </a:r>
            <a:r>
              <a:rPr lang="en-US" i="1" noProof="0" dirty="0">
                <a:solidFill>
                  <a:srgbClr val="FF0000"/>
                </a:solidFill>
              </a:rPr>
              <a:t>a programming model and an associated implementation </a:t>
            </a:r>
            <a:r>
              <a:rPr lang="en-US" i="1" noProof="0" dirty="0"/>
              <a:t>for processing and generating large data sets. </a:t>
            </a:r>
          </a:p>
          <a:p>
            <a:r>
              <a:rPr lang="en-US" i="1" noProof="0" dirty="0"/>
              <a:t>Users specify a map function that processes a key/value pair to generate a set of intermediate key/value pairs, and a reduce function that merges all intermediate values associated with the same intermediate key."</a:t>
            </a:r>
          </a:p>
          <a:p>
            <a:pPr algn="r"/>
            <a:r>
              <a:rPr lang="en-US" noProof="0" dirty="0"/>
              <a:t>-- Dean J., Ghemawat S. (Google)</a:t>
            </a:r>
          </a:p>
          <a:p>
            <a:endParaRPr lang="en-US" noProof="0" dirty="0"/>
          </a:p>
          <a:p>
            <a:r>
              <a:rPr lang="en-US" noProof="0" dirty="0">
                <a:solidFill>
                  <a:schemeClr val="accent2"/>
                </a:solidFill>
              </a:rPr>
              <a:t>Hadoop MapReduce </a:t>
            </a:r>
            <a:r>
              <a:rPr lang="en-US" noProof="0" dirty="0"/>
              <a:t>is </a:t>
            </a:r>
            <a:r>
              <a:rPr lang="en-US" noProof="0" dirty="0">
                <a:solidFill>
                  <a:srgbClr val="FF0000"/>
                </a:solidFill>
              </a:rPr>
              <a:t>an open-source implementation</a:t>
            </a:r>
            <a:r>
              <a:rPr lang="en-US" noProof="0" dirty="0"/>
              <a:t> of the MapReduce programming model</a:t>
            </a:r>
          </a:p>
        </p:txBody>
      </p:sp>
      <p:sp>
        <p:nvSpPr>
          <p:cNvPr id="2" name="Segnaposto numero diapositiva 1"/>
          <p:cNvSpPr>
            <a:spLocks noGrp="1"/>
          </p:cNvSpPr>
          <p:nvPr>
            <p:ph type="sldNum" sz="quarter" idx="12"/>
          </p:nvPr>
        </p:nvSpPr>
        <p:spPr/>
        <p:txBody>
          <a:bodyPr/>
          <a:lstStyle/>
          <a:p>
            <a:pPr>
              <a:defRPr/>
            </a:pPr>
            <a:fld id="{3D0CCE87-1B0E-4A52-BA2E-4B6B74896E37}" type="slidenum">
              <a:rPr lang="it-IT" smtClean="0"/>
              <a:pPr>
                <a:defRPr/>
              </a:pPr>
              <a:t>66</a:t>
            </a:fld>
            <a:endParaRPr lang="it-IT"/>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593050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MapReduce process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67</a:t>
            </a:fld>
            <a:endParaRPr lang="en-US" dirty="0"/>
          </a:p>
        </p:txBody>
      </p:sp>
      <p:pic>
        <p:nvPicPr>
          <p:cNvPr id="8" name="Immagine 7"/>
          <p:cNvPicPr>
            <a:picLocks noChangeAspect="1"/>
          </p:cNvPicPr>
          <p:nvPr/>
        </p:nvPicPr>
        <p:blipFill>
          <a:blip r:embed="rId2"/>
          <a:stretch>
            <a:fillRect/>
          </a:stretch>
        </p:blipFill>
        <p:spPr>
          <a:xfrm>
            <a:off x="2346961" y="2077911"/>
            <a:ext cx="7586403" cy="4083727"/>
          </a:xfrm>
          <a:prstGeom prst="rect">
            <a:avLst/>
          </a:prstGeom>
        </p:spPr>
      </p:pic>
      <p:sp>
        <p:nvSpPr>
          <p:cNvPr id="6" name="Segnaposto contenuto 4"/>
          <p:cNvSpPr>
            <a:spLocks noGrp="1"/>
          </p:cNvSpPr>
          <p:nvPr>
            <p:ph idx="1"/>
          </p:nvPr>
        </p:nvSpPr>
        <p:spPr>
          <a:xfrm>
            <a:off x="5667374" y="1864602"/>
            <a:ext cx="4223385" cy="793757"/>
          </a:xfrm>
        </p:spPr>
        <p:txBody>
          <a:bodyPr>
            <a:normAutofit/>
          </a:bodyPr>
          <a:lstStyle/>
          <a:p>
            <a:pPr algn="r">
              <a:buClr>
                <a:srgbClr val="002060"/>
              </a:buClr>
            </a:pPr>
            <a:r>
              <a:rPr lang="en-US" sz="1700" noProof="0" dirty="0"/>
              <a:t>Dotted boxes: nodes</a:t>
            </a:r>
            <a:br>
              <a:rPr lang="en-US" sz="1700" noProof="0" dirty="0"/>
            </a:br>
            <a:r>
              <a:rPr lang="en-US" sz="1700" noProof="0" dirty="0"/>
              <a:t>Light arrows: intra-node data transfers</a:t>
            </a:r>
            <a:br>
              <a:rPr lang="en-US" sz="1700" noProof="0" dirty="0"/>
            </a:br>
            <a:r>
              <a:rPr lang="en-US" sz="1700" noProof="0" dirty="0"/>
              <a:t>Heavy arrows: inter-node data transfers</a:t>
            </a:r>
          </a:p>
        </p:txBody>
      </p:sp>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75022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Filtering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68</a:t>
            </a:fld>
            <a:endParaRPr lang="en-US" dirty="0"/>
          </a:p>
        </p:txBody>
      </p:sp>
      <p:pic>
        <p:nvPicPr>
          <p:cNvPr id="5" name="Immagine 4"/>
          <p:cNvPicPr>
            <a:picLocks noChangeAspect="1"/>
          </p:cNvPicPr>
          <p:nvPr/>
        </p:nvPicPr>
        <p:blipFill>
          <a:blip r:embed="rId2"/>
          <a:stretch>
            <a:fillRect/>
          </a:stretch>
        </p:blipFill>
        <p:spPr>
          <a:xfrm>
            <a:off x="4462297" y="2015189"/>
            <a:ext cx="3313125" cy="3684450"/>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307923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Summarization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69</a:t>
            </a:fld>
            <a:endParaRPr lang="en-US" dirty="0"/>
          </a:p>
        </p:txBody>
      </p:sp>
      <p:pic>
        <p:nvPicPr>
          <p:cNvPr id="5" name="Immagine 4"/>
          <p:cNvPicPr>
            <a:picLocks noChangeAspect="1"/>
          </p:cNvPicPr>
          <p:nvPr/>
        </p:nvPicPr>
        <p:blipFill>
          <a:blip r:embed="rId3"/>
          <a:stretch>
            <a:fillRect/>
          </a:stretch>
        </p:blipFill>
        <p:spPr>
          <a:xfrm>
            <a:off x="3102172" y="2400164"/>
            <a:ext cx="6033375" cy="2914500"/>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01732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13568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Join pattern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70</a:t>
            </a:fld>
            <a:endParaRPr lang="en-US" dirty="0"/>
          </a:p>
        </p:txBody>
      </p:sp>
      <p:pic>
        <p:nvPicPr>
          <p:cNvPr id="5" name="Immagine 4"/>
          <p:cNvPicPr>
            <a:picLocks noChangeAspect="1"/>
          </p:cNvPicPr>
          <p:nvPr/>
        </p:nvPicPr>
        <p:blipFill>
          <a:blip r:embed="rId2"/>
          <a:stretch>
            <a:fillRect/>
          </a:stretch>
        </p:blipFill>
        <p:spPr>
          <a:xfrm>
            <a:off x="3565350" y="2034716"/>
            <a:ext cx="5107020" cy="4040624"/>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544467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Sort</a:t>
            </a:r>
          </a:p>
        </p:txBody>
      </p:sp>
      <p:sp>
        <p:nvSpPr>
          <p:cNvPr id="4" name="Slide Number Placeholder 3"/>
          <p:cNvSpPr>
            <a:spLocks noGrp="1"/>
          </p:cNvSpPr>
          <p:nvPr>
            <p:ph type="sldNum" sz="quarter" idx="12"/>
          </p:nvPr>
        </p:nvSpPr>
        <p:spPr/>
        <p:txBody>
          <a:bodyPr/>
          <a:lstStyle/>
          <a:p>
            <a:fld id="{E0A909AB-E8DF-44BB-8A56-A213DD3335F7}" type="slidenum">
              <a:rPr lang="en-US" smtClean="0"/>
              <a:pPr/>
              <a:t>71</a:t>
            </a:fld>
            <a:endParaRPr lang="en-US"/>
          </a:p>
        </p:txBody>
      </p:sp>
      <p:sp>
        <p:nvSpPr>
          <p:cNvPr id="3" name="Content Placeholder 2"/>
          <p:cNvSpPr>
            <a:spLocks noGrp="1"/>
          </p:cNvSpPr>
          <p:nvPr>
            <p:ph idx="1"/>
          </p:nvPr>
        </p:nvSpPr>
        <p:spPr/>
        <p:txBody>
          <a:bodyPr>
            <a:normAutofit lnSpcReduction="10000"/>
          </a:bodyPr>
          <a:lstStyle/>
          <a:p>
            <a:r>
              <a:rPr lang="en-US" noProof="0" dirty="0"/>
              <a:t>Goal: sort input</a:t>
            </a:r>
          </a:p>
          <a:p>
            <a:r>
              <a:rPr lang="en-US" noProof="0" dirty="0"/>
              <a:t>Examples:</a:t>
            </a:r>
          </a:p>
          <a:p>
            <a:pPr lvl="1"/>
            <a:r>
              <a:rPr lang="en-US" noProof="0" dirty="0"/>
              <a:t>Return all the domains indexed by Google and the number of pages in each, ordered by the number of pages</a:t>
            </a:r>
          </a:p>
          <a:p>
            <a:r>
              <a:rPr lang="en-US" noProof="0" dirty="0"/>
              <a:t>The programming model (map, then reduce) does not support this per se</a:t>
            </a:r>
          </a:p>
          <a:p>
            <a:pPr lvl="1"/>
            <a:r>
              <a:rPr lang="en-US" noProof="0" dirty="0"/>
              <a:t>But the implementations do: the shuffle stage performs grouping and ordering!</a:t>
            </a:r>
          </a:p>
          <a:p>
            <a:r>
              <a:rPr lang="en-US" noProof="0" dirty="0"/>
              <a:t>General pattern:</a:t>
            </a:r>
          </a:p>
          <a:p>
            <a:pPr lvl="1"/>
            <a:r>
              <a:rPr lang="en-US" noProof="0" dirty="0"/>
              <a:t>map </a:t>
            </a:r>
            <a:r>
              <a:rPr lang="en-US" noProof="0" dirty="0">
                <a:sym typeface="Wingdings" panose="05000000000000000000" pitchFamily="2" charset="2"/>
              </a:rPr>
              <a:t>(key, record)  emit (</a:t>
            </a:r>
            <a:r>
              <a:rPr lang="en-US" noProof="0" dirty="0" err="1">
                <a:sym typeface="Wingdings" panose="05000000000000000000" pitchFamily="2" charset="2"/>
              </a:rPr>
              <a:t>sortKey</a:t>
            </a:r>
            <a:r>
              <a:rPr lang="en-US" noProof="0" dirty="0">
                <a:sym typeface="Wingdings" panose="05000000000000000000" pitchFamily="2" charset="2"/>
              </a:rPr>
              <a:t>, record)</a:t>
            </a:r>
          </a:p>
          <a:p>
            <a:pPr lvl="1"/>
            <a:r>
              <a:rPr lang="en-US" noProof="0" dirty="0">
                <a:sym typeface="Wingdings" panose="05000000000000000000" pitchFamily="2" charset="2"/>
              </a:rPr>
              <a:t>reduce (</a:t>
            </a:r>
            <a:r>
              <a:rPr lang="en-US" noProof="0" dirty="0" err="1">
                <a:sym typeface="Wingdings" panose="05000000000000000000" pitchFamily="2" charset="2"/>
              </a:rPr>
              <a:t>sortKey</a:t>
            </a:r>
            <a:r>
              <a:rPr lang="en-US" noProof="0" dirty="0">
                <a:sym typeface="Wingdings" panose="05000000000000000000" pitchFamily="2" charset="2"/>
              </a:rPr>
              <a:t>, records)  emit (</a:t>
            </a:r>
            <a:r>
              <a:rPr lang="en-US" noProof="0" dirty="0" err="1">
                <a:sym typeface="Wingdings" panose="05000000000000000000" pitchFamily="2" charset="2"/>
              </a:rPr>
              <a:t>sortKey</a:t>
            </a:r>
            <a:r>
              <a:rPr lang="en-US" noProof="0" dirty="0">
                <a:sym typeface="Wingdings" panose="05000000000000000000" pitchFamily="2" charset="2"/>
              </a:rPr>
              <a:t>, records[1]), ...</a:t>
            </a:r>
            <a:endParaRPr lang="en-US" noProof="0" dirty="0"/>
          </a:p>
          <a:p>
            <a:r>
              <a:rPr lang="en-US" noProof="0" dirty="0"/>
              <a:t>The Map and the Reduce do nothing</a:t>
            </a:r>
          </a:p>
          <a:p>
            <a:pPr lvl="1"/>
            <a:r>
              <a:rPr lang="en-US" noProof="0" dirty="0"/>
              <a:t>With 1 reducer, we get sorted output</a:t>
            </a:r>
          </a:p>
          <a:p>
            <a:pPr lvl="1"/>
            <a:r>
              <a:rPr lang="en-US" noProof="0" dirty="0"/>
              <a:t>With many reducers, we get partly sorted output (unless: </a:t>
            </a:r>
            <a:r>
              <a:rPr lang="en-US" noProof="0" dirty="0" err="1"/>
              <a:t>TotalOrderPartitioner</a:t>
            </a:r>
            <a:r>
              <a:rPr lang="en-US" noProof="0" dirty="0"/>
              <a:t>)</a:t>
            </a:r>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604073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Two stage MapReduce</a:t>
            </a:r>
          </a:p>
        </p:txBody>
      </p:sp>
      <p:sp>
        <p:nvSpPr>
          <p:cNvPr id="3" name="Segnaposto contenuto 2"/>
          <p:cNvSpPr>
            <a:spLocks noGrp="1"/>
          </p:cNvSpPr>
          <p:nvPr>
            <p:ph idx="1"/>
          </p:nvPr>
        </p:nvSpPr>
        <p:spPr/>
        <p:txBody>
          <a:bodyPr>
            <a:normAutofit/>
          </a:bodyPr>
          <a:lstStyle/>
          <a:p>
            <a:r>
              <a:rPr lang="en-US" noProof="0" dirty="0"/>
              <a:t>As map-reduce calculations get more complex, it’s useful to break them down into stages</a:t>
            </a:r>
          </a:p>
          <a:p>
            <a:pPr lvl="1"/>
            <a:r>
              <a:rPr lang="en-US" noProof="0" dirty="0"/>
              <a:t>The output of the first stage serves as input to the next one</a:t>
            </a:r>
          </a:p>
          <a:p>
            <a:pPr lvl="1"/>
            <a:r>
              <a:rPr lang="en-US" noProof="0" dirty="0"/>
              <a:t>The </a:t>
            </a:r>
            <a:r>
              <a:rPr lang="en-US" noProof="0" dirty="0">
                <a:solidFill>
                  <a:srgbClr val="0070C0"/>
                </a:solidFill>
              </a:rPr>
              <a:t>same output </a:t>
            </a:r>
            <a:r>
              <a:rPr lang="en-US" noProof="0" dirty="0"/>
              <a:t>may be useful for </a:t>
            </a:r>
            <a:r>
              <a:rPr lang="en-US" noProof="0" dirty="0">
                <a:solidFill>
                  <a:srgbClr val="0070C0"/>
                </a:solidFill>
              </a:rPr>
              <a:t>different subsequent stages</a:t>
            </a:r>
          </a:p>
          <a:p>
            <a:pPr lvl="1"/>
            <a:r>
              <a:rPr lang="en-US" noProof="0" dirty="0"/>
              <a:t>The output can be stored in the DFS, forming a </a:t>
            </a:r>
            <a:r>
              <a:rPr lang="en-US" noProof="0" dirty="0">
                <a:solidFill>
                  <a:srgbClr val="0070C0"/>
                </a:solidFill>
              </a:rPr>
              <a:t>materialized view</a:t>
            </a:r>
          </a:p>
          <a:p>
            <a:r>
              <a:rPr lang="en-US" noProof="0" dirty="0"/>
              <a:t>Early stages of map-reduce operations often represent the heaviest amount of data access, so building and saving them once as a basis for many downstream uses saves a lot of work!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72</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897067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sharing in MapReduce</a:t>
            </a:r>
          </a:p>
        </p:txBody>
      </p:sp>
      <p:sp>
        <p:nvSpPr>
          <p:cNvPr id="4" name="Segnaposto numero diapositiva 3"/>
          <p:cNvSpPr>
            <a:spLocks noGrp="1"/>
          </p:cNvSpPr>
          <p:nvPr>
            <p:ph type="sldNum" sz="quarter" idx="12"/>
          </p:nvPr>
        </p:nvSpPr>
        <p:spPr>
          <a:xfrm>
            <a:off x="8949345" y="6459787"/>
            <a:ext cx="984019" cy="365125"/>
          </a:xfrm>
        </p:spPr>
        <p:txBody>
          <a:bodyPr/>
          <a:lstStyle/>
          <a:p>
            <a:fld id="{629637A9-119A-49DA-BD12-AAC58B377D80}" type="slidenum">
              <a:rPr lang="en-US" smtClean="0"/>
              <a:t>73</a:t>
            </a:fld>
            <a:endParaRPr lang="en-US" dirty="0"/>
          </a:p>
        </p:txBody>
      </p:sp>
      <p:sp>
        <p:nvSpPr>
          <p:cNvPr id="7" name="Cilindro 6"/>
          <p:cNvSpPr/>
          <p:nvPr/>
        </p:nvSpPr>
        <p:spPr>
          <a:xfrm>
            <a:off x="2734995" y="2315308"/>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nvGrpSpPr>
          <p:cNvPr id="11" name="Gruppo 10"/>
          <p:cNvGrpSpPr/>
          <p:nvPr/>
        </p:nvGrpSpPr>
        <p:grpSpPr>
          <a:xfrm>
            <a:off x="5261318" y="2315308"/>
            <a:ext cx="883921" cy="741484"/>
            <a:chOff x="3827584" y="2209800"/>
            <a:chExt cx="883921" cy="741484"/>
          </a:xfrm>
        </p:grpSpPr>
        <p:sp>
          <p:nvSpPr>
            <p:cNvPr id="8" name="Cilindro 7"/>
            <p:cNvSpPr/>
            <p:nvPr/>
          </p:nvSpPr>
          <p:spPr>
            <a:xfrm>
              <a:off x="3827584" y="22098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Cilindro 8"/>
            <p:cNvSpPr/>
            <p:nvPr/>
          </p:nvSpPr>
          <p:spPr>
            <a:xfrm>
              <a:off x="3944229" y="22860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Cilindro 9"/>
            <p:cNvSpPr/>
            <p:nvPr/>
          </p:nvSpPr>
          <p:spPr>
            <a:xfrm>
              <a:off x="4060874" y="23622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grpSp>
        <p:nvGrpSpPr>
          <p:cNvPr id="12" name="Gruppo 11"/>
          <p:cNvGrpSpPr/>
          <p:nvPr/>
        </p:nvGrpSpPr>
        <p:grpSpPr>
          <a:xfrm>
            <a:off x="8164536" y="2315308"/>
            <a:ext cx="883921" cy="741484"/>
            <a:chOff x="3827584" y="2209800"/>
            <a:chExt cx="883921" cy="741484"/>
          </a:xfrm>
        </p:grpSpPr>
        <p:sp>
          <p:nvSpPr>
            <p:cNvPr id="13" name="Cilindro 12"/>
            <p:cNvSpPr/>
            <p:nvPr/>
          </p:nvSpPr>
          <p:spPr>
            <a:xfrm>
              <a:off x="3827584" y="22098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Cilindro 13"/>
            <p:cNvSpPr/>
            <p:nvPr/>
          </p:nvSpPr>
          <p:spPr>
            <a:xfrm>
              <a:off x="3944229" y="22860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Cilindro 14"/>
            <p:cNvSpPr/>
            <p:nvPr/>
          </p:nvSpPr>
          <p:spPr>
            <a:xfrm>
              <a:off x="4060874" y="2362200"/>
              <a:ext cx="650631" cy="58908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sp>
        <p:nvSpPr>
          <p:cNvPr id="16" name="Cilindro 15"/>
          <p:cNvSpPr/>
          <p:nvPr/>
        </p:nvSpPr>
        <p:spPr>
          <a:xfrm>
            <a:off x="2734994" y="4358054"/>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8" name="Rettangolo con singolo angolo ritagliato 17"/>
          <p:cNvSpPr/>
          <p:nvPr/>
        </p:nvSpPr>
        <p:spPr>
          <a:xfrm>
            <a:off x="7672168" y="3479699"/>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0" name="Rettangolo con singolo angolo ritagliato 19"/>
          <p:cNvSpPr/>
          <p:nvPr/>
        </p:nvSpPr>
        <p:spPr>
          <a:xfrm>
            <a:off x="7672166" y="4158465"/>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1" name="Rettangolo con singolo angolo ritagliato 20"/>
          <p:cNvSpPr/>
          <p:nvPr/>
        </p:nvSpPr>
        <p:spPr>
          <a:xfrm>
            <a:off x="7672167" y="4861852"/>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23" name="Connettore 2 22"/>
          <p:cNvCxnSpPr>
            <a:stCxn id="7" idx="4"/>
            <a:endCxn id="25" idx="1"/>
          </p:cNvCxnSpPr>
          <p:nvPr/>
        </p:nvCxnSpPr>
        <p:spPr>
          <a:xfrm>
            <a:off x="3385625"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Rettangolo 24"/>
          <p:cNvSpPr/>
          <p:nvPr/>
        </p:nvSpPr>
        <p:spPr>
          <a:xfrm>
            <a:off x="3914629"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1</a:t>
            </a:r>
          </a:p>
        </p:txBody>
      </p:sp>
      <p:cxnSp>
        <p:nvCxnSpPr>
          <p:cNvPr id="27" name="Connettore 2 26"/>
          <p:cNvCxnSpPr>
            <a:stCxn id="25" idx="3"/>
            <a:endCxn id="8" idx="2"/>
          </p:cNvCxnSpPr>
          <p:nvPr/>
        </p:nvCxnSpPr>
        <p:spPr>
          <a:xfrm>
            <a:off x="4732313"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Connettore 2 29"/>
          <p:cNvCxnSpPr>
            <a:endCxn id="31" idx="1"/>
          </p:cNvCxnSpPr>
          <p:nvPr/>
        </p:nvCxnSpPr>
        <p:spPr>
          <a:xfrm>
            <a:off x="6167216"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Rettangolo 30"/>
          <p:cNvSpPr/>
          <p:nvPr/>
        </p:nvSpPr>
        <p:spPr>
          <a:xfrm>
            <a:off x="6696220"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2</a:t>
            </a:r>
          </a:p>
        </p:txBody>
      </p:sp>
      <p:cxnSp>
        <p:nvCxnSpPr>
          <p:cNvPr id="32" name="Connettore 2 31"/>
          <p:cNvCxnSpPr>
            <a:stCxn id="31" idx="3"/>
            <a:endCxn id="13" idx="2"/>
          </p:cNvCxnSpPr>
          <p:nvPr/>
        </p:nvCxnSpPr>
        <p:spPr>
          <a:xfrm>
            <a:off x="7513905" y="2609850"/>
            <a:ext cx="650631"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p:nvPr/>
        </p:nvCxnSpPr>
        <p:spPr>
          <a:xfrm>
            <a:off x="9059766" y="2609850"/>
            <a:ext cx="650631"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CasellaDiTesto 37"/>
          <p:cNvSpPr txBox="1"/>
          <p:nvPr/>
        </p:nvSpPr>
        <p:spPr>
          <a:xfrm>
            <a:off x="3283193" y="1827603"/>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39" name="CasellaDiTesto 38"/>
          <p:cNvSpPr txBox="1"/>
          <p:nvPr/>
        </p:nvSpPr>
        <p:spPr>
          <a:xfrm>
            <a:off x="6000545" y="1825257"/>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40" name="CasellaDiTesto 39"/>
          <p:cNvSpPr txBox="1"/>
          <p:nvPr/>
        </p:nvSpPr>
        <p:spPr>
          <a:xfrm>
            <a:off x="4602767" y="1827603"/>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write</a:t>
            </a:r>
          </a:p>
        </p:txBody>
      </p:sp>
      <p:sp>
        <p:nvSpPr>
          <p:cNvPr id="42" name="CasellaDiTesto 41"/>
          <p:cNvSpPr txBox="1"/>
          <p:nvPr/>
        </p:nvSpPr>
        <p:spPr>
          <a:xfrm>
            <a:off x="7471797" y="1826196"/>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write</a:t>
            </a:r>
          </a:p>
        </p:txBody>
      </p:sp>
      <p:cxnSp>
        <p:nvCxnSpPr>
          <p:cNvPr id="45" name="Connettore 2 44"/>
          <p:cNvCxnSpPr>
            <a:stCxn id="16" idx="4"/>
            <a:endCxn id="46" idx="1"/>
          </p:cNvCxnSpPr>
          <p:nvPr/>
        </p:nvCxnSpPr>
        <p:spPr>
          <a:xfrm flipV="1">
            <a:off x="3385624" y="3700682"/>
            <a:ext cx="2827608" cy="9519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6" name="Rettangolo 45"/>
          <p:cNvSpPr/>
          <p:nvPr/>
        </p:nvSpPr>
        <p:spPr>
          <a:xfrm>
            <a:off x="6213232" y="348233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1</a:t>
            </a:r>
          </a:p>
        </p:txBody>
      </p:sp>
      <p:cxnSp>
        <p:nvCxnSpPr>
          <p:cNvPr id="47" name="Connettore 2 46"/>
          <p:cNvCxnSpPr>
            <a:stCxn id="46" idx="3"/>
            <a:endCxn id="18" idx="2"/>
          </p:cNvCxnSpPr>
          <p:nvPr/>
        </p:nvCxnSpPr>
        <p:spPr>
          <a:xfrm flipV="1">
            <a:off x="7168663" y="3696283"/>
            <a:ext cx="503505" cy="439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16" idx="4"/>
            <a:endCxn id="49" idx="1"/>
          </p:cNvCxnSpPr>
          <p:nvPr/>
        </p:nvCxnSpPr>
        <p:spPr>
          <a:xfrm flipV="1">
            <a:off x="3385625" y="4373292"/>
            <a:ext cx="2832885" cy="2793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Rettangolo 48"/>
          <p:cNvSpPr/>
          <p:nvPr/>
        </p:nvSpPr>
        <p:spPr>
          <a:xfrm>
            <a:off x="6218509" y="415494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2</a:t>
            </a:r>
          </a:p>
        </p:txBody>
      </p:sp>
      <p:cxnSp>
        <p:nvCxnSpPr>
          <p:cNvPr id="50" name="Connettore 2 49"/>
          <p:cNvCxnSpPr>
            <a:stCxn id="49" idx="3"/>
            <a:endCxn id="20" idx="2"/>
          </p:cNvCxnSpPr>
          <p:nvPr/>
        </p:nvCxnSpPr>
        <p:spPr>
          <a:xfrm>
            <a:off x="7173939" y="4373291"/>
            <a:ext cx="498226" cy="17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Connettore 2 50"/>
          <p:cNvCxnSpPr>
            <a:stCxn id="16" idx="4"/>
            <a:endCxn id="52" idx="1"/>
          </p:cNvCxnSpPr>
          <p:nvPr/>
        </p:nvCxnSpPr>
        <p:spPr>
          <a:xfrm>
            <a:off x="3385624" y="4652597"/>
            <a:ext cx="2827608" cy="42759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6213232" y="4861851"/>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3</a:t>
            </a:r>
          </a:p>
        </p:txBody>
      </p:sp>
      <p:cxnSp>
        <p:nvCxnSpPr>
          <p:cNvPr id="53" name="Connettore 2 52"/>
          <p:cNvCxnSpPr>
            <a:stCxn id="52" idx="3"/>
            <a:endCxn id="21" idx="2"/>
          </p:cNvCxnSpPr>
          <p:nvPr/>
        </p:nvCxnSpPr>
        <p:spPr>
          <a:xfrm flipV="1">
            <a:off x="7168662" y="5078437"/>
            <a:ext cx="503504" cy="175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3" name="CasellaDiTesto 62"/>
          <p:cNvSpPr txBox="1"/>
          <p:nvPr/>
        </p:nvSpPr>
        <p:spPr>
          <a:xfrm>
            <a:off x="6158320" y="5684467"/>
            <a:ext cx="1010342" cy="338554"/>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64" name="Connettore 2 63"/>
          <p:cNvCxnSpPr>
            <a:stCxn id="16" idx="4"/>
            <a:endCxn id="63" idx="1"/>
          </p:cNvCxnSpPr>
          <p:nvPr/>
        </p:nvCxnSpPr>
        <p:spPr>
          <a:xfrm>
            <a:off x="3385624" y="4652596"/>
            <a:ext cx="2772696" cy="120114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asellaDiTesto 72"/>
          <p:cNvSpPr txBox="1"/>
          <p:nvPr/>
        </p:nvSpPr>
        <p:spPr>
          <a:xfrm>
            <a:off x="3698433" y="3582157"/>
            <a:ext cx="740908"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HDFS</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read</a:t>
            </a:r>
          </a:p>
        </p:txBody>
      </p:sp>
      <p:sp>
        <p:nvSpPr>
          <p:cNvPr id="81" name="CasellaDiTesto 80"/>
          <p:cNvSpPr txBox="1"/>
          <p:nvPr/>
        </p:nvSpPr>
        <p:spPr>
          <a:xfrm>
            <a:off x="2736707" y="2913720"/>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2" name="CasellaDiTesto 81"/>
          <p:cNvSpPr txBox="1"/>
          <p:nvPr/>
        </p:nvSpPr>
        <p:spPr>
          <a:xfrm>
            <a:off x="2727781" y="4956466"/>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3" name="CasellaDiTesto 82"/>
          <p:cNvSpPr txBox="1"/>
          <p:nvPr/>
        </p:nvSpPr>
        <p:spPr>
          <a:xfrm>
            <a:off x="8274729" y="352700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1</a:t>
            </a:r>
          </a:p>
        </p:txBody>
      </p:sp>
      <p:sp>
        <p:nvSpPr>
          <p:cNvPr id="84" name="CasellaDiTesto 83"/>
          <p:cNvSpPr txBox="1"/>
          <p:nvPr/>
        </p:nvSpPr>
        <p:spPr>
          <a:xfrm>
            <a:off x="8276486" y="4194222"/>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2</a:t>
            </a:r>
          </a:p>
        </p:txBody>
      </p:sp>
      <p:sp>
        <p:nvSpPr>
          <p:cNvPr id="85" name="CasellaDiTesto 84"/>
          <p:cNvSpPr txBox="1"/>
          <p:nvPr/>
        </p:nvSpPr>
        <p:spPr>
          <a:xfrm>
            <a:off x="8260943" y="490353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3</a:t>
            </a:r>
          </a:p>
        </p:txBody>
      </p:sp>
      <p:sp>
        <p:nvSpPr>
          <p:cNvPr id="86" name="Rettangolo arrotondato 85"/>
          <p:cNvSpPr/>
          <p:nvPr/>
        </p:nvSpPr>
        <p:spPr>
          <a:xfrm>
            <a:off x="1733550" y="5409931"/>
            <a:ext cx="2722715" cy="72311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Slow due to data replication and disk I/O</a:t>
            </a:r>
          </a:p>
        </p:txBody>
      </p:sp>
      <p:sp>
        <p:nvSpPr>
          <p:cNvPr id="87" name="CasellaDiTesto 86"/>
          <p:cNvSpPr txBox="1"/>
          <p:nvPr/>
        </p:nvSpPr>
        <p:spPr>
          <a:xfrm>
            <a:off x="9700985" y="2489638"/>
            <a:ext cx="357791"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a:t>
            </a:r>
          </a:p>
        </p:txBody>
      </p:sp>
      <p:sp>
        <p:nvSpPr>
          <p:cNvPr id="54" name="Rettangolo con angoli arrotondati sullo stesso lato 53"/>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235235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a:t>
            </a:r>
          </a:p>
        </p:txBody>
      </p:sp>
      <p:sp>
        <p:nvSpPr>
          <p:cNvPr id="3" name="Segnaposto contenuto 2"/>
          <p:cNvSpPr>
            <a:spLocks noGrp="1"/>
          </p:cNvSpPr>
          <p:nvPr>
            <p:ph idx="1"/>
          </p:nvPr>
        </p:nvSpPr>
        <p:spPr>
          <a:xfrm>
            <a:off x="838200" y="1700498"/>
            <a:ext cx="10515600" cy="4624101"/>
          </a:xfrm>
        </p:spPr>
        <p:txBody>
          <a:bodyPr anchor="ctr"/>
          <a:lstStyle/>
          <a:p>
            <a:r>
              <a:rPr lang="en-US" noProof="0" dirty="0"/>
              <a:t>Spark project started in 2009</a:t>
            </a:r>
          </a:p>
          <a:p>
            <a:pPr lvl="1"/>
            <a:r>
              <a:rPr lang="en-US" noProof="0" dirty="0"/>
              <a:t>Developed at UC Berkeley’s </a:t>
            </a:r>
            <a:r>
              <a:rPr lang="en-US" noProof="0" dirty="0" err="1"/>
              <a:t>AMPLab</a:t>
            </a:r>
            <a:r>
              <a:rPr lang="en-US" noProof="0" dirty="0"/>
              <a:t> by </a:t>
            </a:r>
            <a:r>
              <a:rPr lang="en-US" noProof="0" dirty="0" err="1"/>
              <a:t>Matei</a:t>
            </a:r>
            <a:r>
              <a:rPr lang="en-US" noProof="0" dirty="0"/>
              <a:t> </a:t>
            </a:r>
            <a:r>
              <a:rPr lang="en-US" noProof="0" dirty="0" err="1"/>
              <a:t>Zaharia</a:t>
            </a:r>
            <a:endParaRPr lang="en-US" noProof="0" dirty="0"/>
          </a:p>
          <a:p>
            <a:pPr lvl="1"/>
            <a:r>
              <a:rPr lang="en-US" noProof="0" dirty="0"/>
              <a:t>Originally built to test how Apache Mesos works</a:t>
            </a:r>
          </a:p>
          <a:p>
            <a:r>
              <a:rPr lang="en-US" noProof="0" dirty="0"/>
              <a:t>Open sourced 2010, Apache project from 2013</a:t>
            </a:r>
          </a:p>
          <a:p>
            <a:pPr lvl="1"/>
            <a:r>
              <a:rPr lang="en-US" noProof="0" dirty="0"/>
              <a:t>In 2014, </a:t>
            </a:r>
            <a:r>
              <a:rPr lang="en-US" noProof="0" dirty="0" err="1"/>
              <a:t>Zaharia</a:t>
            </a:r>
            <a:r>
              <a:rPr lang="en-US" noProof="0" dirty="0"/>
              <a:t> founded Databricks</a:t>
            </a:r>
          </a:p>
          <a:p>
            <a:pPr lvl="1"/>
            <a:r>
              <a:rPr lang="en-US" noProof="0" dirty="0"/>
              <a:t>Current version: 3.2</a:t>
            </a:r>
          </a:p>
          <a:p>
            <a:pPr lvl="1"/>
            <a:r>
              <a:rPr lang="en-US" noProof="0" dirty="0"/>
              <a:t>Written in Scala; supports Java and Python</a:t>
            </a:r>
          </a:p>
          <a:p>
            <a:r>
              <a:rPr lang="en-US" noProof="0" dirty="0"/>
              <a:t>Currently the most used tool for batch analyses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74</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pic>
        <p:nvPicPr>
          <p:cNvPr id="2050" name="Picture 2" descr="http://dberkholz-media.redmonk.com/dberkholz/files/2015/02/stackover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01" y="2381119"/>
            <a:ext cx="4112597" cy="32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940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sharing in Spark</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75</a:t>
            </a:fld>
            <a:endParaRPr lang="en-US" dirty="0"/>
          </a:p>
        </p:txBody>
      </p:sp>
      <p:sp>
        <p:nvSpPr>
          <p:cNvPr id="7" name="Cilindro 6"/>
          <p:cNvSpPr/>
          <p:nvPr/>
        </p:nvSpPr>
        <p:spPr>
          <a:xfrm>
            <a:off x="2734995" y="2315308"/>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6" name="Cilindro 15"/>
          <p:cNvSpPr/>
          <p:nvPr/>
        </p:nvSpPr>
        <p:spPr>
          <a:xfrm>
            <a:off x="2734994" y="4358054"/>
            <a:ext cx="650631" cy="5890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8" name="Rettangolo con singolo angolo ritagliato 17"/>
          <p:cNvSpPr/>
          <p:nvPr/>
        </p:nvSpPr>
        <p:spPr>
          <a:xfrm>
            <a:off x="7672168" y="3479699"/>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0" name="Rettangolo con singolo angolo ritagliato 19"/>
          <p:cNvSpPr/>
          <p:nvPr/>
        </p:nvSpPr>
        <p:spPr>
          <a:xfrm>
            <a:off x="7672166" y="4158465"/>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1" name="Rettangolo con singolo angolo ritagliato 20"/>
          <p:cNvSpPr/>
          <p:nvPr/>
        </p:nvSpPr>
        <p:spPr>
          <a:xfrm>
            <a:off x="7672167" y="4861852"/>
            <a:ext cx="597877" cy="433169"/>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23" name="Connettore 2 22"/>
          <p:cNvCxnSpPr>
            <a:stCxn id="7" idx="4"/>
            <a:endCxn id="25" idx="1"/>
          </p:cNvCxnSpPr>
          <p:nvPr/>
        </p:nvCxnSpPr>
        <p:spPr>
          <a:xfrm>
            <a:off x="3385625" y="2609850"/>
            <a:ext cx="529004"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Rettangolo 24"/>
          <p:cNvSpPr/>
          <p:nvPr/>
        </p:nvSpPr>
        <p:spPr>
          <a:xfrm>
            <a:off x="3914629"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1</a:t>
            </a:r>
          </a:p>
        </p:txBody>
      </p:sp>
      <p:cxnSp>
        <p:nvCxnSpPr>
          <p:cNvPr id="27" name="Connettore 2 26"/>
          <p:cNvCxnSpPr>
            <a:stCxn id="25" idx="3"/>
            <a:endCxn id="1026" idx="1"/>
          </p:cNvCxnSpPr>
          <p:nvPr/>
        </p:nvCxnSpPr>
        <p:spPr>
          <a:xfrm flipV="1">
            <a:off x="4732313" y="2602998"/>
            <a:ext cx="512262"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Connettore 2 29"/>
          <p:cNvCxnSpPr>
            <a:stCxn id="1026" idx="3"/>
            <a:endCxn id="31" idx="1"/>
          </p:cNvCxnSpPr>
          <p:nvPr/>
        </p:nvCxnSpPr>
        <p:spPr>
          <a:xfrm>
            <a:off x="6173458" y="2602998"/>
            <a:ext cx="522763"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Rettangolo 30"/>
          <p:cNvSpPr/>
          <p:nvPr/>
        </p:nvSpPr>
        <p:spPr>
          <a:xfrm>
            <a:off x="6696220" y="2391508"/>
            <a:ext cx="817684"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Helvetica" panose="020B0604020202020204" pitchFamily="34" charset="0"/>
                <a:cs typeface="Helvetica" panose="020B0604020202020204" pitchFamily="34" charset="0"/>
              </a:rPr>
              <a:t>iter</a:t>
            </a:r>
            <a:r>
              <a:rPr lang="en-US" dirty="0">
                <a:latin typeface="Helvetica" panose="020B0604020202020204" pitchFamily="34" charset="0"/>
                <a:cs typeface="Helvetica" panose="020B0604020202020204" pitchFamily="34" charset="0"/>
              </a:rPr>
              <a:t>. 2</a:t>
            </a:r>
          </a:p>
        </p:txBody>
      </p:sp>
      <p:cxnSp>
        <p:nvCxnSpPr>
          <p:cNvPr id="32" name="Connettore 2 31"/>
          <p:cNvCxnSpPr>
            <a:stCxn id="31" idx="3"/>
            <a:endCxn id="54" idx="1"/>
          </p:cNvCxnSpPr>
          <p:nvPr/>
        </p:nvCxnSpPr>
        <p:spPr>
          <a:xfrm flipV="1">
            <a:off x="7513905" y="2602998"/>
            <a:ext cx="634011"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a:stCxn id="54" idx="3"/>
          </p:cNvCxnSpPr>
          <p:nvPr/>
        </p:nvCxnSpPr>
        <p:spPr>
          <a:xfrm>
            <a:off x="9076798" y="2602998"/>
            <a:ext cx="633805" cy="685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3" name="CasellaDiTesto 42"/>
          <p:cNvSpPr txBox="1"/>
          <p:nvPr/>
        </p:nvSpPr>
        <p:spPr>
          <a:xfrm>
            <a:off x="9700985" y="2489638"/>
            <a:ext cx="357791"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45" name="Connettore 2 44"/>
          <p:cNvCxnSpPr>
            <a:stCxn id="57" idx="3"/>
            <a:endCxn id="46" idx="1"/>
          </p:cNvCxnSpPr>
          <p:nvPr/>
        </p:nvCxnSpPr>
        <p:spPr>
          <a:xfrm flipV="1">
            <a:off x="5064454" y="3700682"/>
            <a:ext cx="1148779" cy="9519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6" name="Rettangolo 45"/>
          <p:cNvSpPr/>
          <p:nvPr/>
        </p:nvSpPr>
        <p:spPr>
          <a:xfrm>
            <a:off x="6213232" y="348233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1</a:t>
            </a:r>
          </a:p>
        </p:txBody>
      </p:sp>
      <p:cxnSp>
        <p:nvCxnSpPr>
          <p:cNvPr id="47" name="Connettore 2 46"/>
          <p:cNvCxnSpPr>
            <a:stCxn id="46" idx="3"/>
            <a:endCxn id="18" idx="2"/>
          </p:cNvCxnSpPr>
          <p:nvPr/>
        </p:nvCxnSpPr>
        <p:spPr>
          <a:xfrm flipV="1">
            <a:off x="7168663" y="3696283"/>
            <a:ext cx="503505" cy="439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Connettore 2 47"/>
          <p:cNvCxnSpPr>
            <a:stCxn id="57" idx="3"/>
            <a:endCxn id="49" idx="1"/>
          </p:cNvCxnSpPr>
          <p:nvPr/>
        </p:nvCxnSpPr>
        <p:spPr>
          <a:xfrm flipV="1">
            <a:off x="5064453" y="4373292"/>
            <a:ext cx="1154056" cy="2793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Rettangolo 48"/>
          <p:cNvSpPr/>
          <p:nvPr/>
        </p:nvSpPr>
        <p:spPr>
          <a:xfrm>
            <a:off x="6218509" y="4154949"/>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2</a:t>
            </a:r>
          </a:p>
        </p:txBody>
      </p:sp>
      <p:cxnSp>
        <p:nvCxnSpPr>
          <p:cNvPr id="50" name="Connettore 2 49"/>
          <p:cNvCxnSpPr>
            <a:stCxn id="49" idx="3"/>
            <a:endCxn id="20" idx="2"/>
          </p:cNvCxnSpPr>
          <p:nvPr/>
        </p:nvCxnSpPr>
        <p:spPr>
          <a:xfrm>
            <a:off x="7173939" y="4373291"/>
            <a:ext cx="498226" cy="17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Connettore 2 50"/>
          <p:cNvCxnSpPr>
            <a:stCxn id="57" idx="3"/>
            <a:endCxn id="52" idx="1"/>
          </p:cNvCxnSpPr>
          <p:nvPr/>
        </p:nvCxnSpPr>
        <p:spPr>
          <a:xfrm>
            <a:off x="5064454" y="4652597"/>
            <a:ext cx="1148779" cy="42759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6213232" y="4861851"/>
            <a:ext cx="955430" cy="436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query 3</a:t>
            </a:r>
          </a:p>
        </p:txBody>
      </p:sp>
      <p:cxnSp>
        <p:nvCxnSpPr>
          <p:cNvPr id="53" name="Connettore 2 52"/>
          <p:cNvCxnSpPr>
            <a:stCxn id="52" idx="3"/>
            <a:endCxn id="21" idx="2"/>
          </p:cNvCxnSpPr>
          <p:nvPr/>
        </p:nvCxnSpPr>
        <p:spPr>
          <a:xfrm flipV="1">
            <a:off x="7168662" y="5078437"/>
            <a:ext cx="503504" cy="175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3" name="CasellaDiTesto 62"/>
          <p:cNvSpPr txBox="1"/>
          <p:nvPr/>
        </p:nvSpPr>
        <p:spPr>
          <a:xfrm>
            <a:off x="6158320" y="5684467"/>
            <a:ext cx="1010342" cy="338554"/>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a:t>
            </a:r>
          </a:p>
        </p:txBody>
      </p:sp>
      <p:cxnSp>
        <p:nvCxnSpPr>
          <p:cNvPr id="64" name="Connettore 2 63"/>
          <p:cNvCxnSpPr>
            <a:stCxn id="57" idx="3"/>
            <a:endCxn id="63" idx="1"/>
          </p:cNvCxnSpPr>
          <p:nvPr/>
        </p:nvCxnSpPr>
        <p:spPr>
          <a:xfrm>
            <a:off x="5064454" y="4652596"/>
            <a:ext cx="1093867" cy="120114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asellaDiTesto 72"/>
          <p:cNvSpPr txBox="1"/>
          <p:nvPr/>
        </p:nvSpPr>
        <p:spPr>
          <a:xfrm>
            <a:off x="3155646" y="3696283"/>
            <a:ext cx="1175322"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one-time</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processing</a:t>
            </a:r>
          </a:p>
        </p:txBody>
      </p:sp>
      <p:sp>
        <p:nvSpPr>
          <p:cNvPr id="81" name="CasellaDiTesto 80"/>
          <p:cNvSpPr txBox="1"/>
          <p:nvPr/>
        </p:nvSpPr>
        <p:spPr>
          <a:xfrm>
            <a:off x="2736707" y="2913720"/>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2" name="CasellaDiTesto 81"/>
          <p:cNvSpPr txBox="1"/>
          <p:nvPr/>
        </p:nvSpPr>
        <p:spPr>
          <a:xfrm>
            <a:off x="2727781" y="4956466"/>
            <a:ext cx="641522"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Input</a:t>
            </a:r>
          </a:p>
        </p:txBody>
      </p:sp>
      <p:sp>
        <p:nvSpPr>
          <p:cNvPr id="83" name="CasellaDiTesto 82"/>
          <p:cNvSpPr txBox="1"/>
          <p:nvPr/>
        </p:nvSpPr>
        <p:spPr>
          <a:xfrm>
            <a:off x="8274729" y="352700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1</a:t>
            </a:r>
          </a:p>
        </p:txBody>
      </p:sp>
      <p:sp>
        <p:nvSpPr>
          <p:cNvPr id="84" name="CasellaDiTesto 83"/>
          <p:cNvSpPr txBox="1"/>
          <p:nvPr/>
        </p:nvSpPr>
        <p:spPr>
          <a:xfrm>
            <a:off x="8276486" y="4194222"/>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2</a:t>
            </a:r>
          </a:p>
        </p:txBody>
      </p:sp>
      <p:sp>
        <p:nvSpPr>
          <p:cNvPr id="85" name="CasellaDiTesto 84"/>
          <p:cNvSpPr txBox="1"/>
          <p:nvPr/>
        </p:nvSpPr>
        <p:spPr>
          <a:xfrm>
            <a:off x="8260943" y="4903535"/>
            <a:ext cx="857927" cy="338554"/>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result 3</a:t>
            </a:r>
          </a:p>
        </p:txBody>
      </p:sp>
      <p:pic>
        <p:nvPicPr>
          <p:cNvPr id="1026"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244575" y="2138556"/>
            <a:ext cx="928882" cy="9288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47915" y="2138556"/>
            <a:ext cx="928882" cy="92888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www.iconfinder.com/data/icons/computer-hardware/512/RAM.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135571" y="4188155"/>
            <a:ext cx="928882" cy="928882"/>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ttore 2 61"/>
          <p:cNvCxnSpPr>
            <a:stCxn id="16" idx="4"/>
            <a:endCxn id="57" idx="1"/>
          </p:cNvCxnSpPr>
          <p:nvPr/>
        </p:nvCxnSpPr>
        <p:spPr>
          <a:xfrm>
            <a:off x="3385625" y="4652596"/>
            <a:ext cx="749947"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0" name="Rettangolo arrotondato 69"/>
          <p:cNvSpPr/>
          <p:nvPr/>
        </p:nvSpPr>
        <p:spPr>
          <a:xfrm>
            <a:off x="2075889" y="5411580"/>
            <a:ext cx="2265439" cy="71025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10-100× faster than network and disk</a:t>
            </a:r>
          </a:p>
        </p:txBody>
      </p:sp>
      <p:sp>
        <p:nvSpPr>
          <p:cNvPr id="39" name="Rettangolo con angoli arrotondati sullo stesso lato 3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258935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pillars: RDD</a:t>
            </a:r>
          </a:p>
        </p:txBody>
      </p:sp>
      <p:sp>
        <p:nvSpPr>
          <p:cNvPr id="3" name="Segnaposto contenuto 2"/>
          <p:cNvSpPr>
            <a:spLocks noGrp="1"/>
          </p:cNvSpPr>
          <p:nvPr>
            <p:ph idx="1"/>
          </p:nvPr>
        </p:nvSpPr>
        <p:spPr/>
        <p:txBody>
          <a:bodyPr>
            <a:normAutofit/>
          </a:bodyPr>
          <a:lstStyle/>
          <a:p>
            <a:r>
              <a:rPr lang="en-US" noProof="0" dirty="0"/>
              <a:t>RDDs are immutable distributed collection of objects</a:t>
            </a:r>
          </a:p>
          <a:p>
            <a:pPr lvl="1"/>
            <a:r>
              <a:rPr lang="en-US" b="1" noProof="0" dirty="0">
                <a:solidFill>
                  <a:srgbClr val="FF0000"/>
                </a:solidFill>
              </a:rPr>
              <a:t>Resilient</a:t>
            </a:r>
            <a:r>
              <a:rPr lang="en-US" noProof="0" dirty="0"/>
              <a:t>: automatically rebuild on failure</a:t>
            </a:r>
          </a:p>
          <a:p>
            <a:pPr lvl="1"/>
            <a:r>
              <a:rPr lang="en-US" b="1" noProof="0" dirty="0">
                <a:solidFill>
                  <a:srgbClr val="FF0000"/>
                </a:solidFill>
              </a:rPr>
              <a:t>Distributed</a:t>
            </a:r>
            <a:r>
              <a:rPr lang="en-US" noProof="0" dirty="0"/>
              <a:t>: the objects belonging to a given collection are split into </a:t>
            </a:r>
            <a:r>
              <a:rPr lang="en-US" i="1" noProof="0" dirty="0"/>
              <a:t>partitions </a:t>
            </a:r>
            <a:r>
              <a:rPr lang="en-US" noProof="0" dirty="0"/>
              <a:t>and spread across the nodes</a:t>
            </a:r>
          </a:p>
          <a:p>
            <a:pPr lvl="2"/>
            <a:r>
              <a:rPr lang="en-US" noProof="0" dirty="0"/>
              <a:t>RDDs can contain any type of Python, Java, or Scala objects</a:t>
            </a:r>
          </a:p>
          <a:p>
            <a:pPr lvl="2"/>
            <a:r>
              <a:rPr lang="en-US" noProof="0" dirty="0"/>
              <a:t>Distribution allows for scalability and locality-aware scheduling</a:t>
            </a:r>
          </a:p>
          <a:p>
            <a:pPr lvl="2"/>
            <a:r>
              <a:rPr lang="en-US" noProof="0" dirty="0"/>
              <a:t>Partitioning allows to control parallel processing</a:t>
            </a:r>
          </a:p>
          <a:p>
            <a:r>
              <a:rPr lang="en-US" noProof="0" dirty="0"/>
              <a:t>Fundamental characteristics (mostly from </a:t>
            </a:r>
            <a:r>
              <a:rPr lang="en-US" i="1" noProof="0" dirty="0"/>
              <a:t>pure functional programming</a:t>
            </a:r>
            <a:r>
              <a:rPr lang="en-US" noProof="0" dirty="0"/>
              <a:t>)</a:t>
            </a:r>
          </a:p>
          <a:p>
            <a:pPr lvl="1"/>
            <a:r>
              <a:rPr lang="en-US" b="1" noProof="0" dirty="0">
                <a:solidFill>
                  <a:srgbClr val="FF0000"/>
                </a:solidFill>
              </a:rPr>
              <a:t>Immutable</a:t>
            </a:r>
            <a:r>
              <a:rPr lang="en-US" noProof="0" dirty="0"/>
              <a:t>: once created, it can’t be modified</a:t>
            </a:r>
          </a:p>
          <a:p>
            <a:pPr lvl="1"/>
            <a:r>
              <a:rPr lang="en-US" b="1" noProof="0" dirty="0">
                <a:solidFill>
                  <a:srgbClr val="FF0000"/>
                </a:solidFill>
              </a:rPr>
              <a:t>Lazily evaluated</a:t>
            </a:r>
            <a:r>
              <a:rPr lang="en-US" noProof="0" dirty="0"/>
              <a:t>: optimization before execution</a:t>
            </a:r>
          </a:p>
          <a:p>
            <a:pPr lvl="1"/>
            <a:r>
              <a:rPr lang="en-US" b="1" noProof="0" dirty="0">
                <a:solidFill>
                  <a:srgbClr val="FF0000"/>
                </a:solidFill>
              </a:rPr>
              <a:t>Cacheable</a:t>
            </a:r>
            <a:r>
              <a:rPr lang="en-US" noProof="0" dirty="0"/>
              <a:t>: can persist in memory, spill to disk if necessary</a:t>
            </a:r>
          </a:p>
          <a:p>
            <a:pPr lvl="1"/>
            <a:r>
              <a:rPr lang="en-US" b="1" noProof="0" dirty="0">
                <a:solidFill>
                  <a:srgbClr val="FF0000"/>
                </a:solidFill>
              </a:rPr>
              <a:t>Type inference</a:t>
            </a:r>
            <a:r>
              <a:rPr lang="en-US" noProof="0" dirty="0"/>
              <a:t>: data types are not declared but inferred (≠ dynamic typing)</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76</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86227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pillars: DAG</a:t>
            </a:r>
          </a:p>
        </p:txBody>
      </p:sp>
      <p:sp>
        <p:nvSpPr>
          <p:cNvPr id="3" name="Segnaposto contenuto 2"/>
          <p:cNvSpPr>
            <a:spLocks noGrp="1"/>
          </p:cNvSpPr>
          <p:nvPr>
            <p:ph idx="1"/>
          </p:nvPr>
        </p:nvSpPr>
        <p:spPr/>
        <p:txBody>
          <a:bodyPr/>
          <a:lstStyle/>
          <a:p>
            <a:r>
              <a:rPr lang="en-US" noProof="0" dirty="0"/>
              <a:t>Based on the user application and on the lineage graphs, </a:t>
            </a:r>
            <a:br>
              <a:rPr lang="en-US" noProof="0" dirty="0"/>
            </a:br>
            <a:r>
              <a:rPr lang="en-US" noProof="0" dirty="0"/>
              <a:t>Spark computes a </a:t>
            </a:r>
            <a:r>
              <a:rPr lang="en-US" noProof="0" dirty="0">
                <a:solidFill>
                  <a:srgbClr val="0070C0"/>
                </a:solidFill>
              </a:rPr>
              <a:t>logical execution plan </a:t>
            </a:r>
            <a:r>
              <a:rPr lang="en-US" noProof="0" dirty="0"/>
              <a:t>in the form of a DAG</a:t>
            </a:r>
          </a:p>
          <a:p>
            <a:pPr lvl="1"/>
            <a:r>
              <a:rPr lang="en-US" noProof="0" dirty="0"/>
              <a:t>Which is later transformed into a physical execution plan</a:t>
            </a:r>
          </a:p>
          <a:p>
            <a:r>
              <a:rPr lang="en-US" noProof="0" dirty="0"/>
              <a:t>The DAG (Directed Acyclic Graph) is </a:t>
            </a:r>
            <a:r>
              <a:rPr lang="en-US" noProof="0" dirty="0">
                <a:solidFill>
                  <a:srgbClr val="FF0000"/>
                </a:solidFill>
              </a:rPr>
              <a:t>a sequence of computations performed on data</a:t>
            </a:r>
          </a:p>
          <a:p>
            <a:pPr lvl="1"/>
            <a:r>
              <a:rPr lang="en-US" noProof="0" dirty="0"/>
              <a:t>Nodes are </a:t>
            </a:r>
            <a:r>
              <a:rPr lang="en-US" b="1" noProof="0" dirty="0"/>
              <a:t>RDDs</a:t>
            </a:r>
          </a:p>
          <a:p>
            <a:pPr lvl="1"/>
            <a:r>
              <a:rPr lang="en-US" noProof="0" dirty="0"/>
              <a:t>Edges are operations on RDDs</a:t>
            </a:r>
          </a:p>
          <a:p>
            <a:pPr lvl="1"/>
            <a:r>
              <a:rPr lang="en-US" noProof="0" dirty="0"/>
              <a:t>The graph is Directed: transformations from a partition A to a partition B</a:t>
            </a:r>
          </a:p>
          <a:p>
            <a:pPr lvl="1"/>
            <a:r>
              <a:rPr lang="en-US" noProof="0" dirty="0"/>
              <a:t>The graph is Acyclic: transformations cannot return an old partition</a:t>
            </a:r>
          </a:p>
          <a:p>
            <a:endParaRPr lang="en-US" noProof="0" dirty="0"/>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77</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50027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sample DAG</a:t>
            </a:r>
          </a:p>
        </p:txBody>
      </p:sp>
      <p:sp>
        <p:nvSpPr>
          <p:cNvPr id="3" name="Segnaposto contenuto 2"/>
          <p:cNvSpPr>
            <a:spLocks noGrp="1"/>
          </p:cNvSpPr>
          <p:nvPr>
            <p:ph idx="1"/>
          </p:nvPr>
        </p:nvSpPr>
        <p:spPr/>
        <p:txBody>
          <a:bodyPr anchor="t"/>
          <a:lstStyle/>
          <a:p>
            <a:r>
              <a:rPr lang="en-US" noProof="0" dirty="0"/>
              <a:t>Word count in Scala</a:t>
            </a:r>
          </a:p>
          <a:p>
            <a:pPr lvl="1"/>
            <a:r>
              <a:rPr lang="en-US" noProof="0" dirty="0" err="1"/>
              <a:t>textFile</a:t>
            </a:r>
            <a:r>
              <a:rPr lang="en-US" noProof="0" dirty="0"/>
              <a:t> = </a:t>
            </a:r>
            <a:r>
              <a:rPr lang="en-US" noProof="0" dirty="0" err="1"/>
              <a:t>sc.textFile</a:t>
            </a:r>
            <a:r>
              <a:rPr lang="en-US" noProof="0" dirty="0"/>
              <a:t>("</a:t>
            </a:r>
            <a:r>
              <a:rPr lang="en-US" noProof="0" dirty="0" err="1"/>
              <a:t>hdfs</a:t>
            </a:r>
            <a:r>
              <a:rPr lang="en-US" noProof="0" dirty="0"/>
              <a:t>://...")</a:t>
            </a:r>
          </a:p>
          <a:p>
            <a:pPr lvl="1"/>
            <a:r>
              <a:rPr lang="en-US" noProof="0" dirty="0"/>
              <a:t>counts = </a:t>
            </a:r>
            <a:r>
              <a:rPr lang="en-US" noProof="0" dirty="0" err="1"/>
              <a:t>textFile.flatMap</a:t>
            </a:r>
            <a:r>
              <a:rPr lang="en-US" noProof="0" dirty="0"/>
              <a:t>(line =&gt; </a:t>
            </a:r>
            <a:r>
              <a:rPr lang="en-US" noProof="0" dirty="0" err="1"/>
              <a:t>line.split</a:t>
            </a:r>
            <a:r>
              <a:rPr lang="en-US" noProof="0" dirty="0"/>
              <a:t>(" "))</a:t>
            </a:r>
            <a:br>
              <a:rPr lang="en-US" noProof="0" dirty="0"/>
            </a:br>
            <a:r>
              <a:rPr lang="en-US" noProof="0" dirty="0"/>
              <a:t>	.map(lambda word: (word, 1))</a:t>
            </a:r>
            <a:br>
              <a:rPr lang="en-US" noProof="0" dirty="0"/>
            </a:br>
            <a:r>
              <a:rPr lang="en-US" noProof="0" dirty="0"/>
              <a:t>	.</a:t>
            </a:r>
            <a:r>
              <a:rPr lang="en-US" noProof="0" dirty="0" err="1"/>
              <a:t>reduceByKey</a:t>
            </a:r>
            <a:r>
              <a:rPr lang="en-US" noProof="0" dirty="0"/>
              <a:t>(lambda </a:t>
            </a:r>
            <a:r>
              <a:rPr lang="en-US" noProof="0" dirty="0" err="1"/>
              <a:t>a,b</a:t>
            </a:r>
            <a:r>
              <a:rPr lang="en-US" noProof="0" dirty="0"/>
              <a:t>: a + b)</a:t>
            </a:r>
          </a:p>
          <a:p>
            <a:pPr lvl="1"/>
            <a:r>
              <a:rPr lang="en-US" b="1" noProof="0" dirty="0" err="1"/>
              <a:t>counts.saveAsTextFile</a:t>
            </a:r>
            <a:r>
              <a:rPr lang="en-US" b="1" noProof="0" dirty="0"/>
              <a:t>("</a:t>
            </a:r>
            <a:r>
              <a:rPr lang="en-US" b="1" noProof="0" dirty="0" err="1"/>
              <a:t>hdfs</a:t>
            </a:r>
            <a:r>
              <a:rPr lang="en-US" b="1" noProof="0" dirty="0"/>
              <a: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78</a:t>
            </a:fld>
            <a:endParaRPr lang="en-US" dirty="0"/>
          </a:p>
        </p:txBody>
      </p:sp>
      <p:sp>
        <p:nvSpPr>
          <p:cNvPr id="5" name="Cilindro 4"/>
          <p:cNvSpPr/>
          <p:nvPr/>
        </p:nvSpPr>
        <p:spPr>
          <a:xfrm>
            <a:off x="2901951" y="4620498"/>
            <a:ext cx="531708" cy="4898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CasellaDiTesto 5"/>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7" name="Rettangolo arrotondato 6"/>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Rettangolo arrotondato 7"/>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Rettangolo arrotondato 8"/>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ttangolo arrotondato 9"/>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Rettangolo arrotondato 10"/>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Rettangolo arrotondato 23"/>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Rettangolo arrotondato 24"/>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6" name="Rettangolo arrotondato 25"/>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7" name="Rettangolo arrotondato 26"/>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Rettangolo arrotondato 27"/>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Rettangolo arrotondato 29"/>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1" name="Rettangolo arrotondato 30"/>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2" name="Rettangolo arrotondato 31"/>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3" name="Rettangolo arrotondato 32"/>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4" name="Rettangolo arrotondato 33"/>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6" name="Rettangolo arrotondato 35"/>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Rettangolo arrotondato 36"/>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8" name="Rettangolo arrotondato 37"/>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9" name="Rettangolo arrotondato 38"/>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2" name="Cilindro 41"/>
          <p:cNvSpPr/>
          <p:nvPr/>
        </p:nvSpPr>
        <p:spPr>
          <a:xfrm>
            <a:off x="8872951" y="4642721"/>
            <a:ext cx="531708" cy="4898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44" name="Connettore 2 43"/>
          <p:cNvCxnSpPr>
            <a:stCxn id="5" idx="4"/>
            <a:endCxn id="7" idx="1"/>
          </p:cNvCxnSpPr>
          <p:nvPr/>
        </p:nvCxnSpPr>
        <p:spPr>
          <a:xfrm>
            <a:off x="3433659" y="4865442"/>
            <a:ext cx="607200" cy="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p:cNvCxnSpPr>
            <a:stCxn id="8" idx="3"/>
            <a:endCxn id="25"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p:cNvCxnSpPr>
            <a:stCxn id="9" idx="3"/>
            <a:endCxn id="26"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ttore 2 54"/>
          <p:cNvCxnSpPr>
            <a:stCxn id="10" idx="3"/>
            <a:endCxn id="27"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p:cNvCxnSpPr>
            <a:stCxn id="11" idx="3"/>
            <a:endCxn id="28"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a:stCxn id="25" idx="3"/>
            <a:endCxn id="31"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ttore 2 63"/>
          <p:cNvCxnSpPr>
            <a:stCxn id="26" idx="3"/>
            <a:endCxn id="32"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a:stCxn id="27" idx="3"/>
            <a:endCxn id="33"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p:cNvCxnSpPr>
            <a:stCxn id="28" idx="3"/>
            <a:endCxn id="34"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a:stCxn id="31" idx="3"/>
            <a:endCxn id="37"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 2 67"/>
          <p:cNvCxnSpPr>
            <a:stCxn id="32" idx="3"/>
            <a:endCxn id="37"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 2 68"/>
          <p:cNvCxnSpPr>
            <a:stCxn id="33" idx="3"/>
            <a:endCxn id="37"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ttore 2 69"/>
          <p:cNvCxnSpPr>
            <a:stCxn id="34" idx="3"/>
            <a:endCxn id="37"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ttore 2 90"/>
          <p:cNvCxnSpPr>
            <a:stCxn id="31" idx="3"/>
            <a:endCxn id="38"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a:stCxn id="32" idx="3"/>
            <a:endCxn id="38"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p:cNvCxnSpPr>
            <a:stCxn id="33" idx="3"/>
            <a:endCxn id="39"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p:cNvCxnSpPr>
            <a:stCxn id="34" idx="3"/>
            <a:endCxn id="38"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ttore 2 95"/>
          <p:cNvCxnSpPr>
            <a:stCxn id="32" idx="3"/>
            <a:endCxn id="39"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a:stCxn id="33" idx="3"/>
            <a:endCxn id="38"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p:cNvCxnSpPr>
            <a:stCxn id="34" idx="3"/>
            <a:endCxn id="39"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a:stCxn id="31" idx="3"/>
            <a:endCxn id="39"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ttore 2 130"/>
          <p:cNvCxnSpPr>
            <a:stCxn id="38" idx="3"/>
            <a:endCxn id="42" idx="2"/>
          </p:cNvCxnSpPr>
          <p:nvPr/>
        </p:nvCxnSpPr>
        <p:spPr>
          <a:xfrm flipV="1">
            <a:off x="8245917" y="4887665"/>
            <a:ext cx="627035" cy="913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CasellaDiTesto 137"/>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39" name="CasellaDiTesto 138"/>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40" name="CasellaDiTesto 139"/>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142" name="CasellaDiTesto 141"/>
          <p:cNvSpPr txBox="1"/>
          <p:nvPr/>
        </p:nvSpPr>
        <p:spPr>
          <a:xfrm>
            <a:off x="8688388" y="5616787"/>
            <a:ext cx="889667" cy="584775"/>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saveAs</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53" name="Rettangolo con angoli arrotondati sullo stesso lato 52"/>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655246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DAG decomposed into stages</a:t>
            </a:r>
          </a:p>
        </p:txBody>
      </p:sp>
      <p:sp>
        <p:nvSpPr>
          <p:cNvPr id="3" name="Segnaposto contenuto 2"/>
          <p:cNvSpPr>
            <a:spLocks noGrp="1"/>
          </p:cNvSpPr>
          <p:nvPr>
            <p:ph idx="1"/>
          </p:nvPr>
        </p:nvSpPr>
        <p:spPr/>
        <p:txBody>
          <a:bodyPr anchor="t"/>
          <a:lstStyle/>
          <a:p>
            <a:r>
              <a:rPr lang="en-US" noProof="0" dirty="0"/>
              <a:t>The execution plan is compiled into physical </a:t>
            </a:r>
            <a:r>
              <a:rPr lang="en-US" b="1" noProof="0" dirty="0"/>
              <a:t>stages</a:t>
            </a:r>
          </a:p>
          <a:p>
            <a:pPr lvl="1"/>
            <a:r>
              <a:rPr lang="en-US" noProof="0" dirty="0"/>
              <a:t>Stages’ boundaries are defined by shuffle operations</a:t>
            </a:r>
          </a:p>
          <a:p>
            <a:pPr lvl="1"/>
            <a:r>
              <a:rPr lang="en-US" noProof="0" dirty="0"/>
              <a:t>Operations with narrow dependencies are pipelined as much as possible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79</a:t>
            </a:fld>
            <a:endParaRPr lang="en-US" dirty="0"/>
          </a:p>
        </p:txBody>
      </p:sp>
      <p:sp>
        <p:nvSpPr>
          <p:cNvPr id="12" name="Rettangolo arrotondato 11"/>
          <p:cNvSpPr/>
          <p:nvPr/>
        </p:nvSpPr>
        <p:spPr>
          <a:xfrm>
            <a:off x="3852334" y="3632883"/>
            <a:ext cx="3513667"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1</a:t>
            </a:r>
          </a:p>
        </p:txBody>
      </p:sp>
      <p:sp>
        <p:nvSpPr>
          <p:cNvPr id="57" name="Rettangolo arrotondato 56"/>
          <p:cNvSpPr/>
          <p:nvPr/>
        </p:nvSpPr>
        <p:spPr>
          <a:xfrm>
            <a:off x="7418310" y="3632883"/>
            <a:ext cx="1141491"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2</a:t>
            </a:r>
          </a:p>
        </p:txBody>
      </p:sp>
      <p:sp>
        <p:nvSpPr>
          <p:cNvPr id="53" name="CasellaDiTesto 52"/>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54" name="Rettangolo arrotondato 53"/>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9" name="Rettangolo arrotondato 58"/>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0" name="Rettangolo arrotondato 59"/>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1" name="Rettangolo arrotondato 60"/>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2" name="Rettangolo arrotondato 61"/>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1" name="Rettangolo arrotondato 70"/>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2" name="Rettangolo arrotondato 71"/>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3" name="Rettangolo arrotondato 72"/>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4" name="Rettangolo arrotondato 73"/>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5" name="Rettangolo arrotondato 74"/>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6" name="Rettangolo arrotondato 75"/>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7" name="Rettangolo arrotondato 76"/>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8" name="Rettangolo arrotondato 77"/>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9" name="Rettangolo arrotondato 78"/>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0" name="Rettangolo arrotondato 79"/>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1" name="Rettangolo arrotondato 80"/>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2" name="Rettangolo arrotondato 81"/>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3" name="Rettangolo arrotondato 82"/>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4" name="Rettangolo arrotondato 83"/>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85" name="Connettore 2 84"/>
          <p:cNvCxnSpPr>
            <a:stCxn id="59" idx="3"/>
            <a:endCxn id="72"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ttore 2 85"/>
          <p:cNvCxnSpPr>
            <a:stCxn id="60" idx="3"/>
            <a:endCxn id="73"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ttore 2 86"/>
          <p:cNvCxnSpPr>
            <a:stCxn id="61" idx="3"/>
            <a:endCxn id="74"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ttore 2 87"/>
          <p:cNvCxnSpPr>
            <a:stCxn id="62" idx="3"/>
            <a:endCxn id="75"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p:cNvCxnSpPr>
            <a:stCxn id="72" idx="3"/>
            <a:endCxn id="77"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ttore 2 89"/>
          <p:cNvCxnSpPr>
            <a:stCxn id="73" idx="3"/>
            <a:endCxn id="78"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a:stCxn id="74" idx="3"/>
            <a:endCxn id="79"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ttore 2 98"/>
          <p:cNvCxnSpPr>
            <a:stCxn id="75" idx="3"/>
            <a:endCxn id="80"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ttore 2 99"/>
          <p:cNvCxnSpPr>
            <a:stCxn id="77" idx="3"/>
            <a:endCxn id="82"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a:stCxn id="78" idx="3"/>
            <a:endCxn id="82"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ttore 2 101"/>
          <p:cNvCxnSpPr>
            <a:stCxn id="79" idx="3"/>
            <a:endCxn id="82"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ttore 2 102"/>
          <p:cNvCxnSpPr>
            <a:stCxn id="80" idx="3"/>
            <a:endCxn id="82"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p:cNvCxnSpPr>
            <a:stCxn id="77" idx="3"/>
            <a:endCxn id="83"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ttore 2 104"/>
          <p:cNvCxnSpPr>
            <a:stCxn id="78" idx="3"/>
            <a:endCxn id="83"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p:cNvCxnSpPr>
            <a:stCxn id="79" idx="3"/>
            <a:endCxn id="84"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ttore 2 106"/>
          <p:cNvCxnSpPr>
            <a:stCxn id="80" idx="3"/>
            <a:endCxn id="83"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ttore 2 107"/>
          <p:cNvCxnSpPr>
            <a:stCxn id="78" idx="3"/>
            <a:endCxn id="84"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ttore 2 108"/>
          <p:cNvCxnSpPr>
            <a:stCxn id="79" idx="3"/>
            <a:endCxn id="83"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ttore 2 109"/>
          <p:cNvCxnSpPr>
            <a:stCxn id="80" idx="3"/>
            <a:endCxn id="84"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a:stCxn id="77" idx="3"/>
            <a:endCxn id="84"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CasellaDiTesto 111"/>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13" name="CasellaDiTesto 112"/>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14" name="CasellaDiTesto 113"/>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50" name="Rettangolo con angoli arrotondati sullo stesso lato 4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70953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US" noProof="0" dirty="0"/>
              <a:t>What we are going to do</a:t>
            </a:r>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lstStyle/>
          <a:p>
            <a:r>
              <a:rPr lang="en-US" noProof="0" dirty="0"/>
              <a:t>Define big data</a:t>
            </a:r>
          </a:p>
          <a:p>
            <a:r>
              <a:rPr lang="en-US" noProof="0" dirty="0"/>
              <a:t>Why the hype behind big data</a:t>
            </a:r>
          </a:p>
          <a:p>
            <a:r>
              <a:rPr lang="en-US" noProof="0" dirty="0"/>
              <a:t>Architectures</a:t>
            </a:r>
          </a:p>
          <a:p>
            <a:pPr lvl="1"/>
            <a:r>
              <a:rPr lang="en-US" noProof="0" dirty="0"/>
              <a:t>Hardware</a:t>
            </a:r>
          </a:p>
          <a:p>
            <a:pPr lvl="1"/>
            <a:r>
              <a:rPr lang="en-US" noProof="0" dirty="0"/>
              <a:t>Software</a:t>
            </a:r>
          </a:p>
          <a:p>
            <a:pPr lvl="2"/>
            <a:r>
              <a:rPr lang="en-US" noProof="0" dirty="0"/>
              <a:t>Data storage</a:t>
            </a:r>
          </a:p>
          <a:p>
            <a:pPr lvl="2"/>
            <a:r>
              <a:rPr lang="en-US" noProof="0" dirty="0"/>
              <a:t>Data processing (batch, interactive, streaming)</a:t>
            </a:r>
          </a:p>
          <a:p>
            <a:pPr lvl="1"/>
            <a:r>
              <a:rPr lang="en-US" noProof="0" dirty="0"/>
              <a:t>Reference architectures</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11" name="Segnaposto contenuto 10">
            <a:extLst>
              <a:ext uri="{FF2B5EF4-FFF2-40B4-BE49-F238E27FC236}">
                <a16:creationId xmlns:a16="http://schemas.microsoft.com/office/drawing/2014/main" id="{43E646DA-B4A1-AA26-E0D7-A463805612A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1577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Stages decomposed into tasks</a:t>
            </a:r>
          </a:p>
        </p:txBody>
      </p:sp>
      <p:sp>
        <p:nvSpPr>
          <p:cNvPr id="3" name="Segnaposto contenuto 2"/>
          <p:cNvSpPr>
            <a:spLocks noGrp="1"/>
          </p:cNvSpPr>
          <p:nvPr>
            <p:ph idx="1"/>
          </p:nvPr>
        </p:nvSpPr>
        <p:spPr/>
        <p:txBody>
          <a:bodyPr anchor="t"/>
          <a:lstStyle/>
          <a:p>
            <a:r>
              <a:rPr lang="en-US" noProof="0" dirty="0"/>
              <a:t>The fundamental unit of execution is the one of </a:t>
            </a:r>
            <a:r>
              <a:rPr lang="en-US" b="1" noProof="0" dirty="0"/>
              <a:t>tasks</a:t>
            </a:r>
          </a:p>
          <a:p>
            <a:pPr lvl="1"/>
            <a:r>
              <a:rPr lang="en-US" noProof="0" dirty="0"/>
              <a:t>A task is created for each partition in the new RDD</a:t>
            </a:r>
          </a:p>
          <a:p>
            <a:pPr lvl="1"/>
            <a:r>
              <a:rPr lang="en-US" noProof="0" dirty="0"/>
              <a:t>Tasks are scheduled and assigned to the worker nodes based on data locality</a:t>
            </a:r>
          </a:p>
          <a:p>
            <a:pPr lvl="1"/>
            <a:r>
              <a:rPr lang="en-US" noProof="0" dirty="0"/>
              <a:t>The scheduler can run the same task on multiple nodes in case of stragglers (i.e., slow nodes)</a:t>
            </a:r>
          </a:p>
          <a:p>
            <a:pPr lvl="1"/>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80</a:t>
            </a:fld>
            <a:endParaRPr lang="en-US" dirty="0"/>
          </a:p>
        </p:txBody>
      </p:sp>
      <p:sp>
        <p:nvSpPr>
          <p:cNvPr id="99" name="Rettangolo arrotondato 98"/>
          <p:cNvSpPr/>
          <p:nvPr/>
        </p:nvSpPr>
        <p:spPr>
          <a:xfrm>
            <a:off x="3852334" y="3632883"/>
            <a:ext cx="3513667"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1</a:t>
            </a:r>
          </a:p>
        </p:txBody>
      </p:sp>
      <p:sp>
        <p:nvSpPr>
          <p:cNvPr id="100" name="Rettangolo arrotondato 99"/>
          <p:cNvSpPr/>
          <p:nvPr/>
        </p:nvSpPr>
        <p:spPr>
          <a:xfrm>
            <a:off x="7418310" y="3632883"/>
            <a:ext cx="1141491" cy="2575216"/>
          </a:xfrm>
          <a:prstGeom prst="roundRect">
            <a:avLst>
              <a:gd name="adj" fmla="val 72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r>
              <a:rPr lang="en-US" sz="1600" dirty="0">
                <a:solidFill>
                  <a:schemeClr val="tx1">
                    <a:lumMod val="75000"/>
                    <a:lumOff val="25000"/>
                  </a:schemeClr>
                </a:solidFill>
                <a:latin typeface="Helvetica" panose="020B0604020202020204" pitchFamily="34" charset="0"/>
                <a:cs typeface="Helvetica" panose="020B0604020202020204" pitchFamily="34" charset="0"/>
              </a:rPr>
              <a:t>Stage 2</a:t>
            </a:r>
          </a:p>
        </p:txBody>
      </p:sp>
      <p:sp>
        <p:nvSpPr>
          <p:cNvPr id="101" name="CasellaDiTesto 100"/>
          <p:cNvSpPr txBox="1"/>
          <p:nvPr/>
        </p:nvSpPr>
        <p:spPr>
          <a:xfrm>
            <a:off x="3946492" y="5768864"/>
            <a:ext cx="845103"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textFile</a:t>
            </a:r>
            <a:endParaRPr lang="en-US" sz="1600" dirty="0">
              <a:latin typeface="Helvetica" panose="020B0604020202020204" pitchFamily="34" charset="0"/>
              <a:cs typeface="Helvetica" panose="020B0604020202020204" pitchFamily="34" charset="0"/>
            </a:endParaRPr>
          </a:p>
        </p:txBody>
      </p:sp>
      <p:sp>
        <p:nvSpPr>
          <p:cNvPr id="102" name="Rettangolo arrotondato 101"/>
          <p:cNvSpPr/>
          <p:nvPr/>
        </p:nvSpPr>
        <p:spPr>
          <a:xfrm>
            <a:off x="4040860"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3" name="Rettangolo arrotondato 102"/>
          <p:cNvSpPr/>
          <p:nvPr/>
        </p:nvSpPr>
        <p:spPr>
          <a:xfrm>
            <a:off x="4120475"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4" name="Rettangolo arrotondato 103"/>
          <p:cNvSpPr/>
          <p:nvPr/>
        </p:nvSpPr>
        <p:spPr>
          <a:xfrm>
            <a:off x="4116241"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5" name="Rettangolo arrotondato 104"/>
          <p:cNvSpPr/>
          <p:nvPr/>
        </p:nvSpPr>
        <p:spPr>
          <a:xfrm>
            <a:off x="4116241"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6" name="Rettangolo arrotondato 105"/>
          <p:cNvSpPr/>
          <p:nvPr/>
        </p:nvSpPr>
        <p:spPr>
          <a:xfrm>
            <a:off x="4120474"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7" name="Rettangolo arrotondato 106"/>
          <p:cNvSpPr/>
          <p:nvPr/>
        </p:nvSpPr>
        <p:spPr>
          <a:xfrm>
            <a:off x="5248883"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8" name="Rettangolo arrotondato 107"/>
          <p:cNvSpPr/>
          <p:nvPr/>
        </p:nvSpPr>
        <p:spPr>
          <a:xfrm>
            <a:off x="5328498"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9" name="Rettangolo arrotondato 108"/>
          <p:cNvSpPr/>
          <p:nvPr/>
        </p:nvSpPr>
        <p:spPr>
          <a:xfrm>
            <a:off x="5324264"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0" name="Rettangolo arrotondato 109"/>
          <p:cNvSpPr/>
          <p:nvPr/>
        </p:nvSpPr>
        <p:spPr>
          <a:xfrm>
            <a:off x="5324264"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1" name="Rettangolo arrotondato 110"/>
          <p:cNvSpPr/>
          <p:nvPr/>
        </p:nvSpPr>
        <p:spPr>
          <a:xfrm>
            <a:off x="5328497"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2" name="Rettangolo arrotondato 111"/>
          <p:cNvSpPr/>
          <p:nvPr/>
        </p:nvSpPr>
        <p:spPr>
          <a:xfrm>
            <a:off x="6456906" y="3979844"/>
            <a:ext cx="660401" cy="177800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3" name="Rettangolo arrotondato 112"/>
          <p:cNvSpPr/>
          <p:nvPr/>
        </p:nvSpPr>
        <p:spPr>
          <a:xfrm>
            <a:off x="6536521" y="404757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4" name="Rettangolo arrotondato 113"/>
          <p:cNvSpPr/>
          <p:nvPr/>
        </p:nvSpPr>
        <p:spPr>
          <a:xfrm>
            <a:off x="6532287" y="4484458"/>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5" name="Rettangolo arrotondato 114"/>
          <p:cNvSpPr/>
          <p:nvPr/>
        </p:nvSpPr>
        <p:spPr>
          <a:xfrm>
            <a:off x="6532287" y="4920491"/>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6" name="Rettangolo arrotondato 115"/>
          <p:cNvSpPr/>
          <p:nvPr/>
        </p:nvSpPr>
        <p:spPr>
          <a:xfrm>
            <a:off x="6536520" y="5356524"/>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7" name="Rettangolo arrotondato 116"/>
          <p:cNvSpPr/>
          <p:nvPr/>
        </p:nvSpPr>
        <p:spPr>
          <a:xfrm>
            <a:off x="7664929" y="4227085"/>
            <a:ext cx="660401" cy="1334650"/>
          </a:xfrm>
          <a:prstGeom prst="roundRect">
            <a:avLst/>
          </a:prstGeom>
          <a:no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8" name="Rettangolo arrotondato 117"/>
          <p:cNvSpPr/>
          <p:nvPr/>
        </p:nvSpPr>
        <p:spPr>
          <a:xfrm>
            <a:off x="7744544" y="429481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9" name="Rettangolo arrotondato 118"/>
          <p:cNvSpPr/>
          <p:nvPr/>
        </p:nvSpPr>
        <p:spPr>
          <a:xfrm>
            <a:off x="7740310" y="4731699"/>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0" name="Rettangolo arrotondato 119"/>
          <p:cNvSpPr/>
          <p:nvPr/>
        </p:nvSpPr>
        <p:spPr>
          <a:xfrm>
            <a:off x="7740310" y="5167732"/>
            <a:ext cx="505607" cy="330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121" name="Connettore 2 120"/>
          <p:cNvCxnSpPr>
            <a:stCxn id="103" idx="3"/>
            <a:endCxn id="108" idx="1"/>
          </p:cNvCxnSpPr>
          <p:nvPr/>
        </p:nvCxnSpPr>
        <p:spPr>
          <a:xfrm>
            <a:off x="4626081"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2 121"/>
          <p:cNvCxnSpPr>
            <a:stCxn id="104" idx="3"/>
            <a:endCxn id="109" idx="1"/>
          </p:cNvCxnSpPr>
          <p:nvPr/>
        </p:nvCxnSpPr>
        <p:spPr>
          <a:xfrm>
            <a:off x="4621847"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a:stCxn id="105" idx="3"/>
            <a:endCxn id="110" idx="1"/>
          </p:cNvCxnSpPr>
          <p:nvPr/>
        </p:nvCxnSpPr>
        <p:spPr>
          <a:xfrm>
            <a:off x="4621847"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p:cNvCxnSpPr>
            <a:stCxn id="106" idx="3"/>
            <a:endCxn id="111" idx="1"/>
          </p:cNvCxnSpPr>
          <p:nvPr/>
        </p:nvCxnSpPr>
        <p:spPr>
          <a:xfrm>
            <a:off x="4626080"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p:cNvCxnSpPr>
            <a:stCxn id="108" idx="3"/>
            <a:endCxn id="113" idx="1"/>
          </p:cNvCxnSpPr>
          <p:nvPr/>
        </p:nvCxnSpPr>
        <p:spPr>
          <a:xfrm>
            <a:off x="5834104" y="421267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a:stCxn id="109" idx="3"/>
            <a:endCxn id="114" idx="1"/>
          </p:cNvCxnSpPr>
          <p:nvPr/>
        </p:nvCxnSpPr>
        <p:spPr>
          <a:xfrm>
            <a:off x="5829870" y="4649558"/>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ttore 2 126"/>
          <p:cNvCxnSpPr>
            <a:stCxn id="110" idx="3"/>
            <a:endCxn id="115" idx="1"/>
          </p:cNvCxnSpPr>
          <p:nvPr/>
        </p:nvCxnSpPr>
        <p:spPr>
          <a:xfrm>
            <a:off x="5829870" y="5085591"/>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ttore 2 128"/>
          <p:cNvCxnSpPr>
            <a:stCxn id="111" idx="3"/>
            <a:endCxn id="116" idx="1"/>
          </p:cNvCxnSpPr>
          <p:nvPr/>
        </p:nvCxnSpPr>
        <p:spPr>
          <a:xfrm>
            <a:off x="5834103" y="5521624"/>
            <a:ext cx="702416"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a:stCxn id="113" idx="3"/>
            <a:endCxn id="118" idx="1"/>
          </p:cNvCxnSpPr>
          <p:nvPr/>
        </p:nvCxnSpPr>
        <p:spPr>
          <a:xfrm>
            <a:off x="7042127" y="421267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ttore 2 131"/>
          <p:cNvCxnSpPr>
            <a:stCxn id="114" idx="3"/>
            <a:endCxn id="118" idx="1"/>
          </p:cNvCxnSpPr>
          <p:nvPr/>
        </p:nvCxnSpPr>
        <p:spPr>
          <a:xfrm flipV="1">
            <a:off x="7037893" y="4459920"/>
            <a:ext cx="706650" cy="18963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a:stCxn id="115" idx="3"/>
            <a:endCxn id="118" idx="1"/>
          </p:cNvCxnSpPr>
          <p:nvPr/>
        </p:nvCxnSpPr>
        <p:spPr>
          <a:xfrm flipV="1">
            <a:off x="7037893" y="4459919"/>
            <a:ext cx="706650" cy="62567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ttore 2 133"/>
          <p:cNvCxnSpPr>
            <a:stCxn id="116" idx="3"/>
            <a:endCxn id="118" idx="1"/>
          </p:cNvCxnSpPr>
          <p:nvPr/>
        </p:nvCxnSpPr>
        <p:spPr>
          <a:xfrm flipV="1">
            <a:off x="7042127" y="4459920"/>
            <a:ext cx="702417" cy="10617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ttore 2 134"/>
          <p:cNvCxnSpPr>
            <a:stCxn id="113" idx="3"/>
            <a:endCxn id="119" idx="1"/>
          </p:cNvCxnSpPr>
          <p:nvPr/>
        </p:nvCxnSpPr>
        <p:spPr>
          <a:xfrm>
            <a:off x="7042127" y="4212679"/>
            <a:ext cx="698182" cy="6841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a:stCxn id="114" idx="3"/>
            <a:endCxn id="119" idx="1"/>
          </p:cNvCxnSpPr>
          <p:nvPr/>
        </p:nvCxnSpPr>
        <p:spPr>
          <a:xfrm>
            <a:off x="7037893" y="4649559"/>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ttore 2 136"/>
          <p:cNvCxnSpPr>
            <a:stCxn id="115" idx="3"/>
            <a:endCxn id="120" idx="1"/>
          </p:cNvCxnSpPr>
          <p:nvPr/>
        </p:nvCxnSpPr>
        <p:spPr>
          <a:xfrm>
            <a:off x="7037893" y="5085592"/>
            <a:ext cx="702416" cy="24724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a:stCxn id="116" idx="3"/>
            <a:endCxn id="119" idx="1"/>
          </p:cNvCxnSpPr>
          <p:nvPr/>
        </p:nvCxnSpPr>
        <p:spPr>
          <a:xfrm flipV="1">
            <a:off x="7042127" y="4896800"/>
            <a:ext cx="698183" cy="62482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ttore 2 142"/>
          <p:cNvCxnSpPr>
            <a:stCxn id="114" idx="3"/>
            <a:endCxn id="120" idx="1"/>
          </p:cNvCxnSpPr>
          <p:nvPr/>
        </p:nvCxnSpPr>
        <p:spPr>
          <a:xfrm>
            <a:off x="7037893" y="4649558"/>
            <a:ext cx="702416" cy="68327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ttore 2 143"/>
          <p:cNvCxnSpPr>
            <a:stCxn id="115" idx="3"/>
            <a:endCxn id="119" idx="1"/>
          </p:cNvCxnSpPr>
          <p:nvPr/>
        </p:nvCxnSpPr>
        <p:spPr>
          <a:xfrm flipV="1">
            <a:off x="7037893" y="4896799"/>
            <a:ext cx="702416"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a:stCxn id="116" idx="3"/>
            <a:endCxn id="120" idx="1"/>
          </p:cNvCxnSpPr>
          <p:nvPr/>
        </p:nvCxnSpPr>
        <p:spPr>
          <a:xfrm flipV="1">
            <a:off x="7042127" y="5332832"/>
            <a:ext cx="698183" cy="18879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nettore 2 145"/>
          <p:cNvCxnSpPr>
            <a:stCxn id="113" idx="3"/>
            <a:endCxn id="120" idx="1"/>
          </p:cNvCxnSpPr>
          <p:nvPr/>
        </p:nvCxnSpPr>
        <p:spPr>
          <a:xfrm>
            <a:off x="7042127" y="4212678"/>
            <a:ext cx="698182" cy="112015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146"/>
          <p:cNvSpPr txBox="1"/>
          <p:nvPr/>
        </p:nvSpPr>
        <p:spPr>
          <a:xfrm>
            <a:off x="5148103" y="5763374"/>
            <a:ext cx="857927" cy="338554"/>
          </a:xfrm>
          <a:prstGeom prst="rect">
            <a:avLst/>
          </a:prstGeom>
          <a:noFill/>
        </p:spPr>
        <p:txBody>
          <a:bodyPr wrap="none" rtlCol="0">
            <a:spAutoFit/>
          </a:bodyPr>
          <a:lstStyle/>
          <a:p>
            <a:pPr algn="ctr"/>
            <a:r>
              <a:rPr lang="en-US" sz="1600" dirty="0" err="1">
                <a:latin typeface="Helvetica" panose="020B0604020202020204" pitchFamily="34" charset="0"/>
                <a:cs typeface="Helvetica" panose="020B0604020202020204" pitchFamily="34" charset="0"/>
              </a:rPr>
              <a:t>flatMap</a:t>
            </a:r>
            <a:endParaRPr lang="en-US" sz="1600" dirty="0">
              <a:latin typeface="Helvetica" panose="020B0604020202020204" pitchFamily="34" charset="0"/>
              <a:cs typeface="Helvetica" panose="020B0604020202020204" pitchFamily="34" charset="0"/>
            </a:endParaRPr>
          </a:p>
        </p:txBody>
      </p:sp>
      <p:sp>
        <p:nvSpPr>
          <p:cNvPr id="148" name="CasellaDiTesto 147"/>
          <p:cNvSpPr txBox="1"/>
          <p:nvPr/>
        </p:nvSpPr>
        <p:spPr>
          <a:xfrm>
            <a:off x="6493183" y="5768864"/>
            <a:ext cx="583814" cy="338554"/>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map</a:t>
            </a:r>
          </a:p>
        </p:txBody>
      </p:sp>
      <p:sp>
        <p:nvSpPr>
          <p:cNvPr id="149" name="CasellaDiTesto 148"/>
          <p:cNvSpPr txBox="1"/>
          <p:nvPr/>
        </p:nvSpPr>
        <p:spPr>
          <a:xfrm>
            <a:off x="7589633" y="5614631"/>
            <a:ext cx="811441" cy="584775"/>
          </a:xfrm>
          <a:prstGeom prst="rect">
            <a:avLst/>
          </a:prstGeom>
          <a:noFill/>
        </p:spPr>
        <p:txBody>
          <a:bodyPr wrap="none" rtlCol="0">
            <a:spAutoFit/>
          </a:bodyPr>
          <a:lstStyle/>
          <a:p>
            <a:pPr algn="ctr"/>
            <a:r>
              <a:rPr lang="en-US" sz="1600" dirty="0">
                <a:latin typeface="Helvetica" panose="020B0604020202020204" pitchFamily="34" charset="0"/>
                <a:cs typeface="Helvetica" panose="020B0604020202020204" pitchFamily="34" charset="0"/>
              </a:rPr>
              <a:t>reduce</a:t>
            </a:r>
            <a:br>
              <a:rPr lang="en-US" sz="1600" dirty="0">
                <a:latin typeface="Helvetica" panose="020B0604020202020204" pitchFamily="34" charset="0"/>
                <a:cs typeface="Helvetica" panose="020B0604020202020204" pitchFamily="34" charset="0"/>
              </a:rPr>
            </a:br>
            <a:r>
              <a:rPr lang="en-US" sz="1600" dirty="0" err="1">
                <a:latin typeface="Helvetica" panose="020B0604020202020204" pitchFamily="34" charset="0"/>
                <a:cs typeface="Helvetica" panose="020B0604020202020204" pitchFamily="34" charset="0"/>
              </a:rPr>
              <a:t>ByKey</a:t>
            </a:r>
            <a:endParaRPr lang="en-US" sz="1600" dirty="0">
              <a:latin typeface="Helvetica" panose="020B0604020202020204" pitchFamily="34" charset="0"/>
              <a:cs typeface="Helvetica" panose="020B0604020202020204" pitchFamily="34" charset="0"/>
            </a:endParaRPr>
          </a:p>
        </p:txBody>
      </p:sp>
      <p:sp>
        <p:nvSpPr>
          <p:cNvPr id="88" name="Rettangolo arrotondato 87"/>
          <p:cNvSpPr/>
          <p:nvPr/>
        </p:nvSpPr>
        <p:spPr>
          <a:xfrm>
            <a:off x="4087117" y="4037528"/>
            <a:ext cx="3001066"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1</a:t>
            </a:r>
          </a:p>
        </p:txBody>
      </p:sp>
      <p:sp>
        <p:nvSpPr>
          <p:cNvPr id="89" name="Rettangolo arrotondato 88"/>
          <p:cNvSpPr/>
          <p:nvPr/>
        </p:nvSpPr>
        <p:spPr>
          <a:xfrm>
            <a:off x="4079162" y="4470884"/>
            <a:ext cx="3001066"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2</a:t>
            </a:r>
          </a:p>
        </p:txBody>
      </p:sp>
      <p:sp>
        <p:nvSpPr>
          <p:cNvPr id="90" name="Rettangolo arrotondato 89"/>
          <p:cNvSpPr/>
          <p:nvPr/>
        </p:nvSpPr>
        <p:spPr>
          <a:xfrm>
            <a:off x="4078650" y="4900570"/>
            <a:ext cx="3001066"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3</a:t>
            </a:r>
          </a:p>
        </p:txBody>
      </p:sp>
      <p:sp>
        <p:nvSpPr>
          <p:cNvPr id="95" name="Rettangolo arrotondato 94"/>
          <p:cNvSpPr/>
          <p:nvPr/>
        </p:nvSpPr>
        <p:spPr>
          <a:xfrm>
            <a:off x="4078650" y="5331393"/>
            <a:ext cx="3001066"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4</a:t>
            </a:r>
          </a:p>
        </p:txBody>
      </p:sp>
      <p:sp>
        <p:nvSpPr>
          <p:cNvPr id="150" name="Rettangolo arrotondato 149"/>
          <p:cNvSpPr/>
          <p:nvPr/>
        </p:nvSpPr>
        <p:spPr>
          <a:xfrm>
            <a:off x="7714215" y="4274981"/>
            <a:ext cx="573717"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5</a:t>
            </a:r>
          </a:p>
        </p:txBody>
      </p:sp>
      <p:sp>
        <p:nvSpPr>
          <p:cNvPr id="151" name="Rettangolo arrotondato 150"/>
          <p:cNvSpPr/>
          <p:nvPr/>
        </p:nvSpPr>
        <p:spPr>
          <a:xfrm>
            <a:off x="7706260" y="4708337"/>
            <a:ext cx="573717" cy="372231"/>
          </a:xfrm>
          <a:prstGeom prst="roundRect">
            <a:avLst>
              <a:gd name="adj" fmla="val 0"/>
            </a:avLst>
          </a:prstGeom>
          <a:solidFill>
            <a:schemeClr val="accent3">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6</a:t>
            </a:r>
          </a:p>
        </p:txBody>
      </p:sp>
      <p:sp>
        <p:nvSpPr>
          <p:cNvPr id="152" name="Rettangolo arrotondato 151"/>
          <p:cNvSpPr/>
          <p:nvPr/>
        </p:nvSpPr>
        <p:spPr>
          <a:xfrm>
            <a:off x="7705748" y="5138023"/>
            <a:ext cx="573717" cy="372231"/>
          </a:xfrm>
          <a:prstGeom prst="roundRect">
            <a:avLst>
              <a:gd name="adj" fmla="val 0"/>
            </a:avLst>
          </a:prstGeom>
          <a:solidFill>
            <a:schemeClr val="accent4">
              <a:lumMod val="50000"/>
              <a:alpha val="8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18000" rIns="18000" rtlCol="0" anchor="ctr"/>
          <a:lstStyle/>
          <a:p>
            <a:pPr algn="ctr"/>
            <a:r>
              <a:rPr lang="en-US" sz="1200" dirty="0">
                <a:latin typeface="Helvetica" panose="020B0604020202020204" pitchFamily="34" charset="0"/>
                <a:cs typeface="Helvetica" panose="020B0604020202020204" pitchFamily="34" charset="0"/>
              </a:rPr>
              <a:t>Task 7</a:t>
            </a:r>
          </a:p>
        </p:txBody>
      </p:sp>
      <p:sp>
        <p:nvSpPr>
          <p:cNvPr id="57" name="Rettangolo con angoli arrotondati sullo stesso lato 5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0544125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architecture</a:t>
            </a:r>
          </a:p>
        </p:txBody>
      </p:sp>
      <p:sp>
        <p:nvSpPr>
          <p:cNvPr id="3" name="Segnaposto contenuto 2"/>
          <p:cNvSpPr>
            <a:spLocks noGrp="1"/>
          </p:cNvSpPr>
          <p:nvPr>
            <p:ph idx="1"/>
          </p:nvPr>
        </p:nvSpPr>
        <p:spPr/>
        <p:txBody>
          <a:bodyPr anchor="t">
            <a:normAutofit/>
          </a:bodyPr>
          <a:lstStyle/>
          <a:p>
            <a:r>
              <a:rPr lang="en-US" noProof="0" dirty="0"/>
              <a:t>Spark uses a </a:t>
            </a:r>
            <a:r>
              <a:rPr lang="en-US" i="1" noProof="0" dirty="0"/>
              <a:t>master/slave architecture</a:t>
            </a:r>
            <a:r>
              <a:rPr lang="en-US" noProof="0" dirty="0"/>
              <a:t> with one central coordinator (</a:t>
            </a:r>
            <a:r>
              <a:rPr lang="en-US" i="1" noProof="0" dirty="0"/>
              <a:t>driver</a:t>
            </a:r>
            <a:r>
              <a:rPr lang="en-US" noProof="0" dirty="0"/>
              <a:t>) and many distributed workers (</a:t>
            </a:r>
            <a:r>
              <a:rPr lang="en-US" i="1" noProof="0" dirty="0"/>
              <a:t>executors</a:t>
            </a:r>
            <a:r>
              <a:rPr lang="en-US" noProof="0" dirty="0"/>
              <a:t>)</a:t>
            </a:r>
          </a:p>
          <a:p>
            <a:pPr lvl="1"/>
            <a:r>
              <a:rPr lang="en-US" noProof="0" dirty="0"/>
              <a:t>The driver and each executor are independent Java processes</a:t>
            </a:r>
          </a:p>
          <a:p>
            <a:pPr lvl="1"/>
            <a:r>
              <a:rPr lang="en-US" noProof="0" dirty="0"/>
              <a:t>Together they form a Spark </a:t>
            </a:r>
            <a:r>
              <a:rPr lang="en-US" i="1" noProof="0" dirty="0"/>
              <a:t>application</a:t>
            </a:r>
          </a:p>
          <a:p>
            <a:r>
              <a:rPr lang="en-US" noProof="0" dirty="0"/>
              <a:t>The architecture is independent of the cluster manager that Spark runs on</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81</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bg1"/>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2010951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architecture</a:t>
            </a:r>
          </a:p>
        </p:txBody>
      </p:sp>
      <p:sp>
        <p:nvSpPr>
          <p:cNvPr id="3" name="Segnaposto contenuto 2"/>
          <p:cNvSpPr>
            <a:spLocks noGrp="1"/>
          </p:cNvSpPr>
          <p:nvPr>
            <p:ph idx="1"/>
          </p:nvPr>
        </p:nvSpPr>
        <p:spPr/>
        <p:txBody>
          <a:bodyPr anchor="t">
            <a:normAutofit/>
          </a:bodyPr>
          <a:lstStyle/>
          <a:p>
            <a:r>
              <a:rPr lang="en-US" noProof="0" dirty="0">
                <a:solidFill>
                  <a:schemeClr val="accent2"/>
                </a:solidFill>
              </a:rPr>
              <a:t>Cluster Manager</a:t>
            </a:r>
            <a:r>
              <a:rPr lang="en-US" noProof="0" dirty="0"/>
              <a:t>: the component responsible for assigning and managing the cluster’s resources (e.g., memory, processor time, …)</a:t>
            </a:r>
          </a:p>
          <a:p>
            <a:pPr lvl="1"/>
            <a:r>
              <a:rPr lang="en-US" noProof="0" dirty="0"/>
              <a:t>The cluster manager can be either the Spark standalone manager or any other compatible manager (e.g., YARN)</a:t>
            </a:r>
          </a:p>
          <a:p>
            <a:pPr lvl="1"/>
            <a:r>
              <a:rPr lang="en-US" noProof="0" dirty="0"/>
              <a:t>Launches executor processes on behalf of the driver</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82</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tx2"/>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58411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architecture</a:t>
            </a:r>
          </a:p>
        </p:txBody>
      </p:sp>
      <p:sp>
        <p:nvSpPr>
          <p:cNvPr id="3" name="Segnaposto contenuto 2"/>
          <p:cNvSpPr>
            <a:spLocks noGrp="1"/>
          </p:cNvSpPr>
          <p:nvPr>
            <p:ph idx="1"/>
          </p:nvPr>
        </p:nvSpPr>
        <p:spPr/>
        <p:txBody>
          <a:bodyPr anchor="t">
            <a:normAutofit/>
          </a:bodyPr>
          <a:lstStyle/>
          <a:p>
            <a:r>
              <a:rPr lang="en-US" noProof="0" dirty="0">
                <a:solidFill>
                  <a:schemeClr val="accent2"/>
                </a:solidFill>
              </a:rPr>
              <a:t>Executor</a:t>
            </a:r>
            <a:r>
              <a:rPr lang="en-US" noProof="0" dirty="0"/>
              <a:t>: a process responsible for executing the received tasks</a:t>
            </a:r>
          </a:p>
          <a:p>
            <a:pPr lvl="1"/>
            <a:r>
              <a:rPr lang="en-US" noProof="0" dirty="0"/>
              <a:t>Each spark application can have (and usually has) multiple executors, and</a:t>
            </a:r>
            <a:br>
              <a:rPr lang="en-US" noProof="0" dirty="0"/>
            </a:br>
            <a:r>
              <a:rPr lang="en-US" noProof="0" dirty="0"/>
              <a:t>each worker node can host many executors</a:t>
            </a:r>
          </a:p>
          <a:p>
            <a:pPr lvl="1"/>
            <a:r>
              <a:rPr lang="en-US" noProof="0" dirty="0"/>
              <a:t>Typically runs for the entire duration of the application</a:t>
            </a:r>
          </a:p>
          <a:p>
            <a:pPr lvl="1"/>
            <a:r>
              <a:rPr lang="en-US" noProof="0" dirty="0"/>
              <a:t>Stores (caches) RDD data in JVM heap</a:t>
            </a:r>
          </a:p>
          <a:p>
            <a:pPr lvl="1"/>
            <a:r>
              <a:rPr lang="en-US" noProof="0" dirty="0">
                <a:solidFill>
                  <a:schemeClr val="accent2"/>
                </a:solidFill>
              </a:rPr>
              <a:t>Tasks</a:t>
            </a:r>
            <a:r>
              <a:rPr lang="en-US" noProof="0" dirty="0"/>
              <a:t> are the smallest unit of work and are carried out by executors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83</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err="1">
                    <a:solidFill>
                      <a:schemeClr val="tx2"/>
                    </a:solidFill>
                    <a:latin typeface="Helvetica" panose="020B0604020202020204" pitchFamily="34" charset="0"/>
                    <a:cs typeface="Helvetica" panose="020B0604020202020204" pitchFamily="34" charset="0"/>
                  </a:rPr>
                  <a:t>Executor</a:t>
                </a:r>
                <a:endParaRPr lang="en-GB" sz="1400" dirty="0">
                  <a:solidFill>
                    <a:schemeClr val="tx2"/>
                  </a:solidFill>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err="1">
                    <a:solidFill>
                      <a:schemeClr val="tx2"/>
                    </a:solidFill>
                    <a:latin typeface="Helvetica" panose="020B0604020202020204" pitchFamily="34" charset="0"/>
                    <a:cs typeface="Helvetica" panose="020B0604020202020204" pitchFamily="34" charset="0"/>
                  </a:rPr>
                  <a:t>Executor</a:t>
                </a:r>
                <a:endParaRPr lang="en-GB" sz="1400" dirty="0">
                  <a:solidFill>
                    <a:schemeClr val="tx2"/>
                  </a:solidFill>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35326948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architecture</a:t>
            </a:r>
          </a:p>
        </p:txBody>
      </p:sp>
      <p:sp>
        <p:nvSpPr>
          <p:cNvPr id="3" name="Segnaposto contenuto 2"/>
          <p:cNvSpPr>
            <a:spLocks noGrp="1"/>
          </p:cNvSpPr>
          <p:nvPr>
            <p:ph idx="1"/>
          </p:nvPr>
        </p:nvSpPr>
        <p:spPr/>
        <p:txBody>
          <a:bodyPr anchor="t">
            <a:normAutofit/>
          </a:bodyPr>
          <a:lstStyle/>
          <a:p>
            <a:r>
              <a:rPr lang="en-US" noProof="0" dirty="0">
                <a:solidFill>
                  <a:schemeClr val="accent2"/>
                </a:solidFill>
              </a:rPr>
              <a:t>Driver Program </a:t>
            </a:r>
            <a:r>
              <a:rPr lang="en-US" noProof="0" dirty="0"/>
              <a:t>(a.k.a. </a:t>
            </a:r>
            <a:r>
              <a:rPr lang="en-US" i="1" noProof="0" dirty="0"/>
              <a:t>Spark Driver</a:t>
            </a:r>
            <a:r>
              <a:rPr lang="en-US" noProof="0" dirty="0"/>
              <a:t>, or simply </a:t>
            </a:r>
            <a:r>
              <a:rPr lang="en-US" i="1" noProof="0" dirty="0"/>
              <a:t>Driver)</a:t>
            </a:r>
          </a:p>
          <a:p>
            <a:pPr lvl="1"/>
            <a:r>
              <a:rPr lang="en-US" noProof="0" dirty="0"/>
              <a:t>Each spark application can only have one driver (entry point of Spark Shell)</a:t>
            </a:r>
          </a:p>
          <a:p>
            <a:pPr lvl="1"/>
            <a:r>
              <a:rPr lang="en-US" noProof="0" dirty="0"/>
              <a:t>Converts user program into tasks</a:t>
            </a:r>
          </a:p>
          <a:p>
            <a:pPr lvl="2"/>
            <a:r>
              <a:rPr lang="en-US" noProof="0" dirty="0"/>
              <a:t>Creates the </a:t>
            </a:r>
            <a:r>
              <a:rPr lang="en-US" b="1" noProof="0" dirty="0" err="1"/>
              <a:t>SparkContext</a:t>
            </a:r>
            <a:r>
              <a:rPr lang="en-US" noProof="0" dirty="0"/>
              <a:t>, i.e., the object that handles communications</a:t>
            </a:r>
          </a:p>
          <a:p>
            <a:pPr lvl="2"/>
            <a:r>
              <a:rPr lang="en-US" noProof="0" dirty="0"/>
              <a:t>Computes the logical </a:t>
            </a:r>
            <a:r>
              <a:rPr lang="en-US" b="1" noProof="0" dirty="0"/>
              <a:t>DAG</a:t>
            </a:r>
            <a:r>
              <a:rPr lang="en-US" noProof="0" dirty="0"/>
              <a:t> of operations and converts it into a physical </a:t>
            </a:r>
            <a:r>
              <a:rPr lang="en-US" b="1" noProof="0" dirty="0"/>
              <a:t>execution plan</a:t>
            </a:r>
            <a:endParaRPr lang="en-US" noProof="0" dirty="0"/>
          </a:p>
          <a:p>
            <a:pPr lvl="1"/>
            <a:r>
              <a:rPr lang="en-US" noProof="0" dirty="0"/>
              <a:t>Schedules tasks on executors</a:t>
            </a:r>
          </a:p>
          <a:p>
            <a:pPr lvl="2"/>
            <a:r>
              <a:rPr lang="en-US" noProof="0" dirty="0"/>
              <a:t>Has a </a:t>
            </a:r>
            <a:r>
              <a:rPr lang="en-US" b="1" noProof="0" dirty="0"/>
              <a:t>complete view </a:t>
            </a:r>
            <a:r>
              <a:rPr lang="en-US" noProof="0" dirty="0"/>
              <a:t>of the available executors and schedules tasks on them</a:t>
            </a:r>
          </a:p>
          <a:p>
            <a:pPr lvl="2"/>
            <a:r>
              <a:rPr lang="en-US" noProof="0" dirty="0"/>
              <a:t>Stores </a:t>
            </a:r>
            <a:r>
              <a:rPr lang="en-US" b="1" noProof="0" dirty="0"/>
              <a:t>metadata</a:t>
            </a:r>
            <a:r>
              <a:rPr lang="en-US" noProof="0" dirty="0"/>
              <a:t> about RDDs and their partitions</a:t>
            </a:r>
          </a:p>
          <a:p>
            <a:pPr lvl="1"/>
            <a:r>
              <a:rPr lang="en-US" noProof="0" dirty="0"/>
              <a:t>Launches a </a:t>
            </a:r>
            <a:r>
              <a:rPr lang="en-US" noProof="0" dirty="0" err="1"/>
              <a:t>webUI</a:t>
            </a:r>
            <a:endParaRPr lang="en-US" noProof="0" dirty="0"/>
          </a:p>
          <a:p>
            <a:pPr lvl="1"/>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84</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E1D713"/>
              </a:solidFill>
              <a:ln>
                <a:solidFill>
                  <a:srgbClr val="CCCC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it-IT" sz="1400" dirty="0">
                    <a:solidFill>
                      <a:schemeClr val="tx2"/>
                    </a:solidFill>
                    <a:latin typeface="Helvetica" panose="020B0604020202020204" pitchFamily="34" charset="0"/>
                    <a:cs typeface="Helvetica" panose="020B0604020202020204" pitchFamily="34" charset="0"/>
                  </a:rPr>
                  <a:t>Driver</a:t>
                </a:r>
                <a:endParaRPr lang="en-GB" sz="1400" dirty="0">
                  <a:solidFill>
                    <a:schemeClr val="tx2"/>
                  </a:solidFill>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DC8910"/>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1333918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Spark architecture (in YARN)</a:t>
            </a:r>
          </a:p>
        </p:txBody>
      </p:sp>
      <p:sp>
        <p:nvSpPr>
          <p:cNvPr id="3" name="Segnaposto contenuto 2"/>
          <p:cNvSpPr>
            <a:spLocks noGrp="1"/>
          </p:cNvSpPr>
          <p:nvPr>
            <p:ph idx="1"/>
          </p:nvPr>
        </p:nvSpPr>
        <p:spPr/>
        <p:txBody>
          <a:bodyPr anchor="t">
            <a:normAutofit/>
          </a:bodyPr>
          <a:lstStyle/>
          <a:p>
            <a:r>
              <a:rPr lang="en-US" noProof="0" dirty="0">
                <a:solidFill>
                  <a:schemeClr val="accent2"/>
                </a:solidFill>
              </a:rPr>
              <a:t>Driver Program </a:t>
            </a:r>
            <a:r>
              <a:rPr lang="en-US" noProof="0" dirty="0"/>
              <a:t>≅ </a:t>
            </a:r>
            <a:r>
              <a:rPr lang="en-US" noProof="0" dirty="0">
                <a:solidFill>
                  <a:srgbClr val="00B050"/>
                </a:solidFill>
              </a:rPr>
              <a:t>Application</a:t>
            </a:r>
          </a:p>
          <a:p>
            <a:pPr lvl="1"/>
            <a:r>
              <a:rPr lang="en-US" noProof="0" dirty="0"/>
              <a:t>Driver can be run </a:t>
            </a:r>
            <a:r>
              <a:rPr lang="en-US" i="1" noProof="0" dirty="0"/>
              <a:t>externally </a:t>
            </a:r>
            <a:r>
              <a:rPr lang="en-US" noProof="0" dirty="0"/>
              <a:t>from the client (e.g., spark-shell) </a:t>
            </a:r>
            <a:br>
              <a:rPr lang="en-US" noProof="0" dirty="0"/>
            </a:br>
            <a:r>
              <a:rPr lang="en-US" noProof="0" dirty="0"/>
              <a:t>or </a:t>
            </a:r>
            <a:r>
              <a:rPr lang="en-US" i="1" noProof="0" dirty="0"/>
              <a:t>internally </a:t>
            </a:r>
            <a:r>
              <a:rPr lang="en-US" noProof="0" dirty="0"/>
              <a:t>from the AMP (e.g., for production jobs)</a:t>
            </a:r>
          </a:p>
          <a:p>
            <a:pPr lvl="1"/>
            <a:r>
              <a:rPr lang="en-US" noProof="0" dirty="0"/>
              <a:t>The </a:t>
            </a:r>
            <a:r>
              <a:rPr lang="en-US" noProof="0" dirty="0">
                <a:solidFill>
                  <a:srgbClr val="00B050"/>
                </a:solidFill>
              </a:rPr>
              <a:t>Application master process (AMP) </a:t>
            </a:r>
            <a:r>
              <a:rPr lang="en-US" noProof="0" dirty="0"/>
              <a:t>is not shown for simplicity</a:t>
            </a:r>
          </a:p>
          <a:p>
            <a:r>
              <a:rPr lang="en-US" noProof="0" dirty="0">
                <a:solidFill>
                  <a:schemeClr val="accent2"/>
                </a:solidFill>
              </a:rPr>
              <a:t>Executor</a:t>
            </a:r>
            <a:r>
              <a:rPr lang="en-US" noProof="0" dirty="0"/>
              <a:t> = </a:t>
            </a:r>
            <a:r>
              <a:rPr lang="en-US" noProof="0" dirty="0">
                <a:solidFill>
                  <a:srgbClr val="00B050"/>
                </a:solidFill>
              </a:rPr>
              <a:t>Container</a:t>
            </a:r>
          </a:p>
          <a:p>
            <a:pPr lvl="1"/>
            <a:r>
              <a:rPr lang="en-US" noProof="0" dirty="0"/>
              <a:t>Executors are run and monitored by the </a:t>
            </a:r>
            <a:r>
              <a:rPr lang="en-US" noProof="0" dirty="0">
                <a:solidFill>
                  <a:srgbClr val="00B050"/>
                </a:solidFill>
              </a:rPr>
              <a:t>Node Manager (NM)</a:t>
            </a:r>
          </a:p>
          <a:p>
            <a:r>
              <a:rPr lang="en-US" noProof="0" dirty="0">
                <a:solidFill>
                  <a:schemeClr val="accent2"/>
                </a:solidFill>
              </a:rPr>
              <a:t>Cluster Manager </a:t>
            </a:r>
            <a:r>
              <a:rPr lang="en-US" noProof="0" dirty="0"/>
              <a:t>=</a:t>
            </a:r>
            <a:r>
              <a:rPr lang="en-US" noProof="0" dirty="0">
                <a:sym typeface="Wingdings" panose="05000000000000000000" pitchFamily="2" charset="2"/>
              </a:rPr>
              <a:t> </a:t>
            </a:r>
            <a:r>
              <a:rPr lang="en-US" noProof="0" dirty="0">
                <a:solidFill>
                  <a:srgbClr val="00B050"/>
                </a:solidFill>
                <a:sym typeface="Wingdings" panose="05000000000000000000" pitchFamily="2" charset="2"/>
              </a:rPr>
              <a:t>Resource Manager (RM) </a:t>
            </a:r>
          </a:p>
          <a:p>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85</a:t>
            </a:fld>
            <a:endParaRPr lang="en-US" dirty="0"/>
          </a:p>
        </p:txBody>
      </p:sp>
      <p:grpSp>
        <p:nvGrpSpPr>
          <p:cNvPr id="6" name="Gruppo 5"/>
          <p:cNvGrpSpPr>
            <a:grpSpLocks noChangeAspect="1"/>
          </p:cNvGrpSpPr>
          <p:nvPr/>
        </p:nvGrpSpPr>
        <p:grpSpPr>
          <a:xfrm>
            <a:off x="2715260" y="4047068"/>
            <a:ext cx="6803730" cy="2117373"/>
            <a:chOff x="2203249" y="2969444"/>
            <a:chExt cx="7894425" cy="2456805"/>
          </a:xfrm>
        </p:grpSpPr>
        <p:sp>
          <p:nvSpPr>
            <p:cNvPr id="7" name="Rettangolo 6"/>
            <p:cNvSpPr/>
            <p:nvPr/>
          </p:nvSpPr>
          <p:spPr>
            <a:xfrm>
              <a:off x="5444142" y="3907582"/>
              <a:ext cx="1786218" cy="491375"/>
            </a:xfrm>
            <a:prstGeom prst="rect">
              <a:avLst/>
            </a:prstGeom>
            <a:solidFill>
              <a:schemeClr val="bg1">
                <a:lumMod val="65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400" dirty="0">
                  <a:solidFill>
                    <a:schemeClr val="bg1"/>
                  </a:solidFill>
                  <a:latin typeface="Helvetica" panose="020B0604020202020204" pitchFamily="34" charset="0"/>
                  <a:cs typeface="Helvetica" panose="020B0604020202020204" pitchFamily="34" charset="0"/>
                </a:rPr>
                <a:t>Cluster Manager</a:t>
              </a:r>
            </a:p>
          </p:txBody>
        </p:sp>
        <p:grpSp>
          <p:nvGrpSpPr>
            <p:cNvPr id="8" name="Gruppo 7"/>
            <p:cNvGrpSpPr/>
            <p:nvPr/>
          </p:nvGrpSpPr>
          <p:grpSpPr>
            <a:xfrm>
              <a:off x="2203249" y="3695450"/>
              <a:ext cx="1536515" cy="866751"/>
              <a:chOff x="1621410" y="3646950"/>
              <a:chExt cx="1639858" cy="925047"/>
            </a:xfrm>
          </p:grpSpPr>
          <p:sp>
            <p:nvSpPr>
              <p:cNvPr id="28" name="Rettangolo 27"/>
              <p:cNvSpPr/>
              <p:nvPr/>
            </p:nvSpPr>
            <p:spPr>
              <a:xfrm>
                <a:off x="1621410" y="3646950"/>
                <a:ext cx="1639858" cy="9250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a:latin typeface="Helvetica" panose="020B0604020202020204" pitchFamily="34" charset="0"/>
                    <a:cs typeface="Helvetica" panose="020B0604020202020204" pitchFamily="34" charset="0"/>
                  </a:rPr>
                  <a:t>Driver</a:t>
                </a:r>
                <a:endParaRPr lang="en-GB" sz="1400" dirty="0">
                  <a:latin typeface="Helvetica" panose="020B0604020202020204" pitchFamily="34" charset="0"/>
                  <a:cs typeface="Helvetica" panose="020B0604020202020204" pitchFamily="34" charset="0"/>
                </a:endParaRPr>
              </a:p>
            </p:txBody>
          </p:sp>
          <p:sp>
            <p:nvSpPr>
              <p:cNvPr id="29" name="Rettangolo 28"/>
              <p:cNvSpPr/>
              <p:nvPr/>
            </p:nvSpPr>
            <p:spPr>
              <a:xfrm>
                <a:off x="1679682" y="4045957"/>
                <a:ext cx="1496721" cy="444006"/>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it-IT" sz="1400" dirty="0" err="1">
                    <a:latin typeface="Helvetica" panose="020B0604020202020204" pitchFamily="34" charset="0"/>
                    <a:cs typeface="Helvetica" panose="020B0604020202020204" pitchFamily="34" charset="0"/>
                  </a:rPr>
                  <a:t>SparkContext</a:t>
                </a:r>
                <a:endParaRPr lang="en-GB" sz="1400" dirty="0">
                  <a:latin typeface="Helvetica" panose="020B0604020202020204" pitchFamily="34" charset="0"/>
                  <a:cs typeface="Helvetica" panose="020B0604020202020204" pitchFamily="34" charset="0"/>
                </a:endParaRPr>
              </a:p>
            </p:txBody>
          </p:sp>
        </p:grpSp>
        <p:grpSp>
          <p:nvGrpSpPr>
            <p:cNvPr id="9" name="Gruppo 8"/>
            <p:cNvGrpSpPr/>
            <p:nvPr/>
          </p:nvGrpSpPr>
          <p:grpSpPr>
            <a:xfrm>
              <a:off x="8254939" y="2969444"/>
              <a:ext cx="1751591" cy="813546"/>
              <a:chOff x="8825060" y="2328051"/>
              <a:chExt cx="2232581" cy="1036947"/>
            </a:xfrm>
          </p:grpSpPr>
          <p:sp>
            <p:nvSpPr>
              <p:cNvPr id="25" name="Rettangolo 24"/>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6" name="Rettangolo 25"/>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7" name="Rettangolo 26"/>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cxnSp>
          <p:nvCxnSpPr>
            <p:cNvPr id="10" name="Connettore 2 9"/>
            <p:cNvCxnSpPr>
              <a:stCxn id="25" idx="2"/>
              <a:endCxn id="22" idx="0"/>
            </p:cNvCxnSpPr>
            <p:nvPr/>
          </p:nvCxnSpPr>
          <p:spPr>
            <a:xfrm flipH="1">
              <a:off x="9130734" y="3782990"/>
              <a:ext cx="1" cy="82971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a:stCxn id="28" idx="3"/>
              <a:endCxn id="7" idx="1"/>
            </p:cNvCxnSpPr>
            <p:nvPr/>
          </p:nvCxnSpPr>
          <p:spPr>
            <a:xfrm>
              <a:off x="3739764" y="4128826"/>
              <a:ext cx="1704378" cy="24444"/>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a:stCxn id="7" idx="3"/>
              <a:endCxn id="25" idx="1"/>
            </p:cNvCxnSpPr>
            <p:nvPr/>
          </p:nvCxnSpPr>
          <p:spPr>
            <a:xfrm flipV="1">
              <a:off x="7230360" y="3376217"/>
              <a:ext cx="1024579" cy="77705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a:stCxn id="7" idx="3"/>
            </p:cNvCxnSpPr>
            <p:nvPr/>
          </p:nvCxnSpPr>
          <p:spPr>
            <a:xfrm>
              <a:off x="7230360" y="4153270"/>
              <a:ext cx="1024579" cy="937123"/>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p:cNvCxnSpPr>
              <a:endCxn id="25" idx="1"/>
            </p:cNvCxnSpPr>
            <p:nvPr/>
          </p:nvCxnSpPr>
          <p:spPr>
            <a:xfrm flipV="1">
              <a:off x="3739764" y="3376217"/>
              <a:ext cx="4515175" cy="32623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p:cNvCxnSpPr/>
            <p:nvPr/>
          </p:nvCxnSpPr>
          <p:spPr>
            <a:xfrm>
              <a:off x="3739764" y="4560043"/>
              <a:ext cx="4515175" cy="530350"/>
            </a:xfrm>
            <a:prstGeom prst="straightConnector1">
              <a:avLst/>
            </a:prstGeom>
            <a:ln w="317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3882787" y="3802020"/>
              <a:ext cx="1639012"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r>
                <a:rPr lang="it-IT" sz="1200" i="1" dirty="0">
                  <a:solidFill>
                    <a:schemeClr val="tx2"/>
                  </a:solidFill>
                  <a:latin typeface="Helvetica" panose="020B0604020202020204" pitchFamily="34" charset="0"/>
                  <a:cs typeface="Helvetica" panose="020B0604020202020204" pitchFamily="34" charset="0"/>
                </a:rPr>
                <a:t> </a:t>
              </a:r>
              <a:r>
                <a:rPr lang="it-IT" sz="1200" i="1" dirty="0" err="1">
                  <a:solidFill>
                    <a:schemeClr val="tx2"/>
                  </a:solidFill>
                  <a:latin typeface="Helvetica" panose="020B0604020202020204" pitchFamily="34" charset="0"/>
                  <a:cs typeface="Helvetica" panose="020B0604020202020204" pitchFamily="34" charset="0"/>
                </a:rPr>
                <a:t>request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7" name="CasellaDiTesto 16"/>
            <p:cNvSpPr txBox="1"/>
            <p:nvPr/>
          </p:nvSpPr>
          <p:spPr>
            <a:xfrm>
              <a:off x="4858192" y="324959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8" name="CasellaDiTesto 17"/>
            <p:cNvSpPr txBox="1"/>
            <p:nvPr/>
          </p:nvSpPr>
          <p:spPr>
            <a:xfrm>
              <a:off x="4858192" y="4785135"/>
              <a:ext cx="1373036" cy="32140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tasks</a:t>
              </a:r>
              <a:r>
                <a:rPr lang="it-IT" sz="1200" i="1" dirty="0">
                  <a:solidFill>
                    <a:schemeClr val="tx2"/>
                  </a:solidFill>
                  <a:latin typeface="Helvetica" panose="020B0604020202020204" pitchFamily="34" charset="0"/>
                  <a:cs typeface="Helvetica" panose="020B0604020202020204" pitchFamily="34" charset="0"/>
                </a:rPr>
                <a:t> and data</a:t>
              </a:r>
              <a:endParaRPr lang="en-GB" sz="1200" i="1" dirty="0">
                <a:solidFill>
                  <a:schemeClr val="tx2"/>
                </a:solidFill>
                <a:latin typeface="Helvetica" panose="020B0604020202020204" pitchFamily="34" charset="0"/>
                <a:cs typeface="Helvetica" panose="020B0604020202020204" pitchFamily="34" charset="0"/>
              </a:endParaRPr>
            </a:p>
          </p:txBody>
        </p:sp>
        <p:sp>
          <p:nvSpPr>
            <p:cNvPr id="19" name="CasellaDiTesto 18"/>
            <p:cNvSpPr txBox="1"/>
            <p:nvPr/>
          </p:nvSpPr>
          <p:spPr>
            <a:xfrm>
              <a:off x="7546303" y="3891659"/>
              <a:ext cx="1123799" cy="535674"/>
            </a:xfrm>
            <a:prstGeom prst="rect">
              <a:avLst/>
            </a:prstGeom>
            <a:noFill/>
          </p:spPr>
          <p:txBody>
            <a:bodyPr wrap="none" rtlCol="0">
              <a:spAutoFit/>
            </a:bodyPr>
            <a:lstStyle/>
            <a:p>
              <a:r>
                <a:rPr lang="it-IT" sz="1200" i="1" dirty="0" err="1">
                  <a:solidFill>
                    <a:schemeClr val="tx2"/>
                  </a:solidFill>
                  <a:latin typeface="Helvetica" panose="020B0604020202020204" pitchFamily="34" charset="0"/>
                  <a:cs typeface="Helvetica" panose="020B0604020202020204" pitchFamily="34" charset="0"/>
                </a:rPr>
                <a:t>resources</a:t>
              </a:r>
              <a:endParaRPr lang="it-IT" sz="1200" i="1" dirty="0">
                <a:solidFill>
                  <a:schemeClr val="tx2"/>
                </a:solidFill>
                <a:latin typeface="Helvetica" panose="020B0604020202020204" pitchFamily="34" charset="0"/>
                <a:cs typeface="Helvetica" panose="020B0604020202020204" pitchFamily="34" charset="0"/>
              </a:endParaRPr>
            </a:p>
            <a:p>
              <a:r>
                <a:rPr lang="it-IT" sz="1200" i="1" dirty="0" err="1">
                  <a:solidFill>
                    <a:schemeClr val="tx2"/>
                  </a:solidFill>
                  <a:latin typeface="Helvetica" panose="020B0604020202020204" pitchFamily="34" charset="0"/>
                  <a:cs typeface="Helvetica" panose="020B0604020202020204" pitchFamily="34" charset="0"/>
                </a:rPr>
                <a:t>assignment</a:t>
              </a:r>
              <a:endParaRPr lang="en-GB" sz="1200" i="1" dirty="0">
                <a:solidFill>
                  <a:schemeClr val="tx2"/>
                </a:solidFill>
                <a:latin typeface="Helvetica" panose="020B0604020202020204" pitchFamily="34" charset="0"/>
                <a:cs typeface="Helvetica" panose="020B0604020202020204" pitchFamily="34" charset="0"/>
              </a:endParaRPr>
            </a:p>
          </p:txBody>
        </p:sp>
        <p:sp>
          <p:nvSpPr>
            <p:cNvPr id="20" name="CasellaDiTesto 19"/>
            <p:cNvSpPr txBox="1"/>
            <p:nvPr/>
          </p:nvSpPr>
          <p:spPr>
            <a:xfrm>
              <a:off x="9221253" y="3945286"/>
              <a:ext cx="876421" cy="535674"/>
            </a:xfrm>
            <a:prstGeom prst="rect">
              <a:avLst/>
            </a:prstGeom>
            <a:noFill/>
          </p:spPr>
          <p:txBody>
            <a:bodyPr wrap="none" rtlCol="0">
              <a:spAutoFit/>
            </a:bodyPr>
            <a:lstStyle/>
            <a:p>
              <a:r>
                <a:rPr lang="it-IT" sz="1200" i="1" dirty="0">
                  <a:solidFill>
                    <a:schemeClr val="tx2"/>
                  </a:solidFill>
                  <a:latin typeface="Helvetica" panose="020B0604020202020204" pitchFamily="34" charset="0"/>
                  <a:cs typeface="Helvetica" panose="020B0604020202020204" pitchFamily="34" charset="0"/>
                </a:rPr>
                <a:t>data</a:t>
              </a:r>
            </a:p>
            <a:p>
              <a:r>
                <a:rPr lang="it-IT" sz="1200" i="1" dirty="0" err="1">
                  <a:solidFill>
                    <a:schemeClr val="tx2"/>
                  </a:solidFill>
                  <a:latin typeface="Helvetica" panose="020B0604020202020204" pitchFamily="34" charset="0"/>
                  <a:cs typeface="Helvetica" panose="020B0604020202020204" pitchFamily="34" charset="0"/>
                </a:rPr>
                <a:t>shuffling</a:t>
              </a:r>
              <a:endParaRPr lang="en-GB" sz="1200" i="1" dirty="0">
                <a:solidFill>
                  <a:schemeClr val="tx2"/>
                </a:solidFill>
                <a:latin typeface="Helvetica" panose="020B0604020202020204" pitchFamily="34" charset="0"/>
                <a:cs typeface="Helvetica" panose="020B0604020202020204" pitchFamily="34" charset="0"/>
              </a:endParaRPr>
            </a:p>
          </p:txBody>
        </p:sp>
        <p:grpSp>
          <p:nvGrpSpPr>
            <p:cNvPr id="21" name="Gruppo 20"/>
            <p:cNvGrpSpPr/>
            <p:nvPr/>
          </p:nvGrpSpPr>
          <p:grpSpPr>
            <a:xfrm>
              <a:off x="8254938" y="4612703"/>
              <a:ext cx="1751591" cy="813546"/>
              <a:chOff x="8825060" y="2328051"/>
              <a:chExt cx="2232581" cy="1036947"/>
            </a:xfrm>
          </p:grpSpPr>
          <p:sp>
            <p:nvSpPr>
              <p:cNvPr id="22" name="Rettangolo 21"/>
              <p:cNvSpPr/>
              <p:nvPr/>
            </p:nvSpPr>
            <p:spPr>
              <a:xfrm>
                <a:off x="8825060" y="2328051"/>
                <a:ext cx="2232581" cy="1036947"/>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400" dirty="0" err="1">
                    <a:latin typeface="Helvetica" panose="020B0604020202020204" pitchFamily="34" charset="0"/>
                    <a:cs typeface="Helvetica" panose="020B0604020202020204" pitchFamily="34" charset="0"/>
                  </a:rPr>
                  <a:t>Executor</a:t>
                </a:r>
                <a:endParaRPr lang="en-GB" sz="1400" dirty="0">
                  <a:latin typeface="Helvetica" panose="020B0604020202020204" pitchFamily="34" charset="0"/>
                  <a:cs typeface="Helvetica" panose="020B0604020202020204" pitchFamily="34" charset="0"/>
                </a:endParaRPr>
              </a:p>
            </p:txBody>
          </p:sp>
          <p:sp>
            <p:nvSpPr>
              <p:cNvPr id="23" name="Rettangolo 22"/>
              <p:cNvSpPr/>
              <p:nvPr/>
            </p:nvSpPr>
            <p:spPr>
              <a:xfrm>
                <a:off x="8905286"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sp>
            <p:nvSpPr>
              <p:cNvPr id="24" name="Rettangolo 23"/>
              <p:cNvSpPr/>
              <p:nvPr/>
            </p:nvSpPr>
            <p:spPr>
              <a:xfrm>
                <a:off x="9980684" y="2818614"/>
                <a:ext cx="995172" cy="419651"/>
              </a:xfrm>
              <a:prstGeom prst="rect">
                <a:avLst/>
              </a:prstGeom>
              <a:solidFill>
                <a:srgbClr val="689D9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latin typeface="Helvetica" panose="020B0604020202020204" pitchFamily="34" charset="0"/>
                    <a:cs typeface="Helvetica" panose="020B0604020202020204" pitchFamily="34" charset="0"/>
                  </a:rPr>
                  <a:t>Task</a:t>
                </a:r>
                <a:endParaRPr lang="en-GB" sz="1400" dirty="0">
                  <a:latin typeface="Helvetica" panose="020B0604020202020204" pitchFamily="34" charset="0"/>
                  <a:cs typeface="Helvetica" panose="020B0604020202020204" pitchFamily="34" charset="0"/>
                </a:endParaRPr>
              </a:p>
            </p:txBody>
          </p:sp>
        </p:grpSp>
      </p:grpSp>
      <p:sp>
        <p:nvSpPr>
          <p:cNvPr id="30" name="Rettangolo con angoli arrotondati sullo stesso lato 29"/>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Batch processing</a:t>
            </a:r>
          </a:p>
        </p:txBody>
      </p:sp>
    </p:spTree>
    <p:extLst>
      <p:ext uri="{BB962C8B-B14F-4D97-AF65-F5344CB8AC3E}">
        <p14:creationId xmlns:p14="http://schemas.microsoft.com/office/powerpoint/2010/main" val="860526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Interactive</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US" noProof="0" dirty="0"/>
              <a:t>Simple computations over small/large amounts of stored data</a:t>
            </a:r>
          </a:p>
          <a:p>
            <a:pPr lvl="1"/>
            <a:r>
              <a:rPr lang="en-US" noProof="0" dirty="0"/>
              <a:t>Execution takes milliseconds to minutes</a:t>
            </a:r>
          </a:p>
          <a:p>
            <a:endParaRPr lang="en-US" noProof="0" dirty="0"/>
          </a:p>
          <a:p>
            <a:r>
              <a:rPr lang="en-US" noProof="0" dirty="0"/>
              <a:t>What we need</a:t>
            </a:r>
          </a:p>
          <a:p>
            <a:pPr lvl="1"/>
            <a:r>
              <a:rPr lang="en-US" noProof="0" dirty="0"/>
              <a:t>An MPP-like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86</a:t>
            </a:fld>
            <a:endParaRPr lang="en-US" dirty="0"/>
          </a:p>
        </p:txBody>
      </p:sp>
    </p:spTree>
    <p:extLst>
      <p:ext uri="{BB962C8B-B14F-4D97-AF65-F5344CB8AC3E}">
        <p14:creationId xmlns:p14="http://schemas.microsoft.com/office/powerpoint/2010/main" val="1236893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Interactive</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nchor="ctr"/>
          <a:lstStyle/>
          <a:p>
            <a:r>
              <a:rPr lang="en-US" noProof="0" dirty="0"/>
              <a:t>MPP-like architecture</a:t>
            </a:r>
          </a:p>
          <a:p>
            <a:pPr lvl="1"/>
            <a:r>
              <a:rPr lang="en-US" noProof="0" dirty="0"/>
              <a:t>Always-running daemons</a:t>
            </a:r>
          </a:p>
          <a:p>
            <a:pPr lvl="1"/>
            <a:r>
              <a:rPr lang="en-US" noProof="0" dirty="0"/>
              <a:t>Distributed engine: submit </a:t>
            </a:r>
            <a:br>
              <a:rPr lang="en-US" noProof="0" dirty="0"/>
            </a:br>
            <a:r>
              <a:rPr lang="en-US" noProof="0" dirty="0"/>
              <a:t>queries to any node</a:t>
            </a:r>
          </a:p>
          <a:p>
            <a:pPr lvl="1"/>
            <a:r>
              <a:rPr lang="en-US" noProof="0" dirty="0"/>
              <a:t>Highly rely on caching and</a:t>
            </a:r>
            <a:br>
              <a:rPr lang="en-US" noProof="0" dirty="0"/>
            </a:br>
            <a:r>
              <a:rPr lang="en-US" noProof="0" dirty="0"/>
              <a:t>in-memory computation</a:t>
            </a:r>
          </a:p>
          <a:p>
            <a:pPr lvl="1"/>
            <a:r>
              <a:rPr lang="en-US" noProof="0" dirty="0"/>
              <a:t>Optimistic query execution</a:t>
            </a:r>
          </a:p>
          <a:p>
            <a:r>
              <a:rPr lang="en-US" noProof="0" dirty="0"/>
              <a:t>Several tools</a:t>
            </a:r>
          </a:p>
          <a:p>
            <a:pPr lvl="1"/>
            <a:r>
              <a:rPr lang="en-US" noProof="0" dirty="0"/>
              <a:t>Apache Impala (from Cloudera)</a:t>
            </a:r>
          </a:p>
          <a:p>
            <a:pPr lvl="1"/>
            <a:r>
              <a:rPr lang="en-US" noProof="0" dirty="0"/>
              <a:t>Apache Presto (from Facebook)</a:t>
            </a:r>
          </a:p>
          <a:p>
            <a:pPr lvl="1"/>
            <a:r>
              <a:rPr lang="en-US" noProof="0" dirty="0"/>
              <a:t>Apache Drill</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87</a:t>
            </a:fld>
            <a:endParaRPr lang="en-US" dirty="0"/>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Interactive processing</a:t>
            </a:r>
          </a:p>
        </p:txBody>
      </p:sp>
      <p:pic>
        <p:nvPicPr>
          <p:cNvPr id="7" name="Immagine 6"/>
          <p:cNvPicPr>
            <a:picLocks noChangeAspect="1"/>
          </p:cNvPicPr>
          <p:nvPr/>
        </p:nvPicPr>
        <p:blipFill>
          <a:blip r:embed="rId2"/>
          <a:stretch>
            <a:fillRect/>
          </a:stretch>
        </p:blipFill>
        <p:spPr>
          <a:xfrm>
            <a:off x="5154263" y="2168740"/>
            <a:ext cx="6199537" cy="3414855"/>
          </a:xfrm>
          <a:prstGeom prst="rect">
            <a:avLst/>
          </a:prstGeom>
        </p:spPr>
      </p:pic>
    </p:spTree>
    <p:extLst>
      <p:ext uri="{BB962C8B-B14F-4D97-AF65-F5344CB8AC3E}">
        <p14:creationId xmlns:p14="http://schemas.microsoft.com/office/powerpoint/2010/main" val="1611438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00CF5D-70AF-44D4-B72A-60E9FEBD23DE}"/>
              </a:ext>
            </a:extLst>
          </p:cNvPr>
          <p:cNvSpPr>
            <a:spLocks noGrp="1"/>
          </p:cNvSpPr>
          <p:nvPr>
            <p:ph type="title"/>
          </p:nvPr>
        </p:nvSpPr>
        <p:spPr/>
        <p:txBody>
          <a:bodyPr/>
          <a:lstStyle/>
          <a:p>
            <a:r>
              <a:rPr lang="en-US" noProof="0" dirty="0"/>
              <a:t>Streaming</a:t>
            </a:r>
          </a:p>
        </p:txBody>
      </p:sp>
      <p:sp>
        <p:nvSpPr>
          <p:cNvPr id="3" name="Segnaposto contenuto 2">
            <a:extLst>
              <a:ext uri="{FF2B5EF4-FFF2-40B4-BE49-F238E27FC236}">
                <a16:creationId xmlns:a16="http://schemas.microsoft.com/office/drawing/2014/main" id="{0F2F490D-B5E8-4801-916D-136611C86B58}"/>
              </a:ext>
            </a:extLst>
          </p:cNvPr>
          <p:cNvSpPr>
            <a:spLocks noGrp="1"/>
          </p:cNvSpPr>
          <p:nvPr>
            <p:ph idx="1"/>
          </p:nvPr>
        </p:nvSpPr>
        <p:spPr/>
        <p:txBody>
          <a:bodyPr/>
          <a:lstStyle/>
          <a:p>
            <a:r>
              <a:rPr lang="en-US" noProof="0" dirty="0"/>
              <a:t>Simple computations over small amounts of continuously incoming data</a:t>
            </a:r>
          </a:p>
          <a:p>
            <a:pPr lvl="1"/>
            <a:r>
              <a:rPr lang="en-US" noProof="0" dirty="0"/>
              <a:t>Execution is in near-real-time</a:t>
            </a:r>
          </a:p>
          <a:p>
            <a:endParaRPr lang="en-US" noProof="0" dirty="0"/>
          </a:p>
          <a:p>
            <a:r>
              <a:rPr lang="en-US" noProof="0" dirty="0"/>
              <a:t>What we need</a:t>
            </a:r>
          </a:p>
          <a:p>
            <a:pPr lvl="1"/>
            <a:r>
              <a:rPr lang="en-US" noProof="0" dirty="0"/>
              <a:t>A message queueing service</a:t>
            </a:r>
          </a:p>
          <a:p>
            <a:pPr lvl="1"/>
            <a:r>
              <a:rPr lang="en-US" noProof="0" dirty="0"/>
              <a:t>An execution engine</a:t>
            </a:r>
          </a:p>
        </p:txBody>
      </p:sp>
      <p:sp>
        <p:nvSpPr>
          <p:cNvPr id="4" name="Segnaposto piè di pagina 3">
            <a:extLst>
              <a:ext uri="{FF2B5EF4-FFF2-40B4-BE49-F238E27FC236}">
                <a16:creationId xmlns:a16="http://schemas.microsoft.com/office/drawing/2014/main" id="{61870A1B-ED45-4A54-9B6F-C8760CF94E0A}"/>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034CB1DE-A44F-4063-BA72-4AB5106CD54D}"/>
              </a:ext>
            </a:extLst>
          </p:cNvPr>
          <p:cNvSpPr>
            <a:spLocks noGrp="1"/>
          </p:cNvSpPr>
          <p:nvPr>
            <p:ph type="sldNum" sz="quarter" idx="12"/>
          </p:nvPr>
        </p:nvSpPr>
        <p:spPr/>
        <p:txBody>
          <a:bodyPr/>
          <a:lstStyle/>
          <a:p>
            <a:fld id="{629637A9-119A-49DA-BD12-AAC58B377D80}" type="slidenum">
              <a:rPr lang="en-US" smtClean="0"/>
              <a:t>88</a:t>
            </a:fld>
            <a:endParaRPr lang="en-US" dirty="0"/>
          </a:p>
        </p:txBody>
      </p:sp>
    </p:spTree>
    <p:extLst>
      <p:ext uri="{BB962C8B-B14F-4D97-AF65-F5344CB8AC3E}">
        <p14:creationId xmlns:p14="http://schemas.microsoft.com/office/powerpoint/2010/main" val="613988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Streaming system definition</a:t>
            </a:r>
          </a:p>
        </p:txBody>
      </p:sp>
      <p:sp>
        <p:nvSpPr>
          <p:cNvPr id="3" name="Segnaposto contenuto 2"/>
          <p:cNvSpPr>
            <a:spLocks noGrp="1"/>
          </p:cNvSpPr>
          <p:nvPr>
            <p:ph idx="1"/>
          </p:nvPr>
        </p:nvSpPr>
        <p:spPr/>
        <p:txBody>
          <a:bodyPr>
            <a:normAutofit/>
          </a:bodyPr>
          <a:lstStyle/>
          <a:p>
            <a:r>
              <a:rPr lang="en-US" noProof="0" dirty="0"/>
              <a:t>The term "streaming" has been used to mean a variety of different things</a:t>
            </a:r>
          </a:p>
          <a:p>
            <a:pPr lvl="1"/>
            <a:r>
              <a:rPr lang="en-US" noProof="0" dirty="0"/>
              <a:t>Video streaming</a:t>
            </a:r>
          </a:p>
          <a:p>
            <a:pPr lvl="1"/>
            <a:r>
              <a:rPr lang="en-US" noProof="0" dirty="0"/>
              <a:t>Streaming systems</a:t>
            </a:r>
          </a:p>
          <a:p>
            <a:pPr lvl="1"/>
            <a:r>
              <a:rPr lang="en-US" noProof="0" dirty="0"/>
              <a:t>Streaming algorithms</a:t>
            </a:r>
          </a:p>
          <a:p>
            <a:r>
              <a:rPr lang="en-US" noProof="0" dirty="0"/>
              <a:t>In our context, a </a:t>
            </a:r>
            <a:r>
              <a:rPr lang="en-US" i="1" noProof="0" dirty="0"/>
              <a:t>system for data</a:t>
            </a:r>
            <a:r>
              <a:rPr lang="en-US" noProof="0" dirty="0"/>
              <a:t> s</a:t>
            </a:r>
            <a:r>
              <a:rPr lang="en-US" i="1" noProof="0" dirty="0"/>
              <a:t>treaming </a:t>
            </a:r>
            <a:r>
              <a:rPr lang="en-US" noProof="0" dirty="0"/>
              <a:t>is</a:t>
            </a:r>
          </a:p>
          <a:p>
            <a:pPr algn="ctr"/>
            <a:r>
              <a:rPr lang="en-US" b="1" i="1" noProof="0" dirty="0">
                <a:solidFill>
                  <a:srgbClr val="FF0000"/>
                </a:solidFill>
              </a:rPr>
              <a:t>a type of </a:t>
            </a:r>
            <a:r>
              <a:rPr lang="en-US" b="1" noProof="0" dirty="0">
                <a:solidFill>
                  <a:srgbClr val="FF0000"/>
                </a:solidFill>
              </a:rPr>
              <a:t>data processing engine </a:t>
            </a:r>
            <a:br>
              <a:rPr lang="en-US" b="1" i="1" noProof="0" dirty="0">
                <a:solidFill>
                  <a:srgbClr val="FF0000"/>
                </a:solidFill>
              </a:rPr>
            </a:br>
            <a:r>
              <a:rPr lang="en-US" b="1" i="1" noProof="0" dirty="0">
                <a:solidFill>
                  <a:srgbClr val="FF0000"/>
                </a:solidFill>
              </a:rPr>
              <a:t>that is designed with </a:t>
            </a:r>
            <a:r>
              <a:rPr lang="en-US" b="1" noProof="0" dirty="0">
                <a:solidFill>
                  <a:srgbClr val="FF0000"/>
                </a:solidFill>
              </a:rPr>
              <a:t>infinite datasets </a:t>
            </a:r>
            <a:r>
              <a:rPr lang="en-US" b="1" i="1" noProof="0" dirty="0">
                <a:solidFill>
                  <a:srgbClr val="FF0000"/>
                </a:solidFill>
              </a:rPr>
              <a:t>in mind </a:t>
            </a:r>
          </a:p>
          <a:p>
            <a:pPr algn="just"/>
            <a:r>
              <a:rPr lang="en-US" noProof="0" dirty="0"/>
              <a:t>Remember that</a:t>
            </a:r>
          </a:p>
          <a:p>
            <a:pPr lvl="1"/>
            <a:r>
              <a:rPr lang="en-US" noProof="0" dirty="0"/>
              <a:t>Batch engines can be (and have been) used to process infinite datasets</a:t>
            </a:r>
          </a:p>
          <a:p>
            <a:pPr lvl="1"/>
            <a:r>
              <a:rPr lang="en-US" noProof="0" dirty="0"/>
              <a:t>Streaming engines can be (and have been) used to process finite datasets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89</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70600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DE69-9A32-4B03-A8CC-BEBF22589A91}"/>
              </a:ext>
            </a:extLst>
          </p:cNvPr>
          <p:cNvSpPr>
            <a:spLocks noGrp="1"/>
          </p:cNvSpPr>
          <p:nvPr>
            <p:ph type="title"/>
          </p:nvPr>
        </p:nvSpPr>
        <p:spPr/>
        <p:txBody>
          <a:bodyPr/>
          <a:lstStyle/>
          <a:p>
            <a:r>
              <a:rPr lang="en-US" noProof="0" dirty="0"/>
              <a:t>Define </a:t>
            </a:r>
            <a:r>
              <a:rPr lang="en-US" i="1" noProof="0" dirty="0"/>
              <a:t>big data</a:t>
            </a:r>
          </a:p>
        </p:txBody>
      </p:sp>
      <p:sp>
        <p:nvSpPr>
          <p:cNvPr id="3" name="Segnaposto contenuto 2">
            <a:extLst>
              <a:ext uri="{FF2B5EF4-FFF2-40B4-BE49-F238E27FC236}">
                <a16:creationId xmlns:a16="http://schemas.microsoft.com/office/drawing/2014/main" id="{CB577403-6A72-49D4-95D8-0F5BB99ABAA0}"/>
              </a:ext>
            </a:extLst>
          </p:cNvPr>
          <p:cNvSpPr>
            <a:spLocks noGrp="1"/>
          </p:cNvSpPr>
          <p:nvPr>
            <p:ph idx="1"/>
          </p:nvPr>
        </p:nvSpPr>
        <p:spPr/>
        <p:txBody>
          <a:bodyPr/>
          <a:lstStyle/>
          <a:p>
            <a:r>
              <a:rPr lang="en-US" noProof="0" dirty="0"/>
              <a:t>The term </a:t>
            </a:r>
            <a:r>
              <a:rPr lang="en-US" i="1" noProof="0" dirty="0"/>
              <a:t>big data </a:t>
            </a:r>
            <a:r>
              <a:rPr lang="en-US" noProof="0" dirty="0"/>
              <a:t>comes in two flavors</a:t>
            </a:r>
          </a:p>
          <a:p>
            <a:pPr lvl="1"/>
            <a:r>
              <a:rPr lang="en-US" noProof="0" dirty="0"/>
              <a:t>Noun: “We have </a:t>
            </a:r>
            <a:r>
              <a:rPr lang="en-US" i="1" noProof="0" dirty="0"/>
              <a:t>big data</a:t>
            </a:r>
            <a:r>
              <a:rPr lang="en-US" noProof="0" dirty="0"/>
              <a:t>"</a:t>
            </a:r>
          </a:p>
          <a:p>
            <a:pPr lvl="1"/>
            <a:r>
              <a:rPr lang="en-US" noProof="0" dirty="0"/>
              <a:t>Adjective: “We use </a:t>
            </a:r>
            <a:r>
              <a:rPr lang="en-US" i="1" noProof="0" dirty="0"/>
              <a:t>big data </a:t>
            </a:r>
            <a:r>
              <a:rPr lang="en-US" noProof="0" dirty="0"/>
              <a:t>tools"</a:t>
            </a:r>
          </a:p>
        </p:txBody>
      </p:sp>
      <p:sp>
        <p:nvSpPr>
          <p:cNvPr id="4" name="Segnaposto piè di pagina 3">
            <a:extLst>
              <a:ext uri="{FF2B5EF4-FFF2-40B4-BE49-F238E27FC236}">
                <a16:creationId xmlns:a16="http://schemas.microsoft.com/office/drawing/2014/main" id="{EADE7765-1D22-4DC8-ABFD-1E21BA5D2E7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88F891E-15AB-4CB3-9814-7AB6EDC7FB80}"/>
              </a:ext>
            </a:extLst>
          </p:cNvPr>
          <p:cNvSpPr>
            <a:spLocks noGrp="1"/>
          </p:cNvSpPr>
          <p:nvPr>
            <p:ph type="sldNum" sz="quarter" idx="12"/>
          </p:nvPr>
        </p:nvSpPr>
        <p:spPr/>
        <p:txBody>
          <a:bodyPr/>
          <a:lstStyle/>
          <a:p>
            <a:fld id="{5DD6F1BA-2510-46FC-9346-AB1F3CA1593B}" type="slidenum">
              <a:rPr lang="it-IT" smtClean="0"/>
              <a:t>9</a:t>
            </a:fld>
            <a:endParaRPr lang="it-IT"/>
          </a:p>
        </p:txBody>
      </p:sp>
      <p:sp>
        <p:nvSpPr>
          <p:cNvPr id="6" name="Segnaposto contenuto 5">
            <a:extLst>
              <a:ext uri="{FF2B5EF4-FFF2-40B4-BE49-F238E27FC236}">
                <a16:creationId xmlns:a16="http://schemas.microsoft.com/office/drawing/2014/main" id="{C96B357E-85DB-4F1F-BCE7-FFECFF4E355C}"/>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784459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streaming characteristics</a:t>
            </a:r>
          </a:p>
        </p:txBody>
      </p:sp>
      <p:sp>
        <p:nvSpPr>
          <p:cNvPr id="3" name="Segnaposto contenuto 2"/>
          <p:cNvSpPr>
            <a:spLocks noGrp="1"/>
          </p:cNvSpPr>
          <p:nvPr>
            <p:ph idx="1"/>
          </p:nvPr>
        </p:nvSpPr>
        <p:spPr/>
        <p:txBody>
          <a:bodyPr/>
          <a:lstStyle/>
          <a:p>
            <a:r>
              <a:rPr lang="en-US" noProof="0" dirty="0">
                <a:solidFill>
                  <a:srgbClr val="FF0000"/>
                </a:solidFill>
              </a:rPr>
              <a:t>Infinite dataset</a:t>
            </a:r>
          </a:p>
          <a:p>
            <a:pPr lvl="1"/>
            <a:r>
              <a:rPr lang="en-US" noProof="0" dirty="0"/>
              <a:t>Data is always being generated</a:t>
            </a:r>
          </a:p>
          <a:p>
            <a:pPr lvl="1"/>
            <a:r>
              <a:rPr lang="en-US" noProof="0" dirty="0">
                <a:solidFill>
                  <a:srgbClr val="0070C0"/>
                </a:solidFill>
              </a:rPr>
              <a:t>No control over the order </a:t>
            </a:r>
            <a:r>
              <a:rPr lang="en-US" noProof="0" dirty="0"/>
              <a:t>in which data elements arrive</a:t>
            </a:r>
          </a:p>
          <a:p>
            <a:r>
              <a:rPr lang="en-US" noProof="0" dirty="0">
                <a:solidFill>
                  <a:srgbClr val="FF0000"/>
                </a:solidFill>
              </a:rPr>
              <a:t>Infinite computation</a:t>
            </a:r>
          </a:p>
          <a:p>
            <a:pPr lvl="1"/>
            <a:r>
              <a:rPr lang="en-US" noProof="0" dirty="0"/>
              <a:t>The system must be always on and must be able to keep up with the data</a:t>
            </a:r>
          </a:p>
          <a:p>
            <a:pPr lvl="2"/>
            <a:r>
              <a:rPr lang="en-US" noProof="0" dirty="0"/>
              <a:t>There must be a plan to avoid </a:t>
            </a:r>
            <a:r>
              <a:rPr lang="en-US" i="1" noProof="0" dirty="0"/>
              <a:t>overflowing </a:t>
            </a:r>
            <a:r>
              <a:rPr lang="en-US" noProof="0" dirty="0"/>
              <a:t>(e.g., auto-scalability)</a:t>
            </a:r>
          </a:p>
          <a:p>
            <a:r>
              <a:rPr lang="en-US" noProof="0" dirty="0">
                <a:solidFill>
                  <a:srgbClr val="FF0000"/>
                </a:solidFill>
              </a:rPr>
              <a:t>Low-latency, approximate and/or speculative results</a:t>
            </a:r>
          </a:p>
          <a:p>
            <a:pPr lvl="1"/>
            <a:r>
              <a:rPr lang="en-US" noProof="0" dirty="0"/>
              <a:t>Data can usually be processed a single time (</a:t>
            </a:r>
            <a:r>
              <a:rPr lang="en-US" i="1" noProof="0" dirty="0">
                <a:solidFill>
                  <a:srgbClr val="0070C0"/>
                </a:solidFill>
              </a:rPr>
              <a:t>one pass</a:t>
            </a:r>
            <a:r>
              <a:rPr lang="en-US" noProof="0" dirty="0"/>
              <a:t>)</a:t>
            </a:r>
          </a:p>
          <a:p>
            <a:pPr lvl="1"/>
            <a:r>
              <a:rPr lang="en-US" noProof="0" dirty="0"/>
              <a:t>Only a fraction of the dataset can be kept in memory for analyses</a:t>
            </a:r>
          </a:p>
          <a:p>
            <a:pPr lvl="1"/>
            <a:r>
              <a:rPr lang="en-US" noProof="0" dirty="0">
                <a:solidFill>
                  <a:srgbClr val="0070C0"/>
                </a:solidFill>
              </a:rPr>
              <a:t>Approximation may be required</a:t>
            </a:r>
            <a:r>
              <a:rPr lang="en-US" noProof="0" dirty="0"/>
              <a:t> to accommodate the low-latency requirement</a:t>
            </a:r>
          </a:p>
          <a:p>
            <a:pPr lvl="1"/>
            <a:endParaRPr lang="en-US" noProof="0" dirty="0"/>
          </a:p>
          <a:p>
            <a:pPr lvl="1"/>
            <a:endParaRPr lang="en-US" noProof="0" dirty="0"/>
          </a:p>
          <a:p>
            <a:pPr lvl="1"/>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90</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783343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ttore 2 17"/>
          <p:cNvCxnSpPr>
            <a:cxnSpLocks/>
          </p:cNvCxnSpPr>
          <p:nvPr/>
        </p:nvCxnSpPr>
        <p:spPr>
          <a:xfrm>
            <a:off x="4658880" y="3776760"/>
            <a:ext cx="0" cy="66177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p:txBody>
          <a:bodyPr/>
          <a:lstStyle/>
          <a:p>
            <a:r>
              <a:rPr lang="en-US" noProof="0" dirty="0"/>
              <a:t>Architecture</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91</a:t>
            </a:fld>
            <a:endParaRPr lang="en-US" dirty="0"/>
          </a:p>
        </p:txBody>
      </p:sp>
      <p:sp>
        <p:nvSpPr>
          <p:cNvPr id="5" name="Rettangolo arrotondato 4"/>
          <p:cNvSpPr/>
          <p:nvPr/>
        </p:nvSpPr>
        <p:spPr>
          <a:xfrm>
            <a:off x="4013832" y="3269817"/>
            <a:ext cx="1282067" cy="5143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Collection</a:t>
            </a:r>
          </a:p>
        </p:txBody>
      </p:sp>
      <p:sp>
        <p:nvSpPr>
          <p:cNvPr id="6" name="Rettangolo arrotondato 5"/>
          <p:cNvSpPr/>
          <p:nvPr/>
        </p:nvSpPr>
        <p:spPr>
          <a:xfrm>
            <a:off x="4001326" y="4438539"/>
            <a:ext cx="4212973"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Message queuing</a:t>
            </a:r>
          </a:p>
          <a:p>
            <a:pPr algn="ctr"/>
            <a:r>
              <a:rPr lang="en-US" sz="1600" dirty="0">
                <a:latin typeface="Helvetica" panose="020B0604020202020204" pitchFamily="34" charset="0"/>
                <a:cs typeface="Helvetica" panose="020B0604020202020204" pitchFamily="34" charset="0"/>
              </a:rPr>
              <a:t>(event-driven service bus)</a:t>
            </a:r>
          </a:p>
        </p:txBody>
      </p:sp>
      <p:sp>
        <p:nvSpPr>
          <p:cNvPr id="7" name="Rettangolo arrotondato 6"/>
          <p:cNvSpPr/>
          <p:nvPr/>
        </p:nvSpPr>
        <p:spPr>
          <a:xfrm>
            <a:off x="5468064" y="3269817"/>
            <a:ext cx="1282067" cy="5143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Analysis</a:t>
            </a:r>
          </a:p>
        </p:txBody>
      </p:sp>
      <p:sp>
        <p:nvSpPr>
          <p:cNvPr id="8" name="Rettangolo arrotondato 7"/>
          <p:cNvSpPr/>
          <p:nvPr/>
        </p:nvSpPr>
        <p:spPr>
          <a:xfrm>
            <a:off x="6185297" y="5588530"/>
            <a:ext cx="1282067" cy="5143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ysClr val="windowText" lastClr="000000"/>
                </a:solidFill>
                <a:latin typeface="Helvetica" panose="020B0604020202020204" pitchFamily="34" charset="0"/>
                <a:cs typeface="Helvetica" panose="020B0604020202020204" pitchFamily="34" charset="0"/>
              </a:rPr>
              <a:t>In-memory storage</a:t>
            </a:r>
          </a:p>
        </p:txBody>
      </p:sp>
      <p:sp>
        <p:nvSpPr>
          <p:cNvPr id="9" name="Rettangolo arrotondato 8"/>
          <p:cNvSpPr/>
          <p:nvPr/>
        </p:nvSpPr>
        <p:spPr>
          <a:xfrm>
            <a:off x="6932232" y="3269817"/>
            <a:ext cx="1282067" cy="5143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latin typeface="Helvetica" panose="020B0604020202020204" pitchFamily="34" charset="0"/>
                <a:cs typeface="Helvetica" panose="020B0604020202020204" pitchFamily="34" charset="0"/>
              </a:rPr>
              <a:t>Data access</a:t>
            </a:r>
          </a:p>
        </p:txBody>
      </p:sp>
      <p:sp>
        <p:nvSpPr>
          <p:cNvPr id="10" name="Rettangolo arrotondato 9"/>
          <p:cNvSpPr/>
          <p:nvPr/>
        </p:nvSpPr>
        <p:spPr>
          <a:xfrm>
            <a:off x="4722597" y="5588530"/>
            <a:ext cx="1282067" cy="5143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ysClr val="windowText" lastClr="000000"/>
                </a:solidFill>
                <a:latin typeface="Helvetica" panose="020B0604020202020204" pitchFamily="34" charset="0"/>
                <a:cs typeface="Helvetica" panose="020B0604020202020204" pitchFamily="34" charset="0"/>
              </a:rPr>
              <a:t>Long term storage</a:t>
            </a:r>
          </a:p>
        </p:txBody>
      </p:sp>
      <p:sp>
        <p:nvSpPr>
          <p:cNvPr id="11" name="Nuvola 10"/>
          <p:cNvSpPr/>
          <p:nvPr/>
        </p:nvSpPr>
        <p:spPr>
          <a:xfrm>
            <a:off x="3730195" y="1820904"/>
            <a:ext cx="1832405" cy="942975"/>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Data producer</a:t>
            </a:r>
          </a:p>
        </p:txBody>
      </p:sp>
      <p:sp>
        <p:nvSpPr>
          <p:cNvPr id="12" name="Nuvola 11"/>
          <p:cNvSpPr/>
          <p:nvPr/>
        </p:nvSpPr>
        <p:spPr>
          <a:xfrm>
            <a:off x="6648595" y="1828311"/>
            <a:ext cx="1841930" cy="942975"/>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Helvetica" panose="020B0604020202020204" pitchFamily="34" charset="0"/>
                <a:cs typeface="Helvetica" panose="020B0604020202020204" pitchFamily="34" charset="0"/>
              </a:rPr>
              <a:t>Data consumer</a:t>
            </a:r>
          </a:p>
        </p:txBody>
      </p:sp>
      <p:cxnSp>
        <p:nvCxnSpPr>
          <p:cNvPr id="14" name="Connettore 2 13"/>
          <p:cNvCxnSpPr>
            <a:cxnSpLocks/>
            <a:stCxn id="11" idx="1"/>
            <a:endCxn id="5" idx="0"/>
          </p:cNvCxnSpPr>
          <p:nvPr/>
        </p:nvCxnSpPr>
        <p:spPr>
          <a:xfrm>
            <a:off x="4646398" y="2762875"/>
            <a:ext cx="8468" cy="50694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ttore 2 28"/>
          <p:cNvCxnSpPr>
            <a:cxnSpLocks/>
            <a:endCxn id="10" idx="0"/>
          </p:cNvCxnSpPr>
          <p:nvPr/>
        </p:nvCxnSpPr>
        <p:spPr>
          <a:xfrm>
            <a:off x="5363630" y="4979613"/>
            <a:ext cx="1" cy="608917"/>
          </a:xfrm>
          <a:prstGeom prst="straightConnector1">
            <a:avLst/>
          </a:prstGeom>
          <a:ln w="28575">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ttore 2 31"/>
          <p:cNvCxnSpPr>
            <a:cxnSpLocks/>
          </p:cNvCxnSpPr>
          <p:nvPr/>
        </p:nvCxnSpPr>
        <p:spPr>
          <a:xfrm>
            <a:off x="6107778" y="3776760"/>
            <a:ext cx="0" cy="63689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ttore 2 36"/>
          <p:cNvCxnSpPr>
            <a:cxnSpLocks/>
            <a:stCxn id="9" idx="0"/>
            <a:endCxn id="12" idx="1"/>
          </p:cNvCxnSpPr>
          <p:nvPr/>
        </p:nvCxnSpPr>
        <p:spPr>
          <a:xfrm flipH="1" flipV="1">
            <a:off x="7569560" y="2770282"/>
            <a:ext cx="3706" cy="49953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0834951-0BAF-4E60-8531-0ADCDECF135E}"/>
              </a:ext>
            </a:extLst>
          </p:cNvPr>
          <p:cNvCxnSpPr>
            <a:cxnSpLocks/>
          </p:cNvCxnSpPr>
          <p:nvPr/>
        </p:nvCxnSpPr>
        <p:spPr>
          <a:xfrm>
            <a:off x="7569560" y="3784166"/>
            <a:ext cx="0" cy="63689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EDCC84D7-88A5-4CFF-898D-303DFB96EC88}"/>
              </a:ext>
            </a:extLst>
          </p:cNvPr>
          <p:cNvCxnSpPr>
            <a:cxnSpLocks/>
          </p:cNvCxnSpPr>
          <p:nvPr/>
        </p:nvCxnSpPr>
        <p:spPr>
          <a:xfrm flipV="1">
            <a:off x="6826330" y="4951635"/>
            <a:ext cx="0" cy="636895"/>
          </a:xfrm>
          <a:prstGeom prst="straightConnector1">
            <a:avLst/>
          </a:prstGeom>
          <a:ln w="28575">
            <a:solidFill>
              <a:schemeClr val="tx1"/>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ttangolo con angoli arrotondati sullo stesso lato 18"/>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035688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Message queuing tier</a:t>
            </a:r>
          </a:p>
        </p:txBody>
      </p:sp>
      <p:sp>
        <p:nvSpPr>
          <p:cNvPr id="3" name="Segnaposto contenuto 2"/>
          <p:cNvSpPr>
            <a:spLocks noGrp="1"/>
          </p:cNvSpPr>
          <p:nvPr>
            <p:ph idx="1"/>
          </p:nvPr>
        </p:nvSpPr>
        <p:spPr/>
        <p:txBody>
          <a:bodyPr/>
          <a:lstStyle/>
          <a:p>
            <a:r>
              <a:rPr lang="en-US" noProof="0" dirty="0"/>
              <a:t>The message queuing tier handles the </a:t>
            </a:r>
            <a:r>
              <a:rPr lang="en-US" noProof="0" dirty="0">
                <a:solidFill>
                  <a:srgbClr val="0070C0"/>
                </a:solidFill>
              </a:rPr>
              <a:t>transportation of data between different tiers</a:t>
            </a:r>
          </a:p>
          <a:p>
            <a:pPr lvl="1"/>
            <a:r>
              <a:rPr lang="en-US" noProof="0" dirty="0"/>
              <a:t>Most importantly, between collection to analysis tiers</a:t>
            </a:r>
          </a:p>
          <a:p>
            <a:endParaRPr lang="en-US" noProof="0" dirty="0"/>
          </a:p>
          <a:p>
            <a:endParaRPr lang="en-US" noProof="0" dirty="0"/>
          </a:p>
          <a:p>
            <a:r>
              <a:rPr lang="en-US" noProof="0" dirty="0"/>
              <a:t>Why message queuing?</a:t>
            </a:r>
          </a:p>
          <a:p>
            <a:pPr lvl="1"/>
            <a:r>
              <a:rPr lang="en-US" noProof="0" dirty="0"/>
              <a:t>By </a:t>
            </a:r>
            <a:r>
              <a:rPr lang="en-US" noProof="0" dirty="0">
                <a:solidFill>
                  <a:srgbClr val="FF0000"/>
                </a:solidFill>
              </a:rPr>
              <a:t>decoupling the pipeline of operations </a:t>
            </a:r>
            <a:r>
              <a:rPr lang="en-US" noProof="0" dirty="0"/>
              <a:t>(collection, analysis, data access), each node in the cluster will do </a:t>
            </a:r>
            <a:r>
              <a:rPr lang="en-US" i="1" noProof="0" dirty="0"/>
              <a:t>one</a:t>
            </a:r>
            <a:r>
              <a:rPr lang="en-US" noProof="0" dirty="0"/>
              <a:t> job only</a:t>
            </a:r>
          </a:p>
          <a:p>
            <a:pPr lvl="1"/>
            <a:r>
              <a:rPr lang="en-US" noProof="0" dirty="0"/>
              <a:t>Message queuing provides a solid framework for a </a:t>
            </a:r>
            <a:r>
              <a:rPr lang="en-US" noProof="0" dirty="0">
                <a:solidFill>
                  <a:srgbClr val="FF0000"/>
                </a:solidFill>
              </a:rPr>
              <a:t>safe communication </a:t>
            </a:r>
            <a:r>
              <a:rPr lang="en-US" noProof="0" dirty="0"/>
              <a:t>between such nodes</a:t>
            </a:r>
          </a:p>
          <a:p>
            <a:pPr lvl="1"/>
            <a:r>
              <a:rPr lang="en-US" noProof="0" dirty="0"/>
              <a:t>Message queuing handles </a:t>
            </a:r>
            <a:r>
              <a:rPr lang="en-US" noProof="0" dirty="0">
                <a:solidFill>
                  <a:srgbClr val="FF0000"/>
                </a:solidFill>
              </a:rPr>
              <a:t>funneling</a:t>
            </a:r>
            <a:r>
              <a:rPr lang="en-US" noProof="0" dirty="0"/>
              <a:t> of </a:t>
            </a:r>
            <a:r>
              <a:rPr lang="en-US" i="1" noProof="0" dirty="0"/>
              <a:t>n </a:t>
            </a:r>
            <a:r>
              <a:rPr lang="en-US" noProof="0" dirty="0"/>
              <a:t>data streams to </a:t>
            </a:r>
            <a:r>
              <a:rPr lang="en-US" i="1" noProof="0" dirty="0"/>
              <a:t>m </a:t>
            </a:r>
            <a:r>
              <a:rPr lang="en-US" noProof="0" dirty="0"/>
              <a:t>consumers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92</a:t>
            </a:fld>
            <a:endParaRPr lang="en-US" dirty="0"/>
          </a:p>
        </p:txBody>
      </p:sp>
      <p:pic>
        <p:nvPicPr>
          <p:cNvPr id="6" name="Immagine 5"/>
          <p:cNvPicPr>
            <a:picLocks noChangeAspect="1"/>
          </p:cNvPicPr>
          <p:nvPr/>
        </p:nvPicPr>
        <p:blipFill>
          <a:blip r:embed="rId3"/>
          <a:stretch>
            <a:fillRect/>
          </a:stretch>
        </p:blipFill>
        <p:spPr>
          <a:xfrm>
            <a:off x="4553653" y="3196156"/>
            <a:ext cx="3537585" cy="1210755"/>
          </a:xfrm>
          <a:prstGeom prst="rect">
            <a:avLst/>
          </a:prstGeom>
        </p:spPr>
      </p:pic>
      <p:sp>
        <p:nvSpPr>
          <p:cNvPr id="7" name="Rettangolo con angoli arrotondati sullo stesso lato 6"/>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1860617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Producer-Broker-Consumer</a:t>
            </a:r>
          </a:p>
        </p:txBody>
      </p:sp>
      <p:sp>
        <p:nvSpPr>
          <p:cNvPr id="3" name="Segnaposto contenuto 2"/>
          <p:cNvSpPr>
            <a:spLocks noGrp="1"/>
          </p:cNvSpPr>
          <p:nvPr>
            <p:ph idx="1"/>
          </p:nvPr>
        </p:nvSpPr>
        <p:spPr/>
        <p:txBody>
          <a:bodyPr anchor="t"/>
          <a:lstStyle/>
          <a:p>
            <a:r>
              <a:rPr lang="en-US" noProof="0" dirty="0"/>
              <a:t>Core concepts</a:t>
            </a:r>
          </a:p>
          <a:p>
            <a:pPr lvl="1"/>
            <a:r>
              <a:rPr lang="en-US" noProof="0" dirty="0"/>
              <a:t>The </a:t>
            </a:r>
            <a:r>
              <a:rPr lang="en-US" noProof="0" dirty="0">
                <a:solidFill>
                  <a:srgbClr val="FF0000"/>
                </a:solidFill>
              </a:rPr>
              <a:t>Producer</a:t>
            </a:r>
            <a:r>
              <a:rPr lang="en-US" noProof="0" dirty="0"/>
              <a:t> and the </a:t>
            </a:r>
            <a:r>
              <a:rPr lang="en-US" noProof="0" dirty="0">
                <a:solidFill>
                  <a:srgbClr val="FF0000"/>
                </a:solidFill>
              </a:rPr>
              <a:t>Consumer</a:t>
            </a:r>
            <a:r>
              <a:rPr lang="en-US" noProof="0" dirty="0"/>
              <a:t> of data</a:t>
            </a:r>
          </a:p>
          <a:p>
            <a:pPr lvl="1"/>
            <a:r>
              <a:rPr lang="en-US" noProof="0" dirty="0"/>
              <a:t>The </a:t>
            </a:r>
            <a:r>
              <a:rPr lang="en-US" noProof="0" dirty="0">
                <a:solidFill>
                  <a:srgbClr val="FF0000"/>
                </a:solidFill>
              </a:rPr>
              <a:t>Broker</a:t>
            </a:r>
            <a:r>
              <a:rPr lang="en-US" noProof="0" dirty="0"/>
              <a:t>, which manages one or more </a:t>
            </a:r>
            <a:r>
              <a:rPr lang="en-US" noProof="0" dirty="0">
                <a:solidFill>
                  <a:srgbClr val="0070C0"/>
                </a:solidFill>
              </a:rPr>
              <a:t>queues</a:t>
            </a:r>
            <a:r>
              <a:rPr lang="en-US" noProof="0" dirty="0"/>
              <a:t> of data</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93</a:t>
            </a:fld>
            <a:endParaRPr lang="en-US" dirty="0"/>
          </a:p>
        </p:txBody>
      </p:sp>
      <p:pic>
        <p:nvPicPr>
          <p:cNvPr id="5" name="Immagine 4"/>
          <p:cNvPicPr>
            <a:picLocks noChangeAspect="1"/>
          </p:cNvPicPr>
          <p:nvPr/>
        </p:nvPicPr>
        <p:blipFill>
          <a:blip r:embed="rId2"/>
          <a:stretch>
            <a:fillRect/>
          </a:stretch>
        </p:blipFill>
        <p:spPr>
          <a:xfrm>
            <a:off x="3363753" y="2981326"/>
            <a:ext cx="5510213" cy="3093671"/>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9196204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Message delivery semantics</a:t>
            </a:r>
          </a:p>
        </p:txBody>
      </p:sp>
      <p:sp>
        <p:nvSpPr>
          <p:cNvPr id="3" name="Segnaposto contenuto 2"/>
          <p:cNvSpPr>
            <a:spLocks noGrp="1"/>
          </p:cNvSpPr>
          <p:nvPr>
            <p:ph idx="1"/>
          </p:nvPr>
        </p:nvSpPr>
        <p:spPr/>
        <p:txBody>
          <a:bodyPr>
            <a:normAutofit/>
          </a:bodyPr>
          <a:lstStyle/>
          <a:p>
            <a:r>
              <a:rPr lang="en-US" i="1" noProof="0" dirty="0">
                <a:solidFill>
                  <a:srgbClr val="FF0000"/>
                </a:solidFill>
              </a:rPr>
              <a:t>Exactly once</a:t>
            </a:r>
            <a:r>
              <a:rPr lang="en-US" noProof="0" dirty="0"/>
              <a:t>: a message is never lost and is read once and only once</a:t>
            </a:r>
          </a:p>
          <a:p>
            <a:pPr lvl="1"/>
            <a:r>
              <a:rPr lang="en-US" noProof="0" dirty="0"/>
              <a:t>Required in applications where data means money (financial/ad systems)</a:t>
            </a:r>
          </a:p>
          <a:p>
            <a:pPr lvl="1"/>
            <a:r>
              <a:rPr lang="en-US" noProof="0" dirty="0"/>
              <a:t>Performance is sacrificed to provide safety mechanisms</a:t>
            </a:r>
          </a:p>
          <a:p>
            <a:r>
              <a:rPr lang="en-US" i="1" noProof="0" dirty="0">
                <a:solidFill>
                  <a:srgbClr val="FF0000"/>
                </a:solidFill>
              </a:rPr>
              <a:t>At most once</a:t>
            </a:r>
            <a:r>
              <a:rPr lang="en-US" noProof="0" dirty="0"/>
              <a:t>: a message may get lost, but it will never be read twice</a:t>
            </a:r>
          </a:p>
          <a:p>
            <a:pPr lvl="1"/>
            <a:r>
              <a:rPr lang="en-US" noProof="0" dirty="0"/>
              <a:t>Allowed where not all data is required (monitoring systems, down-sampling)</a:t>
            </a:r>
          </a:p>
          <a:p>
            <a:pPr lvl="1"/>
            <a:r>
              <a:rPr lang="en-US" noProof="0" dirty="0"/>
              <a:t>Fast and trivial</a:t>
            </a:r>
          </a:p>
          <a:p>
            <a:r>
              <a:rPr lang="en-US" i="1" noProof="0" dirty="0">
                <a:solidFill>
                  <a:srgbClr val="FF0000"/>
                </a:solidFill>
              </a:rPr>
              <a:t>At least once</a:t>
            </a:r>
            <a:r>
              <a:rPr lang="en-US" noProof="0" dirty="0"/>
              <a:t>: a message will never be lost, but it may be read twice</a:t>
            </a:r>
          </a:p>
          <a:p>
            <a:pPr lvl="1"/>
            <a:r>
              <a:rPr lang="en-US" noProof="0" dirty="0"/>
              <a:t>Balances the two previous semantics</a:t>
            </a:r>
          </a:p>
          <a:p>
            <a:pPr lvl="1"/>
            <a:r>
              <a:rPr lang="en-US" noProof="0" dirty="0"/>
              <a:t>Easier to provide than </a:t>
            </a:r>
            <a:r>
              <a:rPr lang="en-US" i="1" noProof="0" dirty="0"/>
              <a:t>exactly once</a:t>
            </a:r>
          </a:p>
          <a:p>
            <a:pPr lvl="1"/>
            <a:r>
              <a:rPr lang="en-US" noProof="0" dirty="0"/>
              <a:t>The consumer can still check for duplicates to adopt </a:t>
            </a:r>
            <a:r>
              <a:rPr lang="en-US" i="1" noProof="0" dirty="0"/>
              <a:t>exactly once</a:t>
            </a:r>
          </a:p>
          <a:p>
            <a:r>
              <a:rPr lang="en-US" noProof="0" dirty="0"/>
              <a:t>Beware: guarantees depends on the chosen tools + application logic </a:t>
            </a:r>
            <a:br>
              <a:rPr lang="en-US" noProof="0" dirty="0"/>
            </a:br>
            <a:r>
              <a:rPr lang="en-US" noProof="0" dirty="0">
                <a:solidFill>
                  <a:schemeClr val="accent2"/>
                </a:solidFill>
              </a:rPr>
              <a:t>on the whole pipeline</a:t>
            </a:r>
            <a:endParaRPr lang="en-US" noProof="0" dirty="0"/>
          </a:p>
        </p:txBody>
      </p:sp>
      <p:sp>
        <p:nvSpPr>
          <p:cNvPr id="4" name="Segnaposto numero diapositiva 3"/>
          <p:cNvSpPr>
            <a:spLocks noGrp="1"/>
          </p:cNvSpPr>
          <p:nvPr>
            <p:ph type="sldNum" sz="quarter" idx="12"/>
          </p:nvPr>
        </p:nvSpPr>
        <p:spPr/>
        <p:txBody>
          <a:bodyPr/>
          <a:lstStyle/>
          <a:p>
            <a:fld id="{629637A9-119A-49DA-BD12-AAC58B377D80}" type="slidenum">
              <a:rPr lang="en-US" smtClean="0"/>
              <a:t>94</a:t>
            </a:fld>
            <a:endParaRPr lang="en-US" dirty="0"/>
          </a:p>
        </p:txBody>
      </p:sp>
      <p:sp>
        <p:nvSpPr>
          <p:cNvPr id="6" name="Segnaposto contenuto 5"/>
          <p:cNvSpPr>
            <a:spLocks noGrp="1"/>
          </p:cNvSpPr>
          <p:nvPr>
            <p:ph idx="13"/>
          </p:nvPr>
        </p:nvSpPr>
        <p:spPr/>
        <p:txBody>
          <a:bodyPr/>
          <a:lstStyle/>
          <a:p>
            <a:endParaRPr lang="en-GB"/>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26992032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Analysis: continuous queries</a:t>
            </a:r>
          </a:p>
        </p:txBody>
      </p:sp>
      <p:sp>
        <p:nvSpPr>
          <p:cNvPr id="3" name="Segnaposto contenuto 2"/>
          <p:cNvSpPr>
            <a:spLocks noGrp="1"/>
          </p:cNvSpPr>
          <p:nvPr>
            <p:ph idx="1"/>
          </p:nvPr>
        </p:nvSpPr>
        <p:spPr/>
        <p:txBody>
          <a:bodyPr>
            <a:normAutofit/>
          </a:bodyPr>
          <a:lstStyle/>
          <a:p>
            <a:r>
              <a:rPr lang="en-US" noProof="0" dirty="0"/>
              <a:t>A </a:t>
            </a:r>
            <a:r>
              <a:rPr lang="en-US" noProof="0" dirty="0">
                <a:solidFill>
                  <a:srgbClr val="FF0000"/>
                </a:solidFill>
              </a:rPr>
              <a:t>continuous query </a:t>
            </a:r>
            <a:r>
              <a:rPr lang="en-US" noProof="0" dirty="0"/>
              <a:t>is a query that is </a:t>
            </a:r>
            <a:r>
              <a:rPr lang="en-US" noProof="0" dirty="0">
                <a:solidFill>
                  <a:srgbClr val="FF0000"/>
                </a:solidFill>
              </a:rPr>
              <a:t>issued once and then is continuously executed</a:t>
            </a:r>
            <a:r>
              <a:rPr lang="en-US" noProof="0" dirty="0"/>
              <a:t> against the data</a:t>
            </a:r>
          </a:p>
          <a:p>
            <a:pPr lvl="1"/>
            <a:r>
              <a:rPr lang="en-US" noProof="0" dirty="0"/>
              <a:t>In contrast, traditional queries are simply executed once when issued</a:t>
            </a:r>
          </a:p>
          <a:p>
            <a:pPr lvl="1"/>
            <a:r>
              <a:rPr lang="en-US" noProof="0" dirty="0"/>
              <a:t>A continuous query may need to maintain a </a:t>
            </a:r>
            <a:r>
              <a:rPr lang="en-US" b="1" noProof="0" dirty="0"/>
              <a:t>state</a:t>
            </a:r>
          </a:p>
          <a:p>
            <a:r>
              <a:rPr lang="en-US" noProof="0" dirty="0"/>
              <a:t>State: an intermediate result that is continuously updated by the query</a:t>
            </a:r>
          </a:p>
          <a:p>
            <a:pPr lvl="1"/>
            <a:r>
              <a:rPr lang="en-US" noProof="0" dirty="0"/>
              <a:t>A query is </a:t>
            </a:r>
            <a:r>
              <a:rPr lang="en-US" i="1" noProof="0" dirty="0"/>
              <a:t>stateless </a:t>
            </a:r>
            <a:r>
              <a:rPr lang="en-US" noProof="0" dirty="0"/>
              <a:t>if each execution is independent from the other</a:t>
            </a:r>
            <a:endParaRPr lang="en-US" i="1" noProof="0" dirty="0"/>
          </a:p>
          <a:p>
            <a:r>
              <a:rPr lang="en-US" noProof="0" dirty="0"/>
              <a:t>What makes continuous queries different from traditional ones?</a:t>
            </a:r>
          </a:p>
          <a:p>
            <a:pPr lvl="1"/>
            <a:r>
              <a:rPr lang="en-US" noProof="0" dirty="0">
                <a:solidFill>
                  <a:srgbClr val="0070C0"/>
                </a:solidFill>
              </a:rPr>
              <a:t>Memory constraint</a:t>
            </a:r>
            <a:r>
              <a:rPr lang="en-US" noProof="0" dirty="0"/>
              <a:t> (for both data processing and state maintenance)</a:t>
            </a:r>
          </a:p>
          <a:p>
            <a:pPr lvl="2"/>
            <a:r>
              <a:rPr lang="en-US" noProof="0" dirty="0"/>
              <a:t>Data cannot be processed altogether (</a:t>
            </a:r>
            <a:r>
              <a:rPr lang="en-US" b="1" i="1" noProof="0" dirty="0"/>
              <a:t>one pass</a:t>
            </a:r>
            <a:r>
              <a:rPr lang="en-US" b="1" noProof="0" dirty="0"/>
              <a:t> algorithms</a:t>
            </a:r>
            <a:r>
              <a:rPr lang="en-US" noProof="0" dirty="0"/>
              <a:t>)</a:t>
            </a:r>
          </a:p>
          <a:p>
            <a:pPr lvl="2"/>
            <a:r>
              <a:rPr lang="en-US" noProof="0" dirty="0"/>
              <a:t>Not much space to store the state</a:t>
            </a:r>
          </a:p>
          <a:p>
            <a:pPr lvl="1"/>
            <a:r>
              <a:rPr lang="en-US" noProof="0" dirty="0">
                <a:solidFill>
                  <a:srgbClr val="0070C0"/>
                </a:solidFill>
              </a:rPr>
              <a:t>Time constraint</a:t>
            </a:r>
          </a:p>
          <a:p>
            <a:pPr lvl="2"/>
            <a:r>
              <a:rPr lang="en-US" noProof="0" dirty="0"/>
              <a:t>Data that can't be processed in time may have to be dropped (</a:t>
            </a:r>
            <a:r>
              <a:rPr lang="en-US" b="1" i="1" noProof="0" dirty="0"/>
              <a:t>load shedding</a:t>
            </a:r>
            <a:r>
              <a:rPr lang="en-US" noProof="0" dirty="0"/>
              <a:t>)</a:t>
            </a:r>
          </a:p>
          <a:p>
            <a:pPr lvl="2"/>
            <a:r>
              <a:rPr lang="en-US" noProof="0" dirty="0"/>
              <a:t>Algorithms (e.g., predictive models) may lose efficacy over time (</a:t>
            </a:r>
            <a:r>
              <a:rPr lang="en-US" b="1" i="1" noProof="0" dirty="0"/>
              <a:t>concept drift</a:t>
            </a:r>
            <a:r>
              <a:rPr lang="en-US" noProof="0" dirty="0"/>
              <a:t>)</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95</a:t>
            </a:fld>
            <a:endParaRPr lang="en-US" dirty="0"/>
          </a:p>
        </p:txBody>
      </p:sp>
      <p:sp>
        <p:nvSpPr>
          <p:cNvPr id="5" name="Segnaposto contenuto 4"/>
          <p:cNvSpPr>
            <a:spLocks noGrp="1"/>
          </p:cNvSpPr>
          <p:nvPr>
            <p:ph idx="13"/>
          </p:nvPr>
        </p:nvSpPr>
        <p:spPr/>
        <p:txBody>
          <a:bodyPr/>
          <a:lstStyle/>
          <a:p>
            <a:endParaRPr lang="en-GB"/>
          </a:p>
        </p:txBody>
      </p:sp>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2294865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Continuous query model</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96</a:t>
            </a:fld>
            <a:endParaRPr lang="en-US" dirty="0"/>
          </a:p>
        </p:txBody>
      </p:sp>
      <p:graphicFrame>
        <p:nvGraphicFramePr>
          <p:cNvPr id="5" name="Tabella 4"/>
          <p:cNvGraphicFramePr>
            <a:graphicFrameLocks noGrp="1"/>
          </p:cNvGraphicFramePr>
          <p:nvPr/>
        </p:nvGraphicFramePr>
        <p:xfrm>
          <a:off x="1529123" y="2122494"/>
          <a:ext cx="9133753" cy="3566160"/>
        </p:xfrm>
        <a:graphic>
          <a:graphicData uri="http://schemas.openxmlformats.org/drawingml/2006/table">
            <a:tbl>
              <a:tblPr firstRow="1" bandRow="1">
                <a:tableStyleId>{5C22544A-7EE6-4342-B048-85BDC9FD1C3A}</a:tableStyleId>
              </a:tblPr>
              <a:tblGrid>
                <a:gridCol w="1395503">
                  <a:extLst>
                    <a:ext uri="{9D8B030D-6E8A-4147-A177-3AD203B41FA5}">
                      <a16:colId xmlns:a16="http://schemas.microsoft.com/office/drawing/2014/main" val="482404770"/>
                    </a:ext>
                  </a:extLst>
                </a:gridCol>
                <a:gridCol w="3632971">
                  <a:extLst>
                    <a:ext uri="{9D8B030D-6E8A-4147-A177-3AD203B41FA5}">
                      <a16:colId xmlns:a16="http://schemas.microsoft.com/office/drawing/2014/main" val="20000"/>
                    </a:ext>
                  </a:extLst>
                </a:gridCol>
                <a:gridCol w="4105279">
                  <a:extLst>
                    <a:ext uri="{9D8B030D-6E8A-4147-A177-3AD203B41FA5}">
                      <a16:colId xmlns:a16="http://schemas.microsoft.com/office/drawing/2014/main" val="20001"/>
                    </a:ext>
                  </a:extLst>
                </a:gridCol>
              </a:tblGrid>
              <a:tr h="354983">
                <a:tc>
                  <a:txBody>
                    <a:bodyPr/>
                    <a:lstStyle/>
                    <a:p>
                      <a:endParaRPr lang="en-US" sz="1800" dirty="0">
                        <a:latin typeface="Helvetica" panose="020B0604020202020204" pitchFamily="34" charset="0"/>
                        <a:cs typeface="Helvetica" panose="020B0604020202020204" pitchFamily="34" charset="0"/>
                      </a:endParaRPr>
                    </a:p>
                  </a:txBody>
                  <a:tcPr/>
                </a:tc>
                <a:tc>
                  <a:txBody>
                    <a:bodyPr/>
                    <a:lstStyle/>
                    <a:p>
                      <a:r>
                        <a:rPr lang="en-US" sz="1800" dirty="0">
                          <a:latin typeface="Helvetica" panose="020B0604020202020204" pitchFamily="34" charset="0"/>
                          <a:cs typeface="Helvetica" panose="020B0604020202020204" pitchFamily="34" charset="0"/>
                        </a:rPr>
                        <a:t>Typical query</a:t>
                      </a:r>
                    </a:p>
                  </a:txBody>
                  <a:tcPr/>
                </a:tc>
                <a:tc>
                  <a:txBody>
                    <a:bodyPr/>
                    <a:lstStyle/>
                    <a:p>
                      <a:r>
                        <a:rPr lang="en-US" sz="1800" dirty="0">
                          <a:latin typeface="Helvetica" panose="020B0604020202020204" pitchFamily="34" charset="0"/>
                          <a:cs typeface="Helvetica" panose="020B0604020202020204" pitchFamily="34" charset="0"/>
                        </a:rPr>
                        <a:t>Continuous query</a:t>
                      </a:r>
                    </a:p>
                  </a:txBody>
                  <a:tcPr/>
                </a:tc>
                <a:extLst>
                  <a:ext uri="{0D108BD9-81ED-4DB2-BD59-A6C34878D82A}">
                    <a16:rowId xmlns:a16="http://schemas.microsoft.com/office/drawing/2014/main" val="10000"/>
                  </a:ext>
                </a:extLst>
              </a:tr>
              <a:tr h="1845912">
                <a:tc>
                  <a:txBody>
                    <a:bodyPr/>
                    <a:lstStyle/>
                    <a:p>
                      <a:r>
                        <a:rPr lang="it-IT" sz="1800" dirty="0">
                          <a:latin typeface="Helvetica" panose="020B0604020202020204" pitchFamily="34" charset="0"/>
                          <a:cs typeface="Helvetica" panose="020B0604020202020204" pitchFamily="34" charset="0"/>
                        </a:rPr>
                        <a:t>Query model</a:t>
                      </a:r>
                    </a:p>
                  </a:txBody>
                  <a:tcPr anchor="ctr"/>
                </a:tc>
                <a:tc>
                  <a:txBody>
                    <a:bodyPr/>
                    <a:lstStyle/>
                    <a:p>
                      <a:r>
                        <a:rPr lang="en-US" sz="1800" dirty="0">
                          <a:latin typeface="Helvetica" panose="020B0604020202020204" pitchFamily="34" charset="0"/>
                          <a:cs typeface="Helvetica" panose="020B0604020202020204" pitchFamily="34" charset="0"/>
                        </a:rPr>
                        <a:t>Queries are based on a one-time model and a consistent state of the data</a:t>
                      </a:r>
                    </a:p>
                    <a:p>
                      <a:endParaRPr lang="en-US" sz="1800" dirty="0">
                        <a:latin typeface="Helvetica" panose="020B0604020202020204" pitchFamily="34" charset="0"/>
                        <a:cs typeface="Helvetica" panose="020B0604020202020204" pitchFamily="34" charset="0"/>
                      </a:endParaRPr>
                    </a:p>
                    <a:p>
                      <a:r>
                        <a:rPr lang="en-US" sz="1800" b="1" dirty="0">
                          <a:latin typeface="Helvetica" panose="020B0604020202020204" pitchFamily="34" charset="0"/>
                          <a:cs typeface="Helvetica" panose="020B0604020202020204" pitchFamily="34" charset="0"/>
                        </a:rPr>
                        <a:t>Pull model</a:t>
                      </a:r>
                      <a:r>
                        <a:rPr lang="en-US" sz="1800" dirty="0">
                          <a:latin typeface="Helvetica" panose="020B0604020202020204" pitchFamily="34" charset="0"/>
                          <a:cs typeface="Helvetica" panose="020B0604020202020204" pitchFamily="34" charset="0"/>
                        </a:rPr>
                        <a:t>: the user executes a query and gets an answer, and the query is forgotten</a:t>
                      </a:r>
                      <a:endParaRPr lang="it-IT" sz="1800" dirty="0">
                        <a:latin typeface="Helvetica" panose="020B0604020202020204" pitchFamily="34" charset="0"/>
                        <a:cs typeface="Helvetica" panose="020B0604020202020204" pitchFamily="34" charset="0"/>
                      </a:endParaRPr>
                    </a:p>
                  </a:txBody>
                  <a:tcPr anchor="ctr"/>
                </a:tc>
                <a:tc>
                  <a:txBody>
                    <a:bodyPr/>
                    <a:lstStyle/>
                    <a:p>
                      <a:r>
                        <a:rPr lang="en-US" sz="1800" b="0" dirty="0">
                          <a:latin typeface="Helvetica" panose="020B0604020202020204" pitchFamily="34" charset="0"/>
                          <a:cs typeface="Helvetica" panose="020B0604020202020204" pitchFamily="34" charset="0"/>
                        </a:rPr>
                        <a:t>The query is continuously executed based on the data that is flowing into the system</a:t>
                      </a:r>
                    </a:p>
                    <a:p>
                      <a:endParaRPr lang="en-US" sz="1800" b="0" dirty="0">
                        <a:latin typeface="Helvetica" panose="020B0604020202020204" pitchFamily="34" charset="0"/>
                        <a:cs typeface="Helvetica" panose="020B0604020202020204" pitchFamily="34" charset="0"/>
                      </a:endParaRPr>
                    </a:p>
                    <a:p>
                      <a:r>
                        <a:rPr lang="en-US" sz="1800" b="1" dirty="0">
                          <a:latin typeface="Helvetica" panose="020B0604020202020204" pitchFamily="34" charset="0"/>
                          <a:cs typeface="Helvetica" panose="020B0604020202020204" pitchFamily="34" charset="0"/>
                        </a:rPr>
                        <a:t>Push model</a:t>
                      </a:r>
                      <a:r>
                        <a:rPr lang="en-US" sz="1800" b="0" dirty="0">
                          <a:latin typeface="Helvetica" panose="020B0604020202020204" pitchFamily="34" charset="0"/>
                          <a:cs typeface="Helvetica" panose="020B0604020202020204" pitchFamily="34" charset="0"/>
                        </a:rPr>
                        <a:t>: a user registers a query once, and the results are regularly pushed to the client</a:t>
                      </a:r>
                      <a:endParaRPr lang="it-IT" sz="1800" b="0" dirty="0">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10001"/>
                  </a:ext>
                </a:extLst>
              </a:tr>
              <a:tr h="962985">
                <a:tc>
                  <a:txBody>
                    <a:bodyPr/>
                    <a:lstStyle/>
                    <a:p>
                      <a:r>
                        <a:rPr lang="it-IT" sz="1800" b="0" dirty="0">
                          <a:latin typeface="Helvetica" panose="020B0604020202020204" pitchFamily="34" charset="0"/>
                          <a:cs typeface="Helvetica" panose="020B0604020202020204" pitchFamily="34" charset="0"/>
                        </a:rPr>
                        <a:t>Query state</a:t>
                      </a:r>
                    </a:p>
                  </a:txBody>
                  <a:tcPr anchor="ctr"/>
                </a:tc>
                <a:tc>
                  <a:txBody>
                    <a:bodyPr/>
                    <a:lstStyle/>
                    <a:p>
                      <a:r>
                        <a:rPr lang="en-US" sz="1800" dirty="0">
                          <a:latin typeface="Helvetica" panose="020B0604020202020204" pitchFamily="34" charset="0"/>
                          <a:cs typeface="Helvetica" panose="020B0604020202020204" pitchFamily="34" charset="0"/>
                        </a:rPr>
                        <a:t>If the system crashes while a query is being executed, it must be</a:t>
                      </a:r>
                      <a:r>
                        <a:rPr lang="en-US" sz="1800" baseline="0" dirty="0">
                          <a:latin typeface="Helvetica" panose="020B0604020202020204" pitchFamily="34" charset="0"/>
                          <a:cs typeface="Helvetica" panose="020B0604020202020204" pitchFamily="34" charset="0"/>
                        </a:rPr>
                        <a:t> re-issued on the whole dataset</a:t>
                      </a:r>
                      <a:endParaRPr lang="it-IT" sz="1800" dirty="0">
                        <a:latin typeface="Helvetica" panose="020B0604020202020204" pitchFamily="34" charset="0"/>
                        <a:cs typeface="Helvetica" panose="020B0604020202020204" pitchFamily="34" charset="0"/>
                      </a:endParaRPr>
                    </a:p>
                  </a:txBody>
                  <a:tcPr anchor="ctr"/>
                </a:tc>
                <a:tc>
                  <a:txBody>
                    <a:bodyPr/>
                    <a:lstStyle/>
                    <a:p>
                      <a:r>
                        <a:rPr lang="en-US" sz="1800" b="0" dirty="0">
                          <a:latin typeface="Helvetica" panose="020B0604020202020204" pitchFamily="34" charset="0"/>
                          <a:cs typeface="Helvetica" panose="020B0604020202020204" pitchFamily="34" charset="0"/>
                        </a:rPr>
                        <a:t>Registered continuous queries may or may not need to continue where they left off; in the first case,</a:t>
                      </a:r>
                      <a:r>
                        <a:rPr lang="en-US" sz="1800" b="0" baseline="0" dirty="0">
                          <a:latin typeface="Helvetica" panose="020B0604020202020204" pitchFamily="34" charset="0"/>
                          <a:cs typeface="Helvetica" panose="020B0604020202020204" pitchFamily="34" charset="0"/>
                        </a:rPr>
                        <a:t> a </a:t>
                      </a:r>
                      <a:r>
                        <a:rPr lang="en-US" sz="1800" b="1" baseline="0" dirty="0">
                          <a:latin typeface="Helvetica" panose="020B0604020202020204" pitchFamily="34" charset="0"/>
                          <a:cs typeface="Helvetica" panose="020B0604020202020204" pitchFamily="34" charset="0"/>
                        </a:rPr>
                        <a:t>state </a:t>
                      </a:r>
                      <a:r>
                        <a:rPr lang="en-US" sz="1800" b="0" baseline="0" dirty="0">
                          <a:latin typeface="Helvetica" panose="020B0604020202020204" pitchFamily="34" charset="0"/>
                          <a:cs typeface="Helvetica" panose="020B0604020202020204" pitchFamily="34" charset="0"/>
                        </a:rPr>
                        <a:t>has to be maintained</a:t>
                      </a:r>
                      <a:endParaRPr lang="it-IT" sz="1800" b="0" dirty="0">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5222268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Distributed execution</a:t>
            </a:r>
          </a:p>
        </p:txBody>
      </p:sp>
      <p:sp>
        <p:nvSpPr>
          <p:cNvPr id="3" name="Segnaposto contenuto 2"/>
          <p:cNvSpPr>
            <a:spLocks noGrp="1"/>
          </p:cNvSpPr>
          <p:nvPr>
            <p:ph idx="1"/>
          </p:nvPr>
        </p:nvSpPr>
        <p:spPr/>
        <p:txBody>
          <a:bodyPr anchor="t"/>
          <a:lstStyle/>
          <a:p>
            <a:r>
              <a:rPr lang="en-US" noProof="0" dirty="0"/>
              <a:t>An architecture that is common to different frameworks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97</a:t>
            </a:fld>
            <a:endParaRPr lang="en-US" dirty="0"/>
          </a:p>
        </p:txBody>
      </p:sp>
      <p:pic>
        <p:nvPicPr>
          <p:cNvPr id="5" name="Immagine 4"/>
          <p:cNvPicPr>
            <a:picLocks noChangeAspect="1"/>
          </p:cNvPicPr>
          <p:nvPr/>
        </p:nvPicPr>
        <p:blipFill>
          <a:blip r:embed="rId2"/>
          <a:stretch>
            <a:fillRect/>
          </a:stretch>
        </p:blipFill>
        <p:spPr>
          <a:xfrm>
            <a:off x="3018525" y="2328053"/>
            <a:ext cx="6727795" cy="3723784"/>
          </a:xfrm>
          <a:prstGeom prst="rect">
            <a:avLst/>
          </a:prstGeom>
        </p:spPr>
      </p:pic>
      <p:sp>
        <p:nvSpPr>
          <p:cNvPr id="6" name="Rettangolo con angoli arrotondati sullo stesso lato 5"/>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4187663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Sliding windows</a:t>
            </a:r>
          </a:p>
        </p:txBody>
      </p:sp>
      <p:sp>
        <p:nvSpPr>
          <p:cNvPr id="3" name="Segnaposto contenuto 2"/>
          <p:cNvSpPr>
            <a:spLocks noGrp="1"/>
          </p:cNvSpPr>
          <p:nvPr>
            <p:ph idx="1"/>
          </p:nvPr>
        </p:nvSpPr>
        <p:spPr/>
        <p:txBody>
          <a:bodyPr>
            <a:normAutofit/>
          </a:bodyPr>
          <a:lstStyle/>
          <a:p>
            <a:r>
              <a:rPr lang="en-US" noProof="0" dirty="0">
                <a:solidFill>
                  <a:srgbClr val="0070C0"/>
                </a:solidFill>
              </a:rPr>
              <a:t>Sliding windows define length and period in terms of stream time</a:t>
            </a:r>
          </a:p>
          <a:p>
            <a:pPr lvl="1"/>
            <a:r>
              <a:rPr lang="en-US" noProof="0" dirty="0"/>
              <a:t>Beware of the difference between event time and stream time</a:t>
            </a:r>
          </a:p>
          <a:p>
            <a:r>
              <a:rPr lang="en-US" noProof="0" dirty="0"/>
              <a:t>Depending on the comparison of length and period, specialized versions of sliding windows can be defined</a:t>
            </a:r>
          </a:p>
          <a:p>
            <a:pPr lvl="1"/>
            <a:r>
              <a:rPr lang="en-US" noProof="0" dirty="0">
                <a:solidFill>
                  <a:srgbClr val="FF0000"/>
                </a:solidFill>
              </a:rPr>
              <a:t>Fixed windows</a:t>
            </a:r>
            <a:r>
              <a:rPr lang="en-US" noProof="0" dirty="0"/>
              <a:t>: when length and period are the same</a:t>
            </a:r>
          </a:p>
          <a:p>
            <a:pPr lvl="2"/>
            <a:r>
              <a:rPr lang="en-US" noProof="0" dirty="0"/>
              <a:t>E.g.: analyze the last 5 minutes of data every 5 minutes</a:t>
            </a:r>
          </a:p>
          <a:p>
            <a:pPr lvl="2"/>
            <a:r>
              <a:rPr lang="en-US" i="1" noProof="0" dirty="0"/>
              <a:t>Tumbling windows </a:t>
            </a:r>
            <a:r>
              <a:rPr lang="en-US" noProof="0" dirty="0"/>
              <a:t>are a special case of fixed windows, where length and period are expressed in terms of number of items (instead of time)</a:t>
            </a:r>
          </a:p>
          <a:p>
            <a:pPr lvl="1"/>
            <a:r>
              <a:rPr lang="en-US" noProof="0" dirty="0">
                <a:solidFill>
                  <a:srgbClr val="FF0000"/>
                </a:solidFill>
              </a:rPr>
              <a:t>Overlapping windows</a:t>
            </a:r>
            <a:r>
              <a:rPr lang="en-US" noProof="0" dirty="0"/>
              <a:t>: when the length is greater than the period</a:t>
            </a:r>
          </a:p>
          <a:p>
            <a:pPr lvl="2"/>
            <a:r>
              <a:rPr lang="en-US" noProof="0" dirty="0"/>
              <a:t>E.g.: analyze the last 5 minutes of data every 2 minutes</a:t>
            </a:r>
          </a:p>
          <a:p>
            <a:pPr lvl="1"/>
            <a:r>
              <a:rPr lang="en-US" noProof="0" dirty="0">
                <a:solidFill>
                  <a:srgbClr val="FF0000"/>
                </a:solidFill>
              </a:rPr>
              <a:t>Sampling windows</a:t>
            </a:r>
            <a:r>
              <a:rPr lang="en-US" noProof="0" dirty="0"/>
              <a:t>: when the length is smaller than the period</a:t>
            </a:r>
          </a:p>
          <a:p>
            <a:pPr lvl="2"/>
            <a:r>
              <a:rPr lang="en-US" noProof="0" dirty="0"/>
              <a:t>E.g.: analyze the last 2 minutes of data every 5 minutes</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98</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3847231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windows</a:t>
            </a:r>
          </a:p>
        </p:txBody>
      </p:sp>
      <p:sp>
        <p:nvSpPr>
          <p:cNvPr id="3" name="Segnaposto contenuto 2"/>
          <p:cNvSpPr>
            <a:spLocks noGrp="1"/>
          </p:cNvSpPr>
          <p:nvPr>
            <p:ph idx="1"/>
          </p:nvPr>
        </p:nvSpPr>
        <p:spPr/>
        <p:txBody>
          <a:bodyPr>
            <a:normAutofit/>
          </a:bodyPr>
          <a:lstStyle/>
          <a:p>
            <a:r>
              <a:rPr lang="en-US" noProof="0" dirty="0">
                <a:solidFill>
                  <a:srgbClr val="0070C0"/>
                </a:solidFill>
              </a:rPr>
              <a:t>Data-driven windows define the length in terms of the content that comes with the data</a:t>
            </a:r>
          </a:p>
          <a:p>
            <a:pPr lvl="1"/>
            <a:r>
              <a:rPr lang="en-US" noProof="0" dirty="0"/>
              <a:t>In this case, the period determines the </a:t>
            </a:r>
            <a:r>
              <a:rPr lang="en-US" i="1" noProof="0" dirty="0"/>
              <a:t>update interval</a:t>
            </a:r>
          </a:p>
          <a:p>
            <a:r>
              <a:rPr lang="en-US" noProof="0" dirty="0"/>
              <a:t>Typical use case: sessions</a:t>
            </a:r>
          </a:p>
          <a:p>
            <a:pPr lvl="1"/>
            <a:r>
              <a:rPr lang="en-US" noProof="0" dirty="0"/>
              <a:t>A session is a sequence of events terminated by a gap of inactivity grater than some timeout</a:t>
            </a:r>
          </a:p>
          <a:p>
            <a:pPr lvl="2"/>
            <a:r>
              <a:rPr lang="en-US" noProof="0" dirty="0"/>
              <a:t>Goal: determine the average amount of traffic generated by sessions</a:t>
            </a:r>
          </a:p>
          <a:p>
            <a:r>
              <a:rPr lang="en-US" noProof="0" dirty="0"/>
              <a:t>Main characteristic: </a:t>
            </a:r>
            <a:r>
              <a:rPr lang="en-US" noProof="0" dirty="0">
                <a:solidFill>
                  <a:srgbClr val="FF0000"/>
                </a:solidFill>
              </a:rPr>
              <a:t>the lengths cannot be defined </a:t>
            </a:r>
            <a:r>
              <a:rPr lang="en-US" noProof="0" dirty="0" err="1">
                <a:solidFill>
                  <a:srgbClr val="FF0000"/>
                </a:solidFill>
              </a:rPr>
              <a:t>apriori</a:t>
            </a:r>
            <a:endParaRPr lang="en-US" noProof="0" dirty="0">
              <a:solidFill>
                <a:srgbClr val="FF0000"/>
              </a:solidFill>
            </a:endParaRPr>
          </a:p>
          <a:p>
            <a:pPr lvl="1"/>
            <a:r>
              <a:rPr lang="en-US" noProof="0" dirty="0"/>
              <a:t>How can I know when the session of a user has ended?</a:t>
            </a:r>
          </a:p>
          <a:p>
            <a:pPr lvl="1"/>
            <a:r>
              <a:rPr lang="en-US" noProof="0" dirty="0"/>
              <a:t>How can I know when the event of a user's session are going to stop coming?</a:t>
            </a:r>
          </a:p>
        </p:txBody>
      </p:sp>
      <p:sp>
        <p:nvSpPr>
          <p:cNvPr id="4" name="Segnaposto numero diapositiva 3"/>
          <p:cNvSpPr>
            <a:spLocks noGrp="1"/>
          </p:cNvSpPr>
          <p:nvPr>
            <p:ph type="sldNum" sz="quarter" idx="12"/>
          </p:nvPr>
        </p:nvSpPr>
        <p:spPr/>
        <p:txBody>
          <a:bodyPr/>
          <a:lstStyle/>
          <a:p>
            <a:fld id="{629637A9-119A-49DA-BD12-AAC58B377D80}" type="slidenum">
              <a:rPr lang="en-US" smtClean="0"/>
              <a:t>99</a:t>
            </a:fld>
            <a:endParaRPr lang="en-US" dirty="0"/>
          </a:p>
        </p:txBody>
      </p:sp>
      <p:sp>
        <p:nvSpPr>
          <p:cNvPr id="5" name="Rettangolo con angoli arrotondati sullo stesso lato 4"/>
          <p:cNvSpPr/>
          <p:nvPr/>
        </p:nvSpPr>
        <p:spPr>
          <a:xfrm>
            <a:off x="947956" y="12787"/>
            <a:ext cx="2340000" cy="360000"/>
          </a:xfrm>
          <a:prstGeom prst="round2SameRect">
            <a:avLst>
              <a:gd name="adj1" fmla="val 0"/>
              <a:gd name="adj2" fmla="val 50000"/>
            </a:avLst>
          </a:prstGeom>
          <a:solidFill>
            <a:srgbClr val="700000"/>
          </a:solidFill>
          <a:ln>
            <a:solidFill>
              <a:srgbClr val="7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Streaming processing</a:t>
            </a:r>
          </a:p>
        </p:txBody>
      </p:sp>
    </p:spTree>
    <p:extLst>
      <p:ext uri="{BB962C8B-B14F-4D97-AF65-F5344CB8AC3E}">
        <p14:creationId xmlns:p14="http://schemas.microsoft.com/office/powerpoint/2010/main" val="53422548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30713</TotalTime>
  <Words>24827</Words>
  <Application>Microsoft Office PowerPoint</Application>
  <PresentationFormat>Widescreen</PresentationFormat>
  <Paragraphs>3499</Paragraphs>
  <Slides>265</Slides>
  <Notes>105</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265</vt:i4>
      </vt:variant>
    </vt:vector>
  </HeadingPairs>
  <TitlesOfParts>
    <vt:vector size="275" baseType="lpstr">
      <vt:lpstr>Arial</vt:lpstr>
      <vt:lpstr>Calibri</vt:lpstr>
      <vt:lpstr>Cambria</vt:lpstr>
      <vt:lpstr>Cambria Math</vt:lpstr>
      <vt:lpstr>Consolas</vt:lpstr>
      <vt:lpstr>CourierPrime</vt:lpstr>
      <vt:lpstr>Helvetica</vt:lpstr>
      <vt:lpstr>Times New Roman</vt:lpstr>
      <vt:lpstr>Wingdings</vt:lpstr>
      <vt:lpstr>Tema di Office</vt:lpstr>
      <vt:lpstr>Data Platforms and Artificial Intelligence</vt:lpstr>
      <vt:lpstr>whoami</vt:lpstr>
      <vt:lpstr>Program</vt:lpstr>
      <vt:lpstr>Exam</vt:lpstr>
      <vt:lpstr>Introduction to Big Data</vt:lpstr>
      <vt:lpstr>How did we get here?</vt:lpstr>
      <vt:lpstr>How did we get here?</vt:lpstr>
      <vt:lpstr>What we are going to do</vt:lpstr>
      <vt:lpstr>Define big data</vt:lpstr>
      <vt:lpstr>Big data as a noun</vt:lpstr>
      <vt:lpstr>Big data as a noun</vt:lpstr>
      <vt:lpstr>Big data as a noun – The V’s</vt:lpstr>
      <vt:lpstr>Big data as a noun – The V’s</vt:lpstr>
      <vt:lpstr>Big data as a noun – The V’s</vt:lpstr>
      <vt:lpstr>Big data as an adjective</vt:lpstr>
      <vt:lpstr>Why the hype</vt:lpstr>
      <vt:lpstr>Data growth</vt:lpstr>
      <vt:lpstr>The long tail</vt:lpstr>
      <vt:lpstr>Bigger = Smarter (?)</vt:lpstr>
      <vt:lpstr>Architectures</vt:lpstr>
      <vt:lpstr>Scaling</vt:lpstr>
      <vt:lpstr>Scale up</vt:lpstr>
      <vt:lpstr>MPP</vt:lpstr>
      <vt:lpstr>Scale out</vt:lpstr>
      <vt:lpstr>Cluster</vt:lpstr>
      <vt:lpstr>Cluster</vt:lpstr>
      <vt:lpstr>Commodity hardware</vt:lpstr>
      <vt:lpstr>Commodity hardware</vt:lpstr>
      <vt:lpstr>Multiple clusters</vt:lpstr>
      <vt:lpstr>Multiple clusters</vt:lpstr>
      <vt:lpstr>Data storage</vt:lpstr>
      <vt:lpstr>Distributed FS</vt:lpstr>
      <vt:lpstr>HDFS</vt:lpstr>
      <vt:lpstr>HDFS: blocks</vt:lpstr>
      <vt:lpstr>HDFS: namenodes and datanodes</vt:lpstr>
      <vt:lpstr>HDFS: the SPoF</vt:lpstr>
      <vt:lpstr>High-Availability</vt:lpstr>
      <vt:lpstr>HDFS: federation</vt:lpstr>
      <vt:lpstr>HDFS: federation </vt:lpstr>
      <vt:lpstr>HDFS: cluster topology</vt:lpstr>
      <vt:lpstr>HDFS: replication (1)</vt:lpstr>
      <vt:lpstr>HDFS: replication (2)</vt:lpstr>
      <vt:lpstr>HDFS: not always the best fit</vt:lpstr>
      <vt:lpstr>The data lake</vt:lpstr>
      <vt:lpstr>File formats</vt:lpstr>
      <vt:lpstr>Parquet</vt:lpstr>
      <vt:lpstr>Parquet: definition level</vt:lpstr>
      <vt:lpstr>Parquet: repetition level</vt:lpstr>
      <vt:lpstr>Parquet: storage and compression</vt:lpstr>
      <vt:lpstr>Distributed DB</vt:lpstr>
      <vt:lpstr>RDBMSs are full of strengths</vt:lpstr>
      <vt:lpstr>RDBMSs have weaknesses as well</vt:lpstr>
      <vt:lpstr>What is "NoSQL"</vt:lpstr>
      <vt:lpstr>The first NoSQL systems</vt:lpstr>
      <vt:lpstr>NoSQL common features</vt:lpstr>
      <vt:lpstr>NoSQL data models</vt:lpstr>
      <vt:lpstr>Polyglot persistence</vt:lpstr>
      <vt:lpstr>Data processing</vt:lpstr>
      <vt:lpstr>Batch</vt:lpstr>
      <vt:lpstr>YARN</vt:lpstr>
      <vt:lpstr>Data locality</vt:lpstr>
      <vt:lpstr>YARN: Scheduler</vt:lpstr>
      <vt:lpstr>Typical Large-Data Problem</vt:lpstr>
      <vt:lpstr>Roots in Functional Programming</vt:lpstr>
      <vt:lpstr>Parallelization of Map and Reduce</vt:lpstr>
      <vt:lpstr>Disambiguation of MapReduce</vt:lpstr>
      <vt:lpstr>MapReduce process</vt:lpstr>
      <vt:lpstr>Filtering pattern</vt:lpstr>
      <vt:lpstr>Summarization pattern</vt:lpstr>
      <vt:lpstr>Join pattern</vt:lpstr>
      <vt:lpstr>Sort</vt:lpstr>
      <vt:lpstr>Two stage MapReduce</vt:lpstr>
      <vt:lpstr>Data sharing in MapReduce</vt:lpstr>
      <vt:lpstr>Spark</vt:lpstr>
      <vt:lpstr>Data sharing in Spark</vt:lpstr>
      <vt:lpstr>Spark pillars: RDD</vt:lpstr>
      <vt:lpstr>Spark pillars: DAG</vt:lpstr>
      <vt:lpstr>Spark sample DAG</vt:lpstr>
      <vt:lpstr>DAG decomposed into stages</vt:lpstr>
      <vt:lpstr>Stages decomposed into tasks</vt:lpstr>
      <vt:lpstr>Spark architecture</vt:lpstr>
      <vt:lpstr>Spark architecture</vt:lpstr>
      <vt:lpstr>Spark architecture</vt:lpstr>
      <vt:lpstr>Spark architecture</vt:lpstr>
      <vt:lpstr>Spark architecture (in YARN)</vt:lpstr>
      <vt:lpstr>Interactive</vt:lpstr>
      <vt:lpstr>Interactive</vt:lpstr>
      <vt:lpstr>Streaming</vt:lpstr>
      <vt:lpstr>Streaming system definition</vt:lpstr>
      <vt:lpstr>Data streaming characteristics</vt:lpstr>
      <vt:lpstr>Architecture</vt:lpstr>
      <vt:lpstr>Message queuing tier</vt:lpstr>
      <vt:lpstr>Producer-Broker-Consumer</vt:lpstr>
      <vt:lpstr>Message delivery semantics</vt:lpstr>
      <vt:lpstr>Analysis: continuous queries</vt:lpstr>
      <vt:lpstr>Continuous query model</vt:lpstr>
      <vt:lpstr>Distributed execution</vt:lpstr>
      <vt:lpstr>Sliding windows</vt:lpstr>
      <vt:lpstr>Data-driven windows</vt:lpstr>
      <vt:lpstr>Algorithms</vt:lpstr>
      <vt:lpstr>Algorithms (examples)</vt:lpstr>
      <vt:lpstr>Algorithms (examples)</vt:lpstr>
      <vt:lpstr>Approximated algorithms</vt:lpstr>
      <vt:lpstr>Approximation by sampling</vt:lpstr>
      <vt:lpstr>Approximation with random projections</vt:lpstr>
      <vt:lpstr>Reference architectures</vt:lpstr>
      <vt:lpstr>NIST's reference</vt:lpstr>
      <vt:lpstr>NIST's reference</vt:lpstr>
      <vt:lpstr>NIST's reference</vt:lpstr>
      <vt:lpstr>NIST's reference</vt:lpstr>
      <vt:lpstr>NIST's reference</vt:lpstr>
      <vt:lpstr>Microsoft's reference</vt:lpstr>
      <vt:lpstr>Microsoft's reference</vt:lpstr>
      <vt:lpstr>Microsoft's reference</vt:lpstr>
      <vt:lpstr>Microsoft's reference</vt:lpstr>
      <vt:lpstr>Lambda vs Kappa</vt:lpstr>
      <vt:lpstr>Lambda architecture</vt:lpstr>
      <vt:lpstr>Lambda architecture</vt:lpstr>
      <vt:lpstr>Streaming: a superset of batch</vt:lpstr>
      <vt:lpstr>Kappa architecture</vt:lpstr>
      <vt:lpstr>Kappa architecture</vt:lpstr>
      <vt:lpstr>The technological stack</vt:lpstr>
      <vt:lpstr>The technological stack</vt:lpstr>
      <vt:lpstr>On-premises vs cloud</vt:lpstr>
      <vt:lpstr>Cloud computing</vt:lpstr>
      <vt:lpstr>Conclusions</vt:lpstr>
      <vt:lpstr>Data platforms</vt:lpstr>
      <vt:lpstr>What we are going to do</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lake</vt:lpstr>
      <vt:lpstr>Data lake</vt:lpstr>
      <vt:lpstr>Example of data platform: Hadoop-based</vt:lpstr>
      <vt:lpstr>Data platform: DWH vs Data Lake</vt:lpstr>
      <vt:lpstr>Data platform: DWH vs Data Lake</vt:lpstr>
      <vt:lpstr>Data lake</vt:lpstr>
      <vt:lpstr>Data platform: DWH</vt:lpstr>
      <vt:lpstr>Data platform</vt:lpstr>
      <vt:lpstr>Data platform</vt:lpstr>
      <vt:lpstr>Data platform</vt:lpstr>
      <vt:lpstr>Data platform</vt:lpstr>
      <vt:lpstr>Data lakehouse</vt:lpstr>
      <vt:lpstr>Data lakehouse</vt:lpstr>
      <vt:lpstr>Data lakehouse</vt:lpstr>
      <vt:lpstr>Data fabric</vt:lpstr>
      <vt:lpstr>Data fabric</vt:lpstr>
      <vt:lpstr>Data fabric</vt:lpstr>
      <vt:lpstr>Data fabric</vt:lpstr>
      <vt:lpstr>Data mesh</vt:lpstr>
      <vt:lpstr>Data mesh</vt:lpstr>
      <vt:lpstr>Data mesh vs data fabric</vt:lpstr>
      <vt:lpstr>On-premises manual provisioning </vt:lpstr>
      <vt:lpstr>Data platform: related job positions</vt:lpstr>
      <vt:lpstr>DataOps</vt:lpstr>
      <vt:lpstr>Data platform</vt:lpstr>
      <vt:lpstr>Data platform</vt:lpstr>
      <vt:lpstr>Metadata challenges</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Knowledge representation</vt:lpstr>
      <vt:lpstr>Example of data platform: MOSES</vt:lpstr>
      <vt:lpstr>Capturing the metadata</vt:lpstr>
      <vt:lpstr>Knowledge representation</vt:lpstr>
      <vt:lpstr>Managing data platforms</vt:lpstr>
      <vt:lpstr>Data profiling</vt:lpstr>
      <vt:lpstr>Data profiling</vt:lpstr>
      <vt:lpstr>Data profiling</vt:lpstr>
      <vt:lpstr>Object profiling and search</vt:lpstr>
      <vt:lpstr>Object profiling and search</vt:lpstr>
      <vt:lpstr>Object profiling and search</vt:lpstr>
      <vt:lpstr>Object profiling and search</vt:lpstr>
      <vt:lpstr>Object profiling and search</vt:lpstr>
      <vt:lpstr>Object profiling and search</vt:lpstr>
      <vt:lpstr>Object profiling and search</vt:lpstr>
      <vt:lpstr>Provenance and versioning</vt:lpstr>
      <vt:lpstr>Data provenance</vt:lpstr>
      <vt:lpstr>Data provenance</vt:lpstr>
      <vt:lpstr>Data provenance</vt:lpstr>
      <vt:lpstr>Data provenance</vt:lpstr>
      <vt:lpstr>Data provenance</vt:lpstr>
      <vt:lpstr>Data provenance</vt:lpstr>
      <vt:lpstr>Provenance and versioning</vt:lpstr>
      <vt:lpstr>Data provenance</vt:lpstr>
      <vt:lpstr>Provenance and versioning</vt:lpstr>
      <vt:lpstr>Provenance and versioning</vt:lpstr>
      <vt:lpstr>Provenance and versioning</vt:lpstr>
      <vt:lpstr>Provenance and versioning</vt:lpstr>
      <vt:lpstr>Provenance and versioning</vt:lpstr>
      <vt:lpstr>Orchestration support</vt:lpstr>
      <vt:lpstr>Orchestration support</vt:lpstr>
      <vt:lpstr>Orchestration support</vt:lpstr>
      <vt:lpstr>Orchestration support</vt:lpstr>
      <vt:lpstr>Orchestration support</vt:lpstr>
      <vt:lpstr>Orchestration support</vt:lpstr>
      <vt:lpstr>Orchestration support</vt:lpstr>
      <vt:lpstr>Orchestration support</vt:lpstr>
      <vt:lpstr>Compression</vt:lpstr>
      <vt:lpstr>Entity resolution</vt:lpstr>
      <vt:lpstr>Data versioning</vt:lpstr>
      <vt:lpstr>Data versioning</vt:lpstr>
      <vt:lpstr>In action</vt:lpstr>
      <vt:lpstr>Data platform</vt:lpstr>
      <vt:lpstr>Summing up</vt:lpstr>
      <vt:lpstr>Polyglot persistence</vt:lpstr>
      <vt:lpstr>Polyglot persistence</vt:lpstr>
      <vt:lpstr>Polyglot persistence: main challenges</vt:lpstr>
      <vt:lpstr>Data model heterogeneity</vt:lpstr>
      <vt:lpstr>Basic solutions</vt:lpstr>
      <vt:lpstr>A taxonomy for distributed solutions</vt:lpstr>
      <vt:lpstr>Advanced solutions</vt:lpstr>
      <vt:lpstr>Advanced solutions</vt:lpstr>
      <vt:lpstr>Beyond data model heterogeneity</vt:lpstr>
      <vt:lpstr>Schema heterogeneity</vt:lpstr>
      <vt:lpstr>Understanding the data</vt:lpstr>
      <vt:lpstr>Schema profiling</vt:lpstr>
      <vt:lpstr>Schema profiling</vt:lpstr>
      <vt:lpstr>Schema profiling</vt:lpstr>
      <vt:lpstr>Schema profiling</vt:lpstr>
      <vt:lpstr>Schema profiling</vt:lpstr>
      <vt:lpstr>Preliminary activities</vt:lpstr>
      <vt:lpstr>Explicativeness</vt:lpstr>
      <vt:lpstr>Precision</vt:lpstr>
      <vt:lpstr>Precision and conciseness</vt:lpstr>
      <vt:lpstr>Conciseness</vt:lpstr>
      <vt:lpstr>Conciseness</vt:lpstr>
      <vt:lpstr>Schema profiling example</vt:lpstr>
      <vt:lpstr>Schema profiling algorithm</vt:lpstr>
      <vt:lpstr>Querying the data</vt:lpstr>
      <vt:lpstr>Integration techniques</vt:lpstr>
      <vt:lpstr>OLAP querying</vt:lpstr>
      <vt:lpstr>OLAP querying</vt:lpstr>
      <vt:lpstr>OLAP querying</vt:lpstr>
      <vt:lpstr>New integration techniques</vt:lpstr>
      <vt:lpstr>New integration techniques</vt:lpstr>
      <vt:lpstr>New OLAP querying</vt:lpstr>
      <vt:lpstr>New OLAP querying</vt:lpstr>
      <vt:lpstr>Data inconsitency</vt:lpstr>
      <vt:lpstr>Data fusion</vt:lpstr>
      <vt:lpstr>Data fusion</vt:lpstr>
      <vt:lpstr>Data fusion</vt:lpstr>
      <vt:lpstr>On-the-fly data fusion</vt:lpstr>
      <vt:lpstr>On-the-fly data fusion</vt:lpstr>
      <vt:lpstr>Logical optimization</vt:lpstr>
      <vt:lpstr>Same query, several query plans</vt:lpstr>
      <vt:lpstr>Cost modelling</vt:lpstr>
      <vt:lpstr>Cost modelling</vt:lpstr>
      <vt:lpstr>Cost modelling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1523</cp:revision>
  <dcterms:created xsi:type="dcterms:W3CDTF">2019-03-06T18:10:20Z</dcterms:created>
  <dcterms:modified xsi:type="dcterms:W3CDTF">2023-02-23T08:46:45Z</dcterms:modified>
</cp:coreProperties>
</file>